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72" r:id="rId4"/>
  </p:sldMasterIdLst>
  <p:notesMasterIdLst>
    <p:notesMasterId r:id="rId37"/>
  </p:notesMasterIdLst>
  <p:handoutMasterIdLst>
    <p:handoutMasterId r:id="rId38"/>
  </p:handoutMasterIdLst>
  <p:sldIdLst>
    <p:sldId id="371" r:id="rId5"/>
    <p:sldId id="257" r:id="rId6"/>
    <p:sldId id="1904" r:id="rId7"/>
    <p:sldId id="345" r:id="rId8"/>
    <p:sldId id="330" r:id="rId9"/>
    <p:sldId id="1905" r:id="rId10"/>
    <p:sldId id="1947" r:id="rId11"/>
    <p:sldId id="373" r:id="rId12"/>
    <p:sldId id="1899" r:id="rId13"/>
    <p:sldId id="1946" r:id="rId14"/>
    <p:sldId id="1945" r:id="rId15"/>
    <p:sldId id="1903" r:id="rId16"/>
    <p:sldId id="1931" r:id="rId17"/>
    <p:sldId id="1902" r:id="rId18"/>
    <p:sldId id="1907" r:id="rId19"/>
    <p:sldId id="1911" r:id="rId20"/>
    <p:sldId id="1908" r:id="rId21"/>
    <p:sldId id="1935" r:id="rId22"/>
    <p:sldId id="1938" r:id="rId23"/>
    <p:sldId id="1936" r:id="rId24"/>
    <p:sldId id="1943" r:id="rId25"/>
    <p:sldId id="1934" r:id="rId26"/>
    <p:sldId id="1909" r:id="rId27"/>
    <p:sldId id="363" r:id="rId28"/>
    <p:sldId id="364" r:id="rId29"/>
    <p:sldId id="1898" r:id="rId30"/>
    <p:sldId id="1932" r:id="rId31"/>
    <p:sldId id="1906" r:id="rId32"/>
    <p:sldId id="269" r:id="rId33"/>
    <p:sldId id="354" r:id="rId34"/>
    <p:sldId id="1894" r:id="rId35"/>
    <p:sldId id="357" r:id="rId36"/>
  </p:sldIdLst>
  <p:sldSz cx="12192000" cy="6858000"/>
  <p:notesSz cx="9601200" cy="150876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1B24"/>
    <a:srgbClr val="2F4F91"/>
    <a:srgbClr val="FFC000"/>
    <a:srgbClr val="D68822"/>
    <a:srgbClr val="414141"/>
    <a:srgbClr val="A78B43"/>
    <a:srgbClr val="003E67"/>
    <a:srgbClr val="364147"/>
    <a:srgbClr val="24386F"/>
    <a:srgbClr val="DD9F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97C28F-E92C-48E5-BAAC-72E9EB48E265}" v="36" dt="2026-02-17T19:34:33.3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740" autoAdjust="0"/>
    <p:restoredTop sz="94660"/>
  </p:normalViewPr>
  <p:slideViewPr>
    <p:cSldViewPr snapToGrid="0">
      <p:cViewPr varScale="1">
        <p:scale>
          <a:sx n="82" d="100"/>
          <a:sy n="82" d="100"/>
        </p:scale>
        <p:origin x="1099" y="600"/>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80" d="100"/>
          <a:sy n="80" d="100"/>
        </p:scale>
        <p:origin x="3918"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75"/>
      <c:rotY val="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45689610673665787"/>
          <c:y val="0.10240023360598684"/>
          <c:w val="0.40287467191601051"/>
          <c:h val="0.6714577865266842"/>
        </c:manualLayout>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28B8-4117-B988-9B17E71BBA1E}"/>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28B8-4117-B988-9B17E71BBA1E}"/>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28B8-4117-B988-9B17E71BBA1E}"/>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28B8-4117-B988-9B17E71BBA1E}"/>
              </c:ext>
            </c:extLst>
          </c:dPt>
          <c:dLbls>
            <c:dLbl>
              <c:idx val="0"/>
              <c:layout>
                <c:manualLayout>
                  <c:x val="-2.483212954941539E-2"/>
                  <c:y val="-0.12202191807301371"/>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28B8-4117-B988-9B17E71BBA1E}"/>
                </c:ext>
              </c:extLst>
            </c:dLbl>
            <c:dLbl>
              <c:idx val="1"/>
              <c:layout>
                <c:manualLayout>
                  <c:x val="0.20072297052842031"/>
                  <c:y val="-3.8279210503842157E-2"/>
                </c:manualLayout>
              </c:layout>
              <c:tx>
                <c:rich>
                  <a:bodyPr/>
                  <a:lstStyle/>
                  <a:p>
                    <a:r>
                      <a:rPr lang="en-US" baseline="0" dirty="0"/>
                      <a:t>High Net Worth Investors
</a:t>
                    </a:r>
                    <a:fld id="{EA89C9F1-085B-43D5-953D-8DB4B5B274CF}" type="PERCENTAGE">
                      <a:rPr lang="en-US" baseline="0" dirty="0"/>
                      <a:pPr/>
                      <a:t>[PERCENTAGE]</a:t>
                    </a:fld>
                    <a:endParaRPr lang="en-US" baseline="0" dirty="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28B8-4117-B988-9B17E71BBA1E}"/>
                </c:ext>
              </c:extLst>
            </c:dLbl>
            <c:dLbl>
              <c:idx val="2"/>
              <c:layout>
                <c:manualLayout>
                  <c:x val="-0.1304199772740765"/>
                  <c:y val="-0.17778172189067254"/>
                </c:manualLayout>
              </c:layout>
              <c:tx>
                <c:rich>
                  <a:bodyPr/>
                  <a:lstStyle/>
                  <a:p>
                    <a:fld id="{5DA3C62E-6912-4A47-B2E6-611055EC62DC}" type="CATEGORYNAME">
                      <a:rPr lang="en-US"/>
                      <a:pPr/>
                      <a:t>[CATEGORY NAME]</a:t>
                    </a:fld>
                    <a:r>
                      <a:rPr lang="en-US" baseline="0" dirty="0"/>
                      <a:t>
2%</a:t>
                    </a:r>
                  </a:p>
                </c:rich>
              </c:tx>
              <c:dLblPos val="bestFit"/>
              <c:showLegendKey val="0"/>
              <c:showVal val="0"/>
              <c:showCatName val="1"/>
              <c:showSerName val="0"/>
              <c:showPercent val="1"/>
              <c:showBubbleSize val="0"/>
              <c:extLst>
                <c:ext xmlns:c15="http://schemas.microsoft.com/office/drawing/2012/chart" uri="{CE6537A1-D6FC-4f65-9D91-7224C49458BB}">
                  <c15:layout>
                    <c:manualLayout>
                      <c:w val="0.26246986946194051"/>
                      <c:h val="0.31087072645100144"/>
                    </c:manualLayout>
                  </c15:layout>
                  <c15:dlblFieldTable/>
                  <c15:showDataLabelsRange val="0"/>
                </c:ext>
                <c:ext xmlns:c16="http://schemas.microsoft.com/office/drawing/2014/chart" uri="{C3380CC4-5D6E-409C-BE32-E72D297353CC}">
                  <c16:uniqueId val="{00000005-28B8-4117-B988-9B17E71BBA1E}"/>
                </c:ext>
              </c:extLst>
            </c:dLbl>
            <c:dLbl>
              <c:idx val="3"/>
              <c:layout>
                <c:manualLayout>
                  <c:x val="-3.5907900844780308E-2"/>
                  <c:y val="-0.11736629361456807"/>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28B8-4117-B988-9B17E71BBA1E}"/>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400" b="1" i="0" u="none" strike="noStrike" kern="1200" baseline="0">
                    <a:solidFill>
                      <a:schemeClr val="dk1">
                        <a:lumMod val="65000"/>
                        <a:lumOff val="35000"/>
                      </a:schemeClr>
                    </a:solidFill>
                    <a:latin typeface="+mn-lt"/>
                    <a:ea typeface="+mn-ea"/>
                    <a:cs typeface="+mn-cs"/>
                  </a:defRPr>
                </a:pPr>
                <a:endParaRPr lang="fr-FR"/>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Sheet1!$P$6:$P$9</c:f>
              <c:strCache>
                <c:ptCount val="4"/>
                <c:pt idx="0">
                  <c:v>Officers &amp; Directors</c:v>
                </c:pt>
                <c:pt idx="1">
                  <c:v>HNW Investors &amp; Regional Contractors</c:v>
                </c:pt>
                <c:pt idx="2">
                  <c:v>Institutional Investors</c:v>
                </c:pt>
                <c:pt idx="3">
                  <c:v>Retail Investors</c:v>
                </c:pt>
              </c:strCache>
            </c:strRef>
          </c:cat>
          <c:val>
            <c:numRef>
              <c:f>Sheet1!$Q$6:$Q$9</c:f>
              <c:numCache>
                <c:formatCode>General</c:formatCode>
                <c:ptCount val="4"/>
                <c:pt idx="0">
                  <c:v>442</c:v>
                </c:pt>
                <c:pt idx="1">
                  <c:v>300</c:v>
                </c:pt>
                <c:pt idx="2">
                  <c:v>20</c:v>
                </c:pt>
                <c:pt idx="3">
                  <c:v>430</c:v>
                </c:pt>
              </c:numCache>
            </c:numRef>
          </c:val>
          <c:extLst>
            <c:ext xmlns:c16="http://schemas.microsoft.com/office/drawing/2014/chart" uri="{C3380CC4-5D6E-409C-BE32-E72D297353CC}">
              <c16:uniqueId val="{00000008-28B8-4117-B988-9B17E71BBA1E}"/>
            </c:ext>
          </c:extLst>
        </c:ser>
        <c:dLbls>
          <c:showLegendKey val="0"/>
          <c:showVal val="0"/>
          <c:showCatName val="0"/>
          <c:showSerName val="0"/>
          <c:showPercent val="0"/>
          <c:showBubbleSize val="0"/>
          <c:showLeaderLines val="0"/>
        </c:dLbls>
      </c:pie3D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1188B68-5BC6-959A-A50E-BADDCE7ECD40}"/>
              </a:ext>
            </a:extLst>
          </p:cNvPr>
          <p:cNvSpPr>
            <a:spLocks noGrp="1"/>
          </p:cNvSpPr>
          <p:nvPr>
            <p:ph type="hdr" sz="quarter"/>
          </p:nvPr>
        </p:nvSpPr>
        <p:spPr>
          <a:xfrm>
            <a:off x="0" y="2"/>
            <a:ext cx="4160520" cy="757002"/>
          </a:xfrm>
          <a:prstGeom prst="rect">
            <a:avLst/>
          </a:prstGeom>
        </p:spPr>
        <p:txBody>
          <a:bodyPr vert="horz" lIns="141069" tIns="70535" rIns="141069" bIns="70535" rtlCol="0"/>
          <a:lstStyle>
            <a:lvl1pPr algn="l">
              <a:defRPr sz="1900"/>
            </a:lvl1pPr>
          </a:lstStyle>
          <a:p>
            <a:endParaRPr lang="en-CA"/>
          </a:p>
        </p:txBody>
      </p:sp>
      <p:sp>
        <p:nvSpPr>
          <p:cNvPr id="3" name="Date Placeholder 2">
            <a:extLst>
              <a:ext uri="{FF2B5EF4-FFF2-40B4-BE49-F238E27FC236}">
                <a16:creationId xmlns:a16="http://schemas.microsoft.com/office/drawing/2014/main" id="{7901391F-06B4-C334-36FF-2D67812195E2}"/>
              </a:ext>
            </a:extLst>
          </p:cNvPr>
          <p:cNvSpPr>
            <a:spLocks noGrp="1"/>
          </p:cNvSpPr>
          <p:nvPr>
            <p:ph type="dt" sz="quarter" idx="1"/>
          </p:nvPr>
        </p:nvSpPr>
        <p:spPr>
          <a:xfrm>
            <a:off x="5438458" y="2"/>
            <a:ext cx="4160520" cy="757002"/>
          </a:xfrm>
          <a:prstGeom prst="rect">
            <a:avLst/>
          </a:prstGeom>
        </p:spPr>
        <p:txBody>
          <a:bodyPr vert="horz" lIns="141069" tIns="70535" rIns="141069" bIns="70535" rtlCol="0"/>
          <a:lstStyle>
            <a:lvl1pPr algn="r">
              <a:defRPr sz="1900"/>
            </a:lvl1pPr>
          </a:lstStyle>
          <a:p>
            <a:fld id="{3341A186-791A-4D6B-AD28-4B05E681ABC7}" type="datetimeFigureOut">
              <a:rPr lang="en-CA" smtClean="0"/>
              <a:t>2026-02-17</a:t>
            </a:fld>
            <a:endParaRPr lang="en-CA"/>
          </a:p>
        </p:txBody>
      </p:sp>
      <p:sp>
        <p:nvSpPr>
          <p:cNvPr id="4" name="Footer Placeholder 3">
            <a:extLst>
              <a:ext uri="{FF2B5EF4-FFF2-40B4-BE49-F238E27FC236}">
                <a16:creationId xmlns:a16="http://schemas.microsoft.com/office/drawing/2014/main" id="{9B3E2C0B-BCF1-DC80-1133-0A01C708CAEB}"/>
              </a:ext>
            </a:extLst>
          </p:cNvPr>
          <p:cNvSpPr>
            <a:spLocks noGrp="1"/>
          </p:cNvSpPr>
          <p:nvPr>
            <p:ph type="ftr" sz="quarter" idx="2"/>
          </p:nvPr>
        </p:nvSpPr>
        <p:spPr>
          <a:xfrm>
            <a:off x="0" y="14330602"/>
            <a:ext cx="4160520" cy="756998"/>
          </a:xfrm>
          <a:prstGeom prst="rect">
            <a:avLst/>
          </a:prstGeom>
        </p:spPr>
        <p:txBody>
          <a:bodyPr vert="horz" lIns="141069" tIns="70535" rIns="141069" bIns="70535" rtlCol="0" anchor="b"/>
          <a:lstStyle>
            <a:lvl1pPr algn="l">
              <a:defRPr sz="1900"/>
            </a:lvl1pPr>
          </a:lstStyle>
          <a:p>
            <a:endParaRPr lang="en-CA"/>
          </a:p>
        </p:txBody>
      </p:sp>
      <p:sp>
        <p:nvSpPr>
          <p:cNvPr id="5" name="Slide Number Placeholder 4">
            <a:extLst>
              <a:ext uri="{FF2B5EF4-FFF2-40B4-BE49-F238E27FC236}">
                <a16:creationId xmlns:a16="http://schemas.microsoft.com/office/drawing/2014/main" id="{1E3023C6-C238-E0D1-ED73-7641077F36D3}"/>
              </a:ext>
            </a:extLst>
          </p:cNvPr>
          <p:cNvSpPr>
            <a:spLocks noGrp="1"/>
          </p:cNvSpPr>
          <p:nvPr>
            <p:ph type="sldNum" sz="quarter" idx="3"/>
          </p:nvPr>
        </p:nvSpPr>
        <p:spPr>
          <a:xfrm>
            <a:off x="5438458" y="14330602"/>
            <a:ext cx="4160520" cy="756998"/>
          </a:xfrm>
          <a:prstGeom prst="rect">
            <a:avLst/>
          </a:prstGeom>
        </p:spPr>
        <p:txBody>
          <a:bodyPr vert="horz" lIns="141069" tIns="70535" rIns="141069" bIns="70535" rtlCol="0" anchor="b"/>
          <a:lstStyle>
            <a:lvl1pPr algn="r">
              <a:defRPr sz="1900"/>
            </a:lvl1pPr>
          </a:lstStyle>
          <a:p>
            <a:fld id="{51DD89D1-45FF-404B-97ED-89A854F73CE8}" type="slidenum">
              <a:rPr lang="en-CA" smtClean="0"/>
              <a:t>‹#›</a:t>
            </a:fld>
            <a:endParaRPr lang="en-CA"/>
          </a:p>
        </p:txBody>
      </p:sp>
    </p:spTree>
    <p:extLst>
      <p:ext uri="{BB962C8B-B14F-4D97-AF65-F5344CB8AC3E}">
        <p14:creationId xmlns:p14="http://schemas.microsoft.com/office/powerpoint/2010/main" val="11356067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4160520" cy="757002"/>
          </a:xfrm>
          <a:prstGeom prst="rect">
            <a:avLst/>
          </a:prstGeom>
        </p:spPr>
        <p:txBody>
          <a:bodyPr vert="horz" lIns="141069" tIns="70535" rIns="141069" bIns="70535" rtlCol="0"/>
          <a:lstStyle>
            <a:lvl1pPr algn="l">
              <a:defRPr sz="1900"/>
            </a:lvl1pPr>
          </a:lstStyle>
          <a:p>
            <a:endParaRPr lang="en-CA"/>
          </a:p>
        </p:txBody>
      </p:sp>
      <p:sp>
        <p:nvSpPr>
          <p:cNvPr id="3" name="Date Placeholder 2"/>
          <p:cNvSpPr>
            <a:spLocks noGrp="1"/>
          </p:cNvSpPr>
          <p:nvPr>
            <p:ph type="dt" idx="1"/>
          </p:nvPr>
        </p:nvSpPr>
        <p:spPr>
          <a:xfrm>
            <a:off x="5438458" y="2"/>
            <a:ext cx="4160520" cy="757002"/>
          </a:xfrm>
          <a:prstGeom prst="rect">
            <a:avLst/>
          </a:prstGeom>
        </p:spPr>
        <p:txBody>
          <a:bodyPr vert="horz" lIns="141069" tIns="70535" rIns="141069" bIns="70535" rtlCol="0"/>
          <a:lstStyle>
            <a:lvl1pPr algn="r">
              <a:defRPr sz="1900"/>
            </a:lvl1pPr>
          </a:lstStyle>
          <a:p>
            <a:fld id="{C4B1ADE4-0277-42C4-B256-9CCB0881AE3E}" type="datetimeFigureOut">
              <a:rPr lang="en-CA" smtClean="0"/>
              <a:t>2026-02-17</a:t>
            </a:fld>
            <a:endParaRPr lang="en-CA"/>
          </a:p>
        </p:txBody>
      </p:sp>
      <p:sp>
        <p:nvSpPr>
          <p:cNvPr id="4" name="Slide Image Placeholder 3"/>
          <p:cNvSpPr>
            <a:spLocks noGrp="1" noRot="1" noChangeAspect="1"/>
          </p:cNvSpPr>
          <p:nvPr>
            <p:ph type="sldImg" idx="2"/>
          </p:nvPr>
        </p:nvSpPr>
        <p:spPr>
          <a:xfrm>
            <a:off x="274638" y="1885950"/>
            <a:ext cx="9051925" cy="5091113"/>
          </a:xfrm>
          <a:prstGeom prst="rect">
            <a:avLst/>
          </a:prstGeom>
          <a:noFill/>
          <a:ln w="12700">
            <a:solidFill>
              <a:prstClr val="black"/>
            </a:solidFill>
          </a:ln>
        </p:spPr>
        <p:txBody>
          <a:bodyPr vert="horz" lIns="141069" tIns="70535" rIns="141069" bIns="70535" rtlCol="0" anchor="ctr"/>
          <a:lstStyle/>
          <a:p>
            <a:endParaRPr lang="en-CA"/>
          </a:p>
        </p:txBody>
      </p:sp>
      <p:sp>
        <p:nvSpPr>
          <p:cNvPr id="5" name="Notes Placeholder 4"/>
          <p:cNvSpPr>
            <a:spLocks noGrp="1"/>
          </p:cNvSpPr>
          <p:nvPr>
            <p:ph type="body" sz="quarter" idx="3"/>
          </p:nvPr>
        </p:nvSpPr>
        <p:spPr>
          <a:xfrm>
            <a:off x="960120" y="7260909"/>
            <a:ext cx="7680960" cy="5940743"/>
          </a:xfrm>
          <a:prstGeom prst="rect">
            <a:avLst/>
          </a:prstGeom>
        </p:spPr>
        <p:txBody>
          <a:bodyPr vert="horz" lIns="141069" tIns="70535" rIns="141069" bIns="7053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14330602"/>
            <a:ext cx="4160520" cy="756998"/>
          </a:xfrm>
          <a:prstGeom prst="rect">
            <a:avLst/>
          </a:prstGeom>
        </p:spPr>
        <p:txBody>
          <a:bodyPr vert="horz" lIns="141069" tIns="70535" rIns="141069" bIns="70535" rtlCol="0" anchor="b"/>
          <a:lstStyle>
            <a:lvl1pPr algn="l">
              <a:defRPr sz="1900"/>
            </a:lvl1pPr>
          </a:lstStyle>
          <a:p>
            <a:endParaRPr lang="en-CA"/>
          </a:p>
        </p:txBody>
      </p:sp>
      <p:sp>
        <p:nvSpPr>
          <p:cNvPr id="7" name="Slide Number Placeholder 6"/>
          <p:cNvSpPr>
            <a:spLocks noGrp="1"/>
          </p:cNvSpPr>
          <p:nvPr>
            <p:ph type="sldNum" sz="quarter" idx="5"/>
          </p:nvPr>
        </p:nvSpPr>
        <p:spPr>
          <a:xfrm>
            <a:off x="5438458" y="14330602"/>
            <a:ext cx="4160520" cy="756998"/>
          </a:xfrm>
          <a:prstGeom prst="rect">
            <a:avLst/>
          </a:prstGeom>
        </p:spPr>
        <p:txBody>
          <a:bodyPr vert="horz" lIns="141069" tIns="70535" rIns="141069" bIns="70535" rtlCol="0" anchor="b"/>
          <a:lstStyle>
            <a:lvl1pPr algn="r">
              <a:defRPr sz="1900"/>
            </a:lvl1pPr>
          </a:lstStyle>
          <a:p>
            <a:fld id="{F9A20EE1-6420-4222-BE89-EEF89B6F599E}" type="slidenum">
              <a:rPr lang="en-CA" smtClean="0"/>
              <a:t>‹#›</a:t>
            </a:fld>
            <a:endParaRPr lang="en-CA"/>
          </a:p>
        </p:txBody>
      </p:sp>
    </p:spTree>
    <p:extLst>
      <p:ext uri="{BB962C8B-B14F-4D97-AF65-F5344CB8AC3E}">
        <p14:creationId xmlns:p14="http://schemas.microsoft.com/office/powerpoint/2010/main" val="3018196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36019-2557-4239-5292-5F262C5C100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C774176-D6E6-59F3-AEB9-AC65DD0A90B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518F5F4-59E3-6621-693A-5F5AD768629E}"/>
              </a:ext>
            </a:extLst>
          </p:cNvPr>
          <p:cNvSpPr>
            <a:spLocks noGrp="1"/>
          </p:cNvSpPr>
          <p:nvPr>
            <p:ph type="body" idx="1"/>
          </p:nvPr>
        </p:nvSpPr>
        <p:spPr/>
        <p:txBody>
          <a:bodyPr/>
          <a:lstStyle/>
          <a:p>
            <a:endParaRPr lang="fr-CA" dirty="0"/>
          </a:p>
        </p:txBody>
      </p:sp>
      <p:sp>
        <p:nvSpPr>
          <p:cNvPr id="4" name="Espace réservé du numéro de diapositive 3">
            <a:extLst>
              <a:ext uri="{FF2B5EF4-FFF2-40B4-BE49-F238E27FC236}">
                <a16:creationId xmlns:a16="http://schemas.microsoft.com/office/drawing/2014/main" id="{E1B8F282-A5D2-861C-6C79-8EFC0A4CFB7D}"/>
              </a:ext>
            </a:extLst>
          </p:cNvPr>
          <p:cNvSpPr>
            <a:spLocks noGrp="1"/>
          </p:cNvSpPr>
          <p:nvPr>
            <p:ph type="sldNum" sz="quarter" idx="5"/>
          </p:nvPr>
        </p:nvSpPr>
        <p:spPr/>
        <p:txBody>
          <a:bodyPr/>
          <a:lstStyle/>
          <a:p>
            <a:fld id="{84216D5F-AB10-429A-812B-8A1FB1022898}" type="slidenum">
              <a:rPr lang="fr-CA" smtClean="0"/>
              <a:t>11</a:t>
            </a:fld>
            <a:endParaRPr lang="fr-CA"/>
          </a:p>
        </p:txBody>
      </p:sp>
    </p:spTree>
    <p:extLst>
      <p:ext uri="{BB962C8B-B14F-4D97-AF65-F5344CB8AC3E}">
        <p14:creationId xmlns:p14="http://schemas.microsoft.com/office/powerpoint/2010/main" val="2672737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AD02AF1-1434-425F-B073-A5A5692AC557}" type="slidenum">
              <a:rPr lang="en-CA" smtClean="0"/>
              <a:t>‹#›</a:t>
            </a:fld>
            <a:endParaRPr lang="en-CA"/>
          </a:p>
        </p:txBody>
      </p:sp>
    </p:spTree>
    <p:extLst>
      <p:ext uri="{BB962C8B-B14F-4D97-AF65-F5344CB8AC3E}">
        <p14:creationId xmlns:p14="http://schemas.microsoft.com/office/powerpoint/2010/main" val="72102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AD02AF1-1434-425F-B073-A5A5692AC557}" type="slidenum">
              <a:rPr lang="en-CA" smtClean="0"/>
              <a:t>‹#›</a:t>
            </a:fld>
            <a:endParaRPr lang="en-CA"/>
          </a:p>
        </p:txBody>
      </p:sp>
    </p:spTree>
    <p:extLst>
      <p:ext uri="{BB962C8B-B14F-4D97-AF65-F5344CB8AC3E}">
        <p14:creationId xmlns:p14="http://schemas.microsoft.com/office/powerpoint/2010/main" val="1933444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AD02AF1-1434-425F-B073-A5A5692AC557}" type="slidenum">
              <a:rPr lang="en-CA" smtClean="0"/>
              <a:t>‹#›</a:t>
            </a:fld>
            <a:endParaRPr lang="en-CA"/>
          </a:p>
        </p:txBody>
      </p:sp>
    </p:spTree>
    <p:extLst>
      <p:ext uri="{BB962C8B-B14F-4D97-AF65-F5344CB8AC3E}">
        <p14:creationId xmlns:p14="http://schemas.microsoft.com/office/powerpoint/2010/main" val="5199180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9738820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2A09E3-2A72-3846-ED29-9A8D5D2D5D7B}"/>
              </a:ext>
            </a:extLst>
          </p:cNvPr>
          <p:cNvSpPr>
            <a:spLocks noGrp="1"/>
          </p:cNvSpPr>
          <p:nvPr>
            <p:ph type="dt" sz="half" idx="10"/>
          </p:nvPr>
        </p:nvSpPr>
        <p:spPr/>
        <p:txBody>
          <a:bodyPr/>
          <a:lstStyle/>
          <a:p>
            <a:fld id="{A14BC22B-692B-4DC9-9742-8ED10093DBF9}" type="datetime1">
              <a:rPr lang="en-CA" smtClean="0"/>
              <a:t>2026-02-17</a:t>
            </a:fld>
            <a:endParaRPr lang="en-CA"/>
          </a:p>
        </p:txBody>
      </p:sp>
      <p:sp>
        <p:nvSpPr>
          <p:cNvPr id="3" name="Footer Placeholder 2">
            <a:extLst>
              <a:ext uri="{FF2B5EF4-FFF2-40B4-BE49-F238E27FC236}">
                <a16:creationId xmlns:a16="http://schemas.microsoft.com/office/drawing/2014/main" id="{86E9EB70-F2F2-5160-218B-2D6FA9388596}"/>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1A63D155-3761-F397-7E92-EA646E6FC5DF}"/>
              </a:ext>
            </a:extLst>
          </p:cNvPr>
          <p:cNvSpPr>
            <a:spLocks noGrp="1"/>
          </p:cNvSpPr>
          <p:nvPr>
            <p:ph type="sldNum" sz="quarter" idx="12"/>
          </p:nvPr>
        </p:nvSpPr>
        <p:spPr/>
        <p:txBody>
          <a:bodyPr/>
          <a:lstStyle/>
          <a:p>
            <a:fld id="{CE1475D9-A000-4E7F-A703-1E0B83252F48}" type="slidenum">
              <a:rPr lang="en-CA" smtClean="0"/>
              <a:t>‹#›</a:t>
            </a:fld>
            <a:endParaRPr lang="en-CA"/>
          </a:p>
        </p:txBody>
      </p:sp>
    </p:spTree>
    <p:extLst>
      <p:ext uri="{BB962C8B-B14F-4D97-AF65-F5344CB8AC3E}">
        <p14:creationId xmlns:p14="http://schemas.microsoft.com/office/powerpoint/2010/main" val="3373712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22" name="Espace réservé pour une image  5">
            <a:extLst>
              <a:ext uri="{FF2B5EF4-FFF2-40B4-BE49-F238E27FC236}">
                <a16:creationId xmlns:a16="http://schemas.microsoft.com/office/drawing/2014/main" id="{9D02C085-C520-C0D3-184C-C3EB4BBA0C1E}"/>
              </a:ext>
            </a:extLst>
          </p:cNvPr>
          <p:cNvPicPr>
            <a:picLocks/>
          </p:cNvPicPr>
          <p:nvPr userDrawn="1"/>
        </p:nvPicPr>
        <p:blipFill rotWithShape="1">
          <a:blip r:embed="rId2">
            <a:extLst>
              <a:ext uri="{28A0092B-C50C-407E-A947-70E740481C1C}">
                <a14:useLocalDpi xmlns:a14="http://schemas.microsoft.com/office/drawing/2010/main" val="0"/>
              </a:ext>
            </a:extLst>
          </a:blip>
          <a:srcRect l="28" t="45934" r="46" b="42362"/>
          <a:stretch/>
        </p:blipFill>
        <p:spPr>
          <a:xfrm>
            <a:off x="1407812" y="-18762"/>
            <a:ext cx="10783433" cy="871200"/>
          </a:xfrm>
          <a:prstGeom prst="rect">
            <a:avLst/>
          </a:prstGeom>
        </p:spPr>
      </p:pic>
      <p:sp>
        <p:nvSpPr>
          <p:cNvPr id="16" name="Rectangle 15">
            <a:extLst>
              <a:ext uri="{FF2B5EF4-FFF2-40B4-BE49-F238E27FC236}">
                <a16:creationId xmlns:a16="http://schemas.microsoft.com/office/drawing/2014/main" id="{CAACF718-730C-93BB-0D4F-47CC7ABD3412}"/>
              </a:ext>
            </a:extLst>
          </p:cNvPr>
          <p:cNvSpPr/>
          <p:nvPr userDrawn="1"/>
        </p:nvSpPr>
        <p:spPr>
          <a:xfrm>
            <a:off x="1066800" y="-5460"/>
            <a:ext cx="11125200" cy="870736"/>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Content Placeholder 2"/>
          <p:cNvSpPr>
            <a:spLocks noGrp="1"/>
          </p:cNvSpPr>
          <p:nvPr>
            <p:ph idx="1"/>
          </p:nvPr>
        </p:nvSpPr>
        <p:spPr>
          <a:xfrm>
            <a:off x="344787" y="1080654"/>
            <a:ext cx="11517395" cy="4351338"/>
          </a:xfrm>
        </p:spPr>
        <p:txBody>
          <a:bodyPr lIns="0" tIns="0" rIns="0" bIns="0">
            <a:normAutofit/>
          </a:bodyPr>
          <a:lstStyle>
            <a:lvl1pPr marL="263525" indent="-263525">
              <a:lnSpc>
                <a:spcPct val="100000"/>
              </a:lnSpc>
              <a:spcBef>
                <a:spcPts val="0"/>
              </a:spcBef>
              <a:spcAft>
                <a:spcPts val="600"/>
              </a:spcAft>
              <a:buClr>
                <a:srgbClr val="FFC000"/>
              </a:buClr>
              <a:buFont typeface="Wingdings" panose="05000000000000000000" pitchFamily="2" charset="2"/>
              <a:buChar char="§"/>
              <a:defRPr sz="2000">
                <a:solidFill>
                  <a:schemeClr val="tx1"/>
                </a:solidFill>
                <a:latin typeface="Arial Nova" panose="020B0504020202020204" pitchFamily="34" charset="0"/>
                <a:cs typeface="Times New Roman" panose="02020603050405020304" pitchFamily="18" charset="0"/>
              </a:defRPr>
            </a:lvl1pPr>
            <a:lvl2pPr marL="536575" indent="-273050">
              <a:lnSpc>
                <a:spcPct val="100000"/>
              </a:lnSpc>
              <a:spcBef>
                <a:spcPts val="0"/>
              </a:spcBef>
              <a:spcAft>
                <a:spcPts val="600"/>
              </a:spcAft>
              <a:buClr>
                <a:srgbClr val="FFC000"/>
              </a:buClr>
              <a:buFont typeface="Calibri" panose="020F0502020204030204" pitchFamily="34" charset="0"/>
              <a:buChar char="‒"/>
              <a:defRPr sz="1800">
                <a:solidFill>
                  <a:schemeClr val="tx1"/>
                </a:solidFill>
                <a:latin typeface="Arial Nova" panose="020B0504020202020204" pitchFamily="34" charset="0"/>
                <a:cs typeface="Times New Roman" panose="02020603050405020304" pitchFamily="18" charset="0"/>
              </a:defRPr>
            </a:lvl2pPr>
            <a:lvl3pPr marL="811213" indent="-274638">
              <a:lnSpc>
                <a:spcPct val="100000"/>
              </a:lnSpc>
              <a:spcBef>
                <a:spcPts val="0"/>
              </a:spcBef>
              <a:spcAft>
                <a:spcPts val="600"/>
              </a:spcAft>
              <a:buClr>
                <a:srgbClr val="FFC000"/>
              </a:buClr>
              <a:buFont typeface="Wingdings" panose="05000000000000000000" pitchFamily="2" charset="2"/>
              <a:buChar char="§"/>
              <a:defRPr sz="1600">
                <a:solidFill>
                  <a:schemeClr val="tx1"/>
                </a:solidFill>
                <a:latin typeface="Arial Nova" panose="020B0504020202020204" pitchFamily="34" charset="0"/>
                <a:cs typeface="Times New Roman" panose="02020603050405020304" pitchFamily="18" charset="0"/>
              </a:defRPr>
            </a:lvl3pPr>
            <a:lvl4pPr marL="1074738" indent="-263525">
              <a:lnSpc>
                <a:spcPct val="100000"/>
              </a:lnSpc>
              <a:spcBef>
                <a:spcPts val="0"/>
              </a:spcBef>
              <a:spcAft>
                <a:spcPts val="600"/>
              </a:spcAft>
              <a:buClr>
                <a:srgbClr val="FFC000"/>
              </a:buClr>
              <a:buFont typeface="Wingdings" panose="05000000000000000000" pitchFamily="2" charset="2"/>
              <a:buChar char="§"/>
              <a:defRPr sz="1400">
                <a:solidFill>
                  <a:schemeClr val="tx1"/>
                </a:solidFill>
                <a:latin typeface="Arial Nova" panose="020B0504020202020204" pitchFamily="34" charset="0"/>
                <a:cs typeface="Times New Roman" panose="02020603050405020304" pitchFamily="18" charset="0"/>
              </a:defRPr>
            </a:lvl4pPr>
            <a:lvl5pPr marL="1347788" indent="-273050">
              <a:lnSpc>
                <a:spcPct val="100000"/>
              </a:lnSpc>
              <a:spcBef>
                <a:spcPts val="0"/>
              </a:spcBef>
              <a:spcAft>
                <a:spcPts val="600"/>
              </a:spcAft>
              <a:buClr>
                <a:srgbClr val="FFC000"/>
              </a:buClr>
              <a:buFont typeface="Wingdings" panose="05000000000000000000" pitchFamily="2" charset="2"/>
              <a:buChar char="§"/>
              <a:defRPr sz="1400">
                <a:solidFill>
                  <a:schemeClr val="tx1"/>
                </a:solidFill>
                <a:latin typeface="Arial Nova" panose="020B0504020202020204" pitchFamily="34"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7">
            <a:extLst>
              <a:ext uri="{FF2B5EF4-FFF2-40B4-BE49-F238E27FC236}">
                <a16:creationId xmlns:a16="http://schemas.microsoft.com/office/drawing/2014/main" id="{996F74BE-0EA0-4A19-8F08-C1F84714EA71}"/>
              </a:ext>
            </a:extLst>
          </p:cNvPr>
          <p:cNvSpPr txBox="1"/>
          <p:nvPr userDrawn="1"/>
        </p:nvSpPr>
        <p:spPr>
          <a:xfrm>
            <a:off x="344788" y="6543793"/>
            <a:ext cx="2801964" cy="246221"/>
          </a:xfrm>
          <a:prstGeom prst="rect">
            <a:avLst/>
          </a:prstGeom>
          <a:noFill/>
        </p:spPr>
        <p:txBody>
          <a:bodyPr wrap="square" lIns="0" tIns="0" rIns="0" bIns="0" rtlCol="0">
            <a:spAutoFit/>
          </a:bodyPr>
          <a:lstStyle/>
          <a:p>
            <a:r>
              <a:rPr lang="en-CA" sz="1600" b="0" dirty="0">
                <a:solidFill>
                  <a:schemeClr val="tx1"/>
                </a:solidFill>
                <a:latin typeface="Impact" panose="020B0806030902050204" pitchFamily="34" charset="0"/>
              </a:rPr>
              <a:t>abcourt.ca</a:t>
            </a:r>
          </a:p>
        </p:txBody>
      </p:sp>
      <p:sp>
        <p:nvSpPr>
          <p:cNvPr id="9" name="Slide Number Placeholder 3">
            <a:extLst>
              <a:ext uri="{FF2B5EF4-FFF2-40B4-BE49-F238E27FC236}">
                <a16:creationId xmlns:a16="http://schemas.microsoft.com/office/drawing/2014/main" id="{9C799C9E-26D1-47B6-866F-4AF6A5E9B83C}"/>
              </a:ext>
            </a:extLst>
          </p:cNvPr>
          <p:cNvSpPr txBox="1">
            <a:spLocks/>
          </p:cNvSpPr>
          <p:nvPr userDrawn="1"/>
        </p:nvSpPr>
        <p:spPr>
          <a:xfrm>
            <a:off x="5782148" y="6543793"/>
            <a:ext cx="651849" cy="246221"/>
          </a:xfrm>
          <a:prstGeom prst="rect">
            <a:avLst/>
          </a:prstGeom>
        </p:spPr>
        <p:txBody>
          <a:bodyPr lIns="0" tIns="0" rIns="0" bIns="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fld id="{06F98F1C-2AFB-4B40-92A1-E9CD1D2F9987}" type="slidenum">
              <a:rPr lang="en-US" sz="1600" b="0" smtClean="0">
                <a:solidFill>
                  <a:schemeClr val="tx1"/>
                </a:solidFill>
                <a:latin typeface="Impact" panose="020B0806030902050204" pitchFamily="34" charset="0"/>
              </a:rPr>
              <a:pPr algn="ctr">
                <a:defRPr/>
              </a:pPr>
              <a:t>‹#›</a:t>
            </a:fld>
            <a:endParaRPr lang="en-US" sz="1600" b="0" dirty="0">
              <a:solidFill>
                <a:schemeClr val="tx1"/>
              </a:solidFill>
              <a:latin typeface="Impact" panose="020B0806030902050204" pitchFamily="34" charset="0"/>
            </a:endParaRPr>
          </a:p>
        </p:txBody>
      </p:sp>
      <p:sp>
        <p:nvSpPr>
          <p:cNvPr id="12" name="TextBox 11">
            <a:extLst>
              <a:ext uri="{FF2B5EF4-FFF2-40B4-BE49-F238E27FC236}">
                <a16:creationId xmlns:a16="http://schemas.microsoft.com/office/drawing/2014/main" id="{A0A49C5E-8E33-45D5-9407-6286448152F6}"/>
              </a:ext>
            </a:extLst>
          </p:cNvPr>
          <p:cNvSpPr txBox="1"/>
          <p:nvPr userDrawn="1"/>
        </p:nvSpPr>
        <p:spPr>
          <a:xfrm>
            <a:off x="9045248" y="6543793"/>
            <a:ext cx="2801964" cy="246221"/>
          </a:xfrm>
          <a:prstGeom prst="rect">
            <a:avLst/>
          </a:prstGeom>
          <a:noFill/>
        </p:spPr>
        <p:txBody>
          <a:bodyPr wrap="square" lIns="0" tIns="0" rIns="0" bIns="0" rtlCol="0">
            <a:spAutoFit/>
          </a:bodyPr>
          <a:lstStyle/>
          <a:p>
            <a:pPr algn="r"/>
            <a:r>
              <a:rPr lang="en-CA" sz="1600" b="0" dirty="0">
                <a:solidFill>
                  <a:schemeClr val="tx1"/>
                </a:solidFill>
                <a:latin typeface="Impact" panose="020B0806030902050204" pitchFamily="34" charset="0"/>
              </a:rPr>
              <a:t>TSX-V: ABI</a:t>
            </a:r>
          </a:p>
        </p:txBody>
      </p:sp>
      <p:cxnSp>
        <p:nvCxnSpPr>
          <p:cNvPr id="6" name="Straight Connector 5">
            <a:extLst>
              <a:ext uri="{FF2B5EF4-FFF2-40B4-BE49-F238E27FC236}">
                <a16:creationId xmlns:a16="http://schemas.microsoft.com/office/drawing/2014/main" id="{37A45F47-63F9-AA1F-8767-0D21C40E3BBA}"/>
              </a:ext>
            </a:extLst>
          </p:cNvPr>
          <p:cNvCxnSpPr/>
          <p:nvPr userDrawn="1"/>
        </p:nvCxnSpPr>
        <p:spPr>
          <a:xfrm>
            <a:off x="344787" y="6442528"/>
            <a:ext cx="11517395"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D459A155-A388-F6FD-9058-A0377F48864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93823" y="64226"/>
            <a:ext cx="1800225" cy="7048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Diagonal Corners Snipped 4">
            <a:extLst>
              <a:ext uri="{FF2B5EF4-FFF2-40B4-BE49-F238E27FC236}">
                <a16:creationId xmlns:a16="http://schemas.microsoft.com/office/drawing/2014/main" id="{90505EC3-B1E5-620D-A769-ED454FCF2903}"/>
              </a:ext>
            </a:extLst>
          </p:cNvPr>
          <p:cNvSpPr/>
          <p:nvPr userDrawn="1"/>
        </p:nvSpPr>
        <p:spPr>
          <a:xfrm>
            <a:off x="0" y="-37812"/>
            <a:ext cx="1905000" cy="903088"/>
          </a:xfrm>
          <a:prstGeom prst="snip2DiagRect">
            <a:avLst>
              <a:gd name="adj1" fmla="val 0"/>
              <a:gd name="adj2"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344787" y="13211"/>
            <a:ext cx="10515601" cy="842500"/>
          </a:xfrm>
        </p:spPr>
        <p:txBody>
          <a:bodyPr lIns="0" tIns="0" rIns="0" bIns="0">
            <a:normAutofit/>
          </a:bodyPr>
          <a:lstStyle>
            <a:lvl1pPr>
              <a:defRPr sz="4400" b="0">
                <a:solidFill>
                  <a:schemeClr val="bg1"/>
                </a:solidFill>
                <a:latin typeface="Impact" panose="020B0806030902050204" pitchFamily="34" charset="0"/>
              </a:defRPr>
            </a:lvl1pPr>
          </a:lstStyle>
          <a:p>
            <a:r>
              <a:rPr lang="en-US" dirty="0"/>
              <a:t>Click to edit Master title style</a:t>
            </a:r>
          </a:p>
        </p:txBody>
      </p:sp>
    </p:spTree>
    <p:extLst>
      <p:ext uri="{BB962C8B-B14F-4D97-AF65-F5344CB8AC3E}">
        <p14:creationId xmlns:p14="http://schemas.microsoft.com/office/powerpoint/2010/main" val="2074277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Espace réservé pour une image  5">
            <a:extLst>
              <a:ext uri="{FF2B5EF4-FFF2-40B4-BE49-F238E27FC236}">
                <a16:creationId xmlns:a16="http://schemas.microsoft.com/office/drawing/2014/main" id="{15B39334-603D-B982-26D4-13C084C56E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22" t="7012" r="569" b="9576"/>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4A91F793-B98E-B595-EEEB-66357EB8E13E}"/>
              </a:ext>
            </a:extLst>
          </p:cNvPr>
          <p:cNvSpPr/>
          <p:nvPr userDrawn="1"/>
        </p:nvSpPr>
        <p:spPr>
          <a:xfrm>
            <a:off x="0" y="9053"/>
            <a:ext cx="12192000"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Google Shape;138;p24">
            <a:extLst>
              <a:ext uri="{FF2B5EF4-FFF2-40B4-BE49-F238E27FC236}">
                <a16:creationId xmlns:a16="http://schemas.microsoft.com/office/drawing/2014/main" id="{2414CF49-3061-6039-A114-4404ECA69A99}"/>
              </a:ext>
            </a:extLst>
          </p:cNvPr>
          <p:cNvSpPr/>
          <p:nvPr userDrawn="1"/>
        </p:nvSpPr>
        <p:spPr>
          <a:xfrm rot="10800000" flipH="1">
            <a:off x="-1189263" y="-3033487"/>
            <a:ext cx="4979306" cy="5791201"/>
          </a:xfrm>
          <a:custGeom>
            <a:avLst/>
            <a:gdLst/>
            <a:ahLst/>
            <a:cxnLst/>
            <a:rect l="l" t="t" r="r" b="b"/>
            <a:pathLst>
              <a:path w="4571999" h="5069540" extrusionOk="0">
                <a:moveTo>
                  <a:pt x="2770095" y="0"/>
                </a:moveTo>
                <a:lnTo>
                  <a:pt x="4571999" y="0"/>
                </a:lnTo>
                <a:lnTo>
                  <a:pt x="4571999" y="1801904"/>
                </a:lnTo>
                <a:lnTo>
                  <a:pt x="0" y="5069540"/>
                </a:lnTo>
                <a:lnTo>
                  <a:pt x="67236" y="1963268"/>
                </a:lnTo>
                <a:lnTo>
                  <a:pt x="2770095" y="0"/>
                </a:lnTo>
                <a:close/>
              </a:path>
            </a:pathLst>
          </a:custGeom>
          <a:solidFill>
            <a:srgbClr val="FFC000"/>
          </a:solidFill>
          <a:ln>
            <a:noFill/>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dirty="0">
              <a:ln>
                <a:noFill/>
              </a:ln>
              <a:solidFill>
                <a:srgbClr val="FFFFFF"/>
              </a:solidFill>
              <a:effectLst/>
              <a:uLnTx/>
              <a:uFillTx/>
              <a:latin typeface="Lato"/>
              <a:ea typeface="Lato"/>
              <a:cs typeface="Lato"/>
              <a:sym typeface="Lato"/>
            </a:endParaRPr>
          </a:p>
        </p:txBody>
      </p:sp>
      <p:sp>
        <p:nvSpPr>
          <p:cNvPr id="10" name="Title 1">
            <a:extLst>
              <a:ext uri="{FF2B5EF4-FFF2-40B4-BE49-F238E27FC236}">
                <a16:creationId xmlns:a16="http://schemas.microsoft.com/office/drawing/2014/main" id="{CC93730D-6F6F-0228-4171-91393D11FDEA}"/>
              </a:ext>
            </a:extLst>
          </p:cNvPr>
          <p:cNvSpPr>
            <a:spLocks noGrp="1"/>
          </p:cNvSpPr>
          <p:nvPr>
            <p:ph type="title"/>
          </p:nvPr>
        </p:nvSpPr>
        <p:spPr>
          <a:xfrm>
            <a:off x="736663" y="652964"/>
            <a:ext cx="2703223" cy="842500"/>
          </a:xfrm>
        </p:spPr>
        <p:txBody>
          <a:bodyPr lIns="0" tIns="0" rIns="0" bIns="0">
            <a:noAutofit/>
          </a:bodyPr>
          <a:lstStyle>
            <a:lvl1pPr>
              <a:defRPr sz="4400" b="0">
                <a:solidFill>
                  <a:schemeClr val="bg1"/>
                </a:solidFill>
                <a:latin typeface="Impact" panose="020B0806030902050204" pitchFamily="34" charset="0"/>
              </a:defRPr>
            </a:lvl1pPr>
          </a:lstStyle>
          <a:p>
            <a:r>
              <a:rPr lang="en-US" dirty="0"/>
              <a:t>Click to edit Master title style</a:t>
            </a:r>
          </a:p>
        </p:txBody>
      </p:sp>
      <p:pic>
        <p:nvPicPr>
          <p:cNvPr id="12" name="Picture 2">
            <a:extLst>
              <a:ext uri="{FF2B5EF4-FFF2-40B4-BE49-F238E27FC236}">
                <a16:creationId xmlns:a16="http://schemas.microsoft.com/office/drawing/2014/main" id="{28BFF617-47CC-BA1E-19F1-6510338D33C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93823" y="64226"/>
            <a:ext cx="1800225" cy="70485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B3214FDB-DBBD-9C1C-2375-55748F0BE43C}"/>
              </a:ext>
            </a:extLst>
          </p:cNvPr>
          <p:cNvSpPr txBox="1"/>
          <p:nvPr userDrawn="1"/>
        </p:nvSpPr>
        <p:spPr>
          <a:xfrm>
            <a:off x="344788" y="6543793"/>
            <a:ext cx="2801964" cy="246221"/>
          </a:xfrm>
          <a:prstGeom prst="rect">
            <a:avLst/>
          </a:prstGeom>
          <a:noFill/>
        </p:spPr>
        <p:txBody>
          <a:bodyPr wrap="square" lIns="0" tIns="0" rIns="0" bIns="0" rtlCol="0">
            <a:spAutoFit/>
          </a:bodyPr>
          <a:lstStyle/>
          <a:p>
            <a:r>
              <a:rPr lang="en-CA" sz="1600" b="0" dirty="0">
                <a:solidFill>
                  <a:schemeClr val="bg1"/>
                </a:solidFill>
                <a:latin typeface="Impact" panose="020B0806030902050204" pitchFamily="34" charset="0"/>
              </a:rPr>
              <a:t>abcourt.ca</a:t>
            </a:r>
          </a:p>
        </p:txBody>
      </p:sp>
      <p:sp>
        <p:nvSpPr>
          <p:cNvPr id="14" name="Slide Number Placeholder 3">
            <a:extLst>
              <a:ext uri="{FF2B5EF4-FFF2-40B4-BE49-F238E27FC236}">
                <a16:creationId xmlns:a16="http://schemas.microsoft.com/office/drawing/2014/main" id="{86778E8B-07A2-9A1A-7BEA-E4D9D3691D09}"/>
              </a:ext>
            </a:extLst>
          </p:cNvPr>
          <p:cNvSpPr txBox="1">
            <a:spLocks/>
          </p:cNvSpPr>
          <p:nvPr userDrawn="1"/>
        </p:nvSpPr>
        <p:spPr>
          <a:xfrm>
            <a:off x="5782148" y="6543793"/>
            <a:ext cx="651849" cy="246221"/>
          </a:xfrm>
          <a:prstGeom prst="rect">
            <a:avLst/>
          </a:prstGeom>
        </p:spPr>
        <p:txBody>
          <a:bodyPr lIns="0" tIns="0" rIns="0" bIns="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fld id="{06F98F1C-2AFB-4B40-92A1-E9CD1D2F9987}" type="slidenum">
              <a:rPr lang="en-US" sz="1600" b="0" smtClean="0">
                <a:solidFill>
                  <a:schemeClr val="bg1"/>
                </a:solidFill>
                <a:latin typeface="Impact" panose="020B0806030902050204" pitchFamily="34" charset="0"/>
              </a:rPr>
              <a:pPr algn="ctr">
                <a:defRPr/>
              </a:pPr>
              <a:t>‹#›</a:t>
            </a:fld>
            <a:endParaRPr lang="en-US" sz="1600" b="0" dirty="0">
              <a:solidFill>
                <a:schemeClr val="bg1"/>
              </a:solidFill>
              <a:latin typeface="Impact" panose="020B0806030902050204" pitchFamily="34" charset="0"/>
            </a:endParaRPr>
          </a:p>
        </p:txBody>
      </p:sp>
      <p:sp>
        <p:nvSpPr>
          <p:cNvPr id="15" name="TextBox 14">
            <a:extLst>
              <a:ext uri="{FF2B5EF4-FFF2-40B4-BE49-F238E27FC236}">
                <a16:creationId xmlns:a16="http://schemas.microsoft.com/office/drawing/2014/main" id="{F8B5BBEA-AA9D-51FA-2AAB-6059E1BF24FC}"/>
              </a:ext>
            </a:extLst>
          </p:cNvPr>
          <p:cNvSpPr txBox="1"/>
          <p:nvPr userDrawn="1"/>
        </p:nvSpPr>
        <p:spPr>
          <a:xfrm>
            <a:off x="9045248" y="6543793"/>
            <a:ext cx="2801964" cy="246221"/>
          </a:xfrm>
          <a:prstGeom prst="rect">
            <a:avLst/>
          </a:prstGeom>
          <a:noFill/>
        </p:spPr>
        <p:txBody>
          <a:bodyPr wrap="square" lIns="0" tIns="0" rIns="0" bIns="0" rtlCol="0">
            <a:spAutoFit/>
          </a:bodyPr>
          <a:lstStyle/>
          <a:p>
            <a:pPr algn="r"/>
            <a:r>
              <a:rPr lang="en-CA" sz="1600" b="0" dirty="0">
                <a:solidFill>
                  <a:schemeClr val="bg1"/>
                </a:solidFill>
                <a:latin typeface="Impact" panose="020B0806030902050204" pitchFamily="34" charset="0"/>
              </a:rPr>
              <a:t>TSX-V: ABI</a:t>
            </a:r>
          </a:p>
        </p:txBody>
      </p:sp>
    </p:spTree>
    <p:extLst>
      <p:ext uri="{BB962C8B-B14F-4D97-AF65-F5344CB8AC3E}">
        <p14:creationId xmlns:p14="http://schemas.microsoft.com/office/powerpoint/2010/main" val="330835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AD02AF1-1434-425F-B073-A5A5692AC557}" type="slidenum">
              <a:rPr lang="en-CA" smtClean="0"/>
              <a:t>‹#›</a:t>
            </a:fld>
            <a:endParaRPr lang="en-CA"/>
          </a:p>
        </p:txBody>
      </p:sp>
    </p:spTree>
    <p:extLst>
      <p:ext uri="{BB962C8B-B14F-4D97-AF65-F5344CB8AC3E}">
        <p14:creationId xmlns:p14="http://schemas.microsoft.com/office/powerpoint/2010/main" val="77453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1AD02AF1-1434-425F-B073-A5A5692AC557}" type="slidenum">
              <a:rPr lang="en-CA" smtClean="0"/>
              <a:t>‹#›</a:t>
            </a:fld>
            <a:endParaRPr lang="en-CA"/>
          </a:p>
        </p:txBody>
      </p:sp>
    </p:spTree>
    <p:extLst>
      <p:ext uri="{BB962C8B-B14F-4D97-AF65-F5344CB8AC3E}">
        <p14:creationId xmlns:p14="http://schemas.microsoft.com/office/powerpoint/2010/main" val="2559830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1AD02AF1-1434-425F-B073-A5A5692AC557}" type="slidenum">
              <a:rPr lang="en-CA" smtClean="0"/>
              <a:t>‹#›</a:t>
            </a:fld>
            <a:endParaRPr lang="en-CA"/>
          </a:p>
        </p:txBody>
      </p:sp>
    </p:spTree>
    <p:extLst>
      <p:ext uri="{BB962C8B-B14F-4D97-AF65-F5344CB8AC3E}">
        <p14:creationId xmlns:p14="http://schemas.microsoft.com/office/powerpoint/2010/main" val="3180142610"/>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Google Shape;138;p24">
            <a:extLst>
              <a:ext uri="{FF2B5EF4-FFF2-40B4-BE49-F238E27FC236}">
                <a16:creationId xmlns:a16="http://schemas.microsoft.com/office/drawing/2014/main" id="{BBE01ACB-6936-9478-ECCE-099612A444C5}"/>
              </a:ext>
            </a:extLst>
          </p:cNvPr>
          <p:cNvSpPr/>
          <p:nvPr userDrawn="1"/>
        </p:nvSpPr>
        <p:spPr>
          <a:xfrm rot="10800000" flipH="1">
            <a:off x="-1189263" y="-3033487"/>
            <a:ext cx="4979306" cy="5791201"/>
          </a:xfrm>
          <a:custGeom>
            <a:avLst/>
            <a:gdLst/>
            <a:ahLst/>
            <a:cxnLst/>
            <a:rect l="l" t="t" r="r" b="b"/>
            <a:pathLst>
              <a:path w="4571999" h="5069540" extrusionOk="0">
                <a:moveTo>
                  <a:pt x="2770095" y="0"/>
                </a:moveTo>
                <a:lnTo>
                  <a:pt x="4571999" y="0"/>
                </a:lnTo>
                <a:lnTo>
                  <a:pt x="4571999" y="1801904"/>
                </a:lnTo>
                <a:lnTo>
                  <a:pt x="0" y="5069540"/>
                </a:lnTo>
                <a:lnTo>
                  <a:pt x="67236" y="1963268"/>
                </a:lnTo>
                <a:lnTo>
                  <a:pt x="2770095" y="0"/>
                </a:lnTo>
                <a:close/>
              </a:path>
            </a:pathLst>
          </a:custGeom>
          <a:solidFill>
            <a:srgbClr val="FFC000"/>
          </a:solidFill>
          <a:ln>
            <a:noFill/>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dirty="0">
              <a:ln>
                <a:noFill/>
              </a:ln>
              <a:solidFill>
                <a:srgbClr val="FFFFFF"/>
              </a:solidFill>
              <a:effectLst/>
              <a:uLnTx/>
              <a:uFillTx/>
              <a:latin typeface="Lato"/>
              <a:ea typeface="Lato"/>
              <a:cs typeface="Lato"/>
              <a:sym typeface="Lato"/>
            </a:endParaRPr>
          </a:p>
        </p:txBody>
      </p:sp>
      <p:sp>
        <p:nvSpPr>
          <p:cNvPr id="8" name="Title 1">
            <a:extLst>
              <a:ext uri="{FF2B5EF4-FFF2-40B4-BE49-F238E27FC236}">
                <a16:creationId xmlns:a16="http://schemas.microsoft.com/office/drawing/2014/main" id="{C92760F0-BBE3-3FBB-9574-4737445B9518}"/>
              </a:ext>
            </a:extLst>
          </p:cNvPr>
          <p:cNvSpPr>
            <a:spLocks noGrp="1"/>
          </p:cNvSpPr>
          <p:nvPr>
            <p:ph type="title"/>
          </p:nvPr>
        </p:nvSpPr>
        <p:spPr>
          <a:xfrm>
            <a:off x="736663" y="652964"/>
            <a:ext cx="2703223" cy="842500"/>
          </a:xfrm>
        </p:spPr>
        <p:txBody>
          <a:bodyPr lIns="0" tIns="0" rIns="0" bIns="0">
            <a:noAutofit/>
          </a:bodyPr>
          <a:lstStyle>
            <a:lvl1pPr>
              <a:defRPr sz="4400" b="0">
                <a:solidFill>
                  <a:schemeClr val="bg1"/>
                </a:solidFill>
                <a:latin typeface="Impact" panose="020B0806030902050204" pitchFamily="34" charset="0"/>
              </a:defRPr>
            </a:lvl1pPr>
          </a:lstStyle>
          <a:p>
            <a:r>
              <a:rPr lang="en-US" dirty="0"/>
              <a:t>Click to edit Master title style</a:t>
            </a:r>
          </a:p>
        </p:txBody>
      </p:sp>
      <p:pic>
        <p:nvPicPr>
          <p:cNvPr id="9" name="Picture 2">
            <a:extLst>
              <a:ext uri="{FF2B5EF4-FFF2-40B4-BE49-F238E27FC236}">
                <a16:creationId xmlns:a16="http://schemas.microsoft.com/office/drawing/2014/main" id="{1CF2E819-F5E3-7E12-A807-4030EAA2EB2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93823" y="64226"/>
            <a:ext cx="1800225" cy="7048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5E7C8F3-FBE2-9A13-DB14-00B2BBD92F60}"/>
              </a:ext>
            </a:extLst>
          </p:cNvPr>
          <p:cNvSpPr txBox="1"/>
          <p:nvPr userDrawn="1"/>
        </p:nvSpPr>
        <p:spPr>
          <a:xfrm>
            <a:off x="344788" y="6543793"/>
            <a:ext cx="2801964" cy="246221"/>
          </a:xfrm>
          <a:prstGeom prst="rect">
            <a:avLst/>
          </a:prstGeom>
          <a:noFill/>
        </p:spPr>
        <p:txBody>
          <a:bodyPr wrap="square" lIns="0" tIns="0" rIns="0" bIns="0" rtlCol="0">
            <a:spAutoFit/>
          </a:bodyPr>
          <a:lstStyle/>
          <a:p>
            <a:r>
              <a:rPr lang="en-CA" sz="1600" b="0" dirty="0">
                <a:solidFill>
                  <a:schemeClr val="bg1"/>
                </a:solidFill>
                <a:latin typeface="Impact" panose="020B0806030902050204" pitchFamily="34" charset="0"/>
              </a:rPr>
              <a:t>abcourt.ca</a:t>
            </a:r>
          </a:p>
        </p:txBody>
      </p:sp>
      <p:sp>
        <p:nvSpPr>
          <p:cNvPr id="11" name="Slide Number Placeholder 3">
            <a:extLst>
              <a:ext uri="{FF2B5EF4-FFF2-40B4-BE49-F238E27FC236}">
                <a16:creationId xmlns:a16="http://schemas.microsoft.com/office/drawing/2014/main" id="{D48786FB-0AE7-9F90-5B0F-20BC760F78AD}"/>
              </a:ext>
            </a:extLst>
          </p:cNvPr>
          <p:cNvSpPr txBox="1">
            <a:spLocks/>
          </p:cNvSpPr>
          <p:nvPr userDrawn="1"/>
        </p:nvSpPr>
        <p:spPr>
          <a:xfrm>
            <a:off x="5782148" y="6543793"/>
            <a:ext cx="651849" cy="246221"/>
          </a:xfrm>
          <a:prstGeom prst="rect">
            <a:avLst/>
          </a:prstGeom>
        </p:spPr>
        <p:txBody>
          <a:bodyPr lIns="0" tIns="0" rIns="0" bIns="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fld id="{06F98F1C-2AFB-4B40-92A1-E9CD1D2F9987}" type="slidenum">
              <a:rPr lang="en-US" sz="1600" b="0" smtClean="0">
                <a:solidFill>
                  <a:schemeClr val="bg1"/>
                </a:solidFill>
                <a:latin typeface="Impact" panose="020B0806030902050204" pitchFamily="34" charset="0"/>
              </a:rPr>
              <a:pPr algn="ctr">
                <a:defRPr/>
              </a:pPr>
              <a:t>‹#›</a:t>
            </a:fld>
            <a:endParaRPr lang="en-US" sz="1600" b="0" dirty="0">
              <a:solidFill>
                <a:schemeClr val="bg1"/>
              </a:solidFill>
              <a:latin typeface="Impact" panose="020B0806030902050204" pitchFamily="34" charset="0"/>
            </a:endParaRPr>
          </a:p>
        </p:txBody>
      </p:sp>
      <p:sp>
        <p:nvSpPr>
          <p:cNvPr id="12" name="TextBox 11">
            <a:extLst>
              <a:ext uri="{FF2B5EF4-FFF2-40B4-BE49-F238E27FC236}">
                <a16:creationId xmlns:a16="http://schemas.microsoft.com/office/drawing/2014/main" id="{EC3103A4-6D15-EF1A-D8E1-F2B348764141}"/>
              </a:ext>
            </a:extLst>
          </p:cNvPr>
          <p:cNvSpPr txBox="1"/>
          <p:nvPr userDrawn="1"/>
        </p:nvSpPr>
        <p:spPr>
          <a:xfrm>
            <a:off x="9045248" y="6543793"/>
            <a:ext cx="2801964" cy="246221"/>
          </a:xfrm>
          <a:prstGeom prst="rect">
            <a:avLst/>
          </a:prstGeom>
          <a:noFill/>
        </p:spPr>
        <p:txBody>
          <a:bodyPr wrap="square" lIns="0" tIns="0" rIns="0" bIns="0" rtlCol="0">
            <a:spAutoFit/>
          </a:bodyPr>
          <a:lstStyle/>
          <a:p>
            <a:pPr algn="r"/>
            <a:r>
              <a:rPr lang="en-CA" sz="1600" b="0" dirty="0">
                <a:solidFill>
                  <a:schemeClr val="bg1"/>
                </a:solidFill>
                <a:latin typeface="Impact" panose="020B0806030902050204" pitchFamily="34" charset="0"/>
              </a:rPr>
              <a:t>TSX-V: ABI</a:t>
            </a:r>
          </a:p>
        </p:txBody>
      </p:sp>
      <p:sp>
        <p:nvSpPr>
          <p:cNvPr id="13" name="Content Placeholder 2">
            <a:extLst>
              <a:ext uri="{FF2B5EF4-FFF2-40B4-BE49-F238E27FC236}">
                <a16:creationId xmlns:a16="http://schemas.microsoft.com/office/drawing/2014/main" id="{C9594791-4EC3-C0E3-0466-71F7E4FC3549}"/>
              </a:ext>
            </a:extLst>
          </p:cNvPr>
          <p:cNvSpPr>
            <a:spLocks noGrp="1"/>
          </p:cNvSpPr>
          <p:nvPr>
            <p:ph idx="1"/>
          </p:nvPr>
        </p:nvSpPr>
        <p:spPr>
          <a:xfrm>
            <a:off x="736664" y="3006246"/>
            <a:ext cx="10733642" cy="3437920"/>
          </a:xfrm>
        </p:spPr>
        <p:txBody>
          <a:bodyPr lIns="0" tIns="0" rIns="0" bIns="0">
            <a:normAutofit/>
          </a:bodyPr>
          <a:lstStyle>
            <a:lvl1pPr marL="263525" indent="-263525">
              <a:lnSpc>
                <a:spcPct val="100000"/>
              </a:lnSpc>
              <a:spcBef>
                <a:spcPts val="0"/>
              </a:spcBef>
              <a:spcAft>
                <a:spcPts val="600"/>
              </a:spcAft>
              <a:buClr>
                <a:schemeClr val="bg1"/>
              </a:buClr>
              <a:buFont typeface="Wingdings" panose="05000000000000000000" pitchFamily="2" charset="2"/>
              <a:buChar char="§"/>
              <a:defRPr sz="2000">
                <a:solidFill>
                  <a:schemeClr val="bg1"/>
                </a:solidFill>
                <a:latin typeface="Arial Nova" panose="020B0504020202020204" pitchFamily="34" charset="0"/>
                <a:cs typeface="Times New Roman" panose="02020603050405020304" pitchFamily="18" charset="0"/>
              </a:defRPr>
            </a:lvl1pPr>
            <a:lvl2pPr marL="536575" indent="-273050">
              <a:lnSpc>
                <a:spcPct val="100000"/>
              </a:lnSpc>
              <a:spcBef>
                <a:spcPts val="0"/>
              </a:spcBef>
              <a:spcAft>
                <a:spcPts val="600"/>
              </a:spcAft>
              <a:buClr>
                <a:schemeClr val="bg1"/>
              </a:buClr>
              <a:buFont typeface="Calibri" panose="020F0502020204030204" pitchFamily="34" charset="0"/>
              <a:buChar char="‒"/>
              <a:defRPr sz="1800">
                <a:solidFill>
                  <a:schemeClr val="bg1"/>
                </a:solidFill>
                <a:latin typeface="Arial Nova" panose="020B0504020202020204" pitchFamily="34" charset="0"/>
                <a:cs typeface="Times New Roman" panose="02020603050405020304" pitchFamily="18" charset="0"/>
              </a:defRPr>
            </a:lvl2pPr>
            <a:lvl3pPr marL="811213" indent="-274638">
              <a:lnSpc>
                <a:spcPct val="100000"/>
              </a:lnSpc>
              <a:spcBef>
                <a:spcPts val="0"/>
              </a:spcBef>
              <a:spcAft>
                <a:spcPts val="600"/>
              </a:spcAft>
              <a:buClr>
                <a:schemeClr val="bg1"/>
              </a:buClr>
              <a:buFont typeface="Wingdings" panose="05000000000000000000" pitchFamily="2" charset="2"/>
              <a:buChar char="§"/>
              <a:defRPr sz="1600">
                <a:solidFill>
                  <a:schemeClr val="bg1"/>
                </a:solidFill>
                <a:latin typeface="Arial Nova" panose="020B0504020202020204" pitchFamily="34" charset="0"/>
                <a:cs typeface="Times New Roman" panose="02020603050405020304" pitchFamily="18" charset="0"/>
              </a:defRPr>
            </a:lvl3pPr>
            <a:lvl4pPr marL="1074738" indent="-263525">
              <a:lnSpc>
                <a:spcPct val="100000"/>
              </a:lnSpc>
              <a:spcBef>
                <a:spcPts val="0"/>
              </a:spcBef>
              <a:spcAft>
                <a:spcPts val="600"/>
              </a:spcAft>
              <a:buClr>
                <a:schemeClr val="bg1"/>
              </a:buClr>
              <a:buFont typeface="Wingdings" panose="05000000000000000000" pitchFamily="2" charset="2"/>
              <a:buChar char="§"/>
              <a:defRPr sz="1400">
                <a:solidFill>
                  <a:schemeClr val="bg1"/>
                </a:solidFill>
                <a:latin typeface="Arial Nova" panose="020B0504020202020204" pitchFamily="34" charset="0"/>
                <a:cs typeface="Times New Roman" panose="02020603050405020304" pitchFamily="18" charset="0"/>
              </a:defRPr>
            </a:lvl4pPr>
            <a:lvl5pPr marL="1347788" indent="-273050">
              <a:lnSpc>
                <a:spcPct val="100000"/>
              </a:lnSpc>
              <a:spcBef>
                <a:spcPts val="0"/>
              </a:spcBef>
              <a:spcAft>
                <a:spcPts val="600"/>
              </a:spcAft>
              <a:buClr>
                <a:schemeClr val="bg1"/>
              </a:buClr>
              <a:buFont typeface="Wingdings" panose="05000000000000000000" pitchFamily="2" charset="2"/>
              <a:buChar char="§"/>
              <a:defRPr sz="1400">
                <a:solidFill>
                  <a:schemeClr val="bg1"/>
                </a:solidFill>
                <a:latin typeface="Arial Nova" panose="020B0504020202020204" pitchFamily="34"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8729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AD02AF1-1434-425F-B073-A5A5692AC557}" type="slidenum">
              <a:rPr lang="en-CA" smtClean="0"/>
              <a:t>‹#›</a:t>
            </a:fld>
            <a:endParaRPr lang="en-CA"/>
          </a:p>
        </p:txBody>
      </p:sp>
    </p:spTree>
    <p:extLst>
      <p:ext uri="{BB962C8B-B14F-4D97-AF65-F5344CB8AC3E}">
        <p14:creationId xmlns:p14="http://schemas.microsoft.com/office/powerpoint/2010/main" val="2286779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AD02AF1-1434-425F-B073-A5A5692AC557}" type="slidenum">
              <a:rPr lang="en-CA" smtClean="0"/>
              <a:t>‹#›</a:t>
            </a:fld>
            <a:endParaRPr lang="en-CA"/>
          </a:p>
        </p:txBody>
      </p:sp>
    </p:spTree>
    <p:extLst>
      <p:ext uri="{BB962C8B-B14F-4D97-AF65-F5344CB8AC3E}">
        <p14:creationId xmlns:p14="http://schemas.microsoft.com/office/powerpoint/2010/main" val="2606103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D02AF1-1434-425F-B073-A5A5692AC557}" type="slidenum">
              <a:rPr lang="en-CA" smtClean="0"/>
              <a:t>‹#›</a:t>
            </a:fld>
            <a:endParaRPr lang="en-CA"/>
          </a:p>
        </p:txBody>
      </p:sp>
    </p:spTree>
    <p:extLst>
      <p:ext uri="{BB962C8B-B14F-4D97-AF65-F5344CB8AC3E}">
        <p14:creationId xmlns:p14="http://schemas.microsoft.com/office/powerpoint/2010/main" val="252952863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66" r:id="rId12"/>
    <p:sldLayoutId id="2147483684"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9.tmp"/><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3" Type="http://schemas.microsoft.com/office/2007/relationships/hdphoto" Target="../media/hdphoto1.wdp"/><Relationship Id="rId7" Type="http://schemas.openxmlformats.org/officeDocument/2006/relationships/image" Target="../media/image13.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pour une image  5">
            <a:extLst>
              <a:ext uri="{FF2B5EF4-FFF2-40B4-BE49-F238E27FC236}">
                <a16:creationId xmlns:a16="http://schemas.microsoft.com/office/drawing/2014/main" id="{39361647-0FD0-8C0B-472F-49D362D0AC16}"/>
              </a:ext>
            </a:extLst>
          </p:cNvPr>
          <p:cNvPicPr>
            <a:picLocks noChangeAspect="1"/>
          </p:cNvPicPr>
          <p:nvPr/>
        </p:nvPicPr>
        <p:blipFill rotWithShape="1">
          <a:blip r:embed="rId2">
            <a:extLst>
              <a:ext uri="{28A0092B-C50C-407E-A947-70E740481C1C}">
                <a14:useLocalDpi xmlns:a14="http://schemas.microsoft.com/office/drawing/2010/main" val="0"/>
              </a:ext>
            </a:extLst>
          </a:blip>
          <a:srcRect l="522" t="7012" r="569" b="9576"/>
          <a:stretch/>
        </p:blipFill>
        <p:spPr>
          <a:xfrm>
            <a:off x="0" y="0"/>
            <a:ext cx="12192000" cy="6858000"/>
          </a:xfrm>
          <a:prstGeom prst="rect">
            <a:avLst/>
          </a:prstGeom>
        </p:spPr>
      </p:pic>
      <p:sp>
        <p:nvSpPr>
          <p:cNvPr id="7" name="Google Shape;138;p24">
            <a:extLst>
              <a:ext uri="{FF2B5EF4-FFF2-40B4-BE49-F238E27FC236}">
                <a16:creationId xmlns:a16="http://schemas.microsoft.com/office/drawing/2014/main" id="{536C7785-26BA-D67A-B88B-466A7A1848F9}"/>
              </a:ext>
            </a:extLst>
          </p:cNvPr>
          <p:cNvSpPr/>
          <p:nvPr/>
        </p:nvSpPr>
        <p:spPr>
          <a:xfrm rot="5400000" flipH="1">
            <a:off x="710794" y="-768476"/>
            <a:ext cx="4438168" cy="5872956"/>
          </a:xfrm>
          <a:custGeom>
            <a:avLst/>
            <a:gdLst>
              <a:gd name="connsiteX0" fmla="*/ 0 w 6117669"/>
              <a:gd name="connsiteY0" fmla="*/ 0 h 7124510"/>
              <a:gd name="connsiteX1" fmla="*/ 5098037 w 6117669"/>
              <a:gd name="connsiteY1" fmla="*/ 0 h 7124510"/>
              <a:gd name="connsiteX2" fmla="*/ 6117669 w 6117669"/>
              <a:gd name="connsiteY2" fmla="*/ 1019632 h 7124510"/>
              <a:gd name="connsiteX3" fmla="*/ 6117669 w 6117669"/>
              <a:gd name="connsiteY3" fmla="*/ 7124510 h 7124510"/>
              <a:gd name="connsiteX4" fmla="*/ 6117669 w 6117669"/>
              <a:gd name="connsiteY4" fmla="*/ 7124510 h 7124510"/>
              <a:gd name="connsiteX5" fmla="*/ 1019632 w 6117669"/>
              <a:gd name="connsiteY5" fmla="*/ 7124510 h 7124510"/>
              <a:gd name="connsiteX6" fmla="*/ 0 w 6117669"/>
              <a:gd name="connsiteY6" fmla="*/ 6104878 h 7124510"/>
              <a:gd name="connsiteX7" fmla="*/ 0 w 6117669"/>
              <a:gd name="connsiteY7" fmla="*/ 0 h 7124510"/>
              <a:gd name="connsiteX0" fmla="*/ 9334 w 6127003"/>
              <a:gd name="connsiteY0" fmla="*/ 0 h 7124510"/>
              <a:gd name="connsiteX1" fmla="*/ 5107371 w 6127003"/>
              <a:gd name="connsiteY1" fmla="*/ 0 h 7124510"/>
              <a:gd name="connsiteX2" fmla="*/ 6127003 w 6127003"/>
              <a:gd name="connsiteY2" fmla="*/ 1019632 h 7124510"/>
              <a:gd name="connsiteX3" fmla="*/ 6127003 w 6127003"/>
              <a:gd name="connsiteY3" fmla="*/ 7124510 h 7124510"/>
              <a:gd name="connsiteX4" fmla="*/ 6127003 w 6127003"/>
              <a:gd name="connsiteY4" fmla="*/ 7124510 h 7124510"/>
              <a:gd name="connsiteX5" fmla="*/ 1028966 w 6127003"/>
              <a:gd name="connsiteY5" fmla="*/ 7124510 h 7124510"/>
              <a:gd name="connsiteX6" fmla="*/ 0 w 6127003"/>
              <a:gd name="connsiteY6" fmla="*/ 3762894 h 7124510"/>
              <a:gd name="connsiteX7" fmla="*/ 9334 w 6127003"/>
              <a:gd name="connsiteY7" fmla="*/ 0 h 7124510"/>
              <a:gd name="connsiteX0" fmla="*/ 9334 w 6127003"/>
              <a:gd name="connsiteY0" fmla="*/ 0 h 7124510"/>
              <a:gd name="connsiteX1" fmla="*/ 5107371 w 6127003"/>
              <a:gd name="connsiteY1" fmla="*/ 0 h 7124510"/>
              <a:gd name="connsiteX2" fmla="*/ 6127003 w 6127003"/>
              <a:gd name="connsiteY2" fmla="*/ 1019632 h 7124510"/>
              <a:gd name="connsiteX3" fmla="*/ 6127003 w 6127003"/>
              <a:gd name="connsiteY3" fmla="*/ 7124510 h 7124510"/>
              <a:gd name="connsiteX4" fmla="*/ 6127003 w 6127003"/>
              <a:gd name="connsiteY4" fmla="*/ 7124510 h 7124510"/>
              <a:gd name="connsiteX5" fmla="*/ 1551480 w 6127003"/>
              <a:gd name="connsiteY5" fmla="*/ 5836885 h 7124510"/>
              <a:gd name="connsiteX6" fmla="*/ 0 w 6127003"/>
              <a:gd name="connsiteY6" fmla="*/ 3762894 h 7124510"/>
              <a:gd name="connsiteX7" fmla="*/ 9334 w 6127003"/>
              <a:gd name="connsiteY7" fmla="*/ 0 h 7124510"/>
              <a:gd name="connsiteX0" fmla="*/ 9334 w 6127003"/>
              <a:gd name="connsiteY0" fmla="*/ 0 h 7124510"/>
              <a:gd name="connsiteX1" fmla="*/ 5107371 w 6127003"/>
              <a:gd name="connsiteY1" fmla="*/ 0 h 7124510"/>
              <a:gd name="connsiteX2" fmla="*/ 6127003 w 6127003"/>
              <a:gd name="connsiteY2" fmla="*/ 1019632 h 7124510"/>
              <a:gd name="connsiteX3" fmla="*/ 6127003 w 6127003"/>
              <a:gd name="connsiteY3" fmla="*/ 7124510 h 7124510"/>
              <a:gd name="connsiteX4" fmla="*/ 3962301 w 6127003"/>
              <a:gd name="connsiteY4" fmla="*/ 5864877 h 7124510"/>
              <a:gd name="connsiteX5" fmla="*/ 1551480 w 6127003"/>
              <a:gd name="connsiteY5" fmla="*/ 5836885 h 7124510"/>
              <a:gd name="connsiteX6" fmla="*/ 0 w 6127003"/>
              <a:gd name="connsiteY6" fmla="*/ 3762894 h 7124510"/>
              <a:gd name="connsiteX7" fmla="*/ 9334 w 6127003"/>
              <a:gd name="connsiteY7" fmla="*/ 0 h 7124510"/>
              <a:gd name="connsiteX0" fmla="*/ 9334 w 6127003"/>
              <a:gd name="connsiteY0" fmla="*/ 3 h 7124513"/>
              <a:gd name="connsiteX1" fmla="*/ 3287897 w 6127003"/>
              <a:gd name="connsiteY1" fmla="*/ 0 h 7124513"/>
              <a:gd name="connsiteX2" fmla="*/ 6127003 w 6127003"/>
              <a:gd name="connsiteY2" fmla="*/ 1019635 h 7124513"/>
              <a:gd name="connsiteX3" fmla="*/ 6127003 w 6127003"/>
              <a:gd name="connsiteY3" fmla="*/ 7124513 h 7124513"/>
              <a:gd name="connsiteX4" fmla="*/ 3962301 w 6127003"/>
              <a:gd name="connsiteY4" fmla="*/ 5864880 h 7124513"/>
              <a:gd name="connsiteX5" fmla="*/ 1551480 w 6127003"/>
              <a:gd name="connsiteY5" fmla="*/ 5836888 h 7124513"/>
              <a:gd name="connsiteX6" fmla="*/ 0 w 6127003"/>
              <a:gd name="connsiteY6" fmla="*/ 3762897 h 7124513"/>
              <a:gd name="connsiteX7" fmla="*/ 9334 w 6127003"/>
              <a:gd name="connsiteY7" fmla="*/ 3 h 7124513"/>
              <a:gd name="connsiteX0" fmla="*/ 9334 w 6127003"/>
              <a:gd name="connsiteY0" fmla="*/ 3 h 7124513"/>
              <a:gd name="connsiteX1" fmla="*/ 3287897 w 6127003"/>
              <a:gd name="connsiteY1" fmla="*/ 0 h 7124513"/>
              <a:gd name="connsiteX2" fmla="*/ 4344856 w 6127003"/>
              <a:gd name="connsiteY2" fmla="*/ 1374199 h 7124513"/>
              <a:gd name="connsiteX3" fmla="*/ 6127003 w 6127003"/>
              <a:gd name="connsiteY3" fmla="*/ 7124513 h 7124513"/>
              <a:gd name="connsiteX4" fmla="*/ 3962301 w 6127003"/>
              <a:gd name="connsiteY4" fmla="*/ 5864880 h 7124513"/>
              <a:gd name="connsiteX5" fmla="*/ 1551480 w 6127003"/>
              <a:gd name="connsiteY5" fmla="*/ 5836888 h 7124513"/>
              <a:gd name="connsiteX6" fmla="*/ 0 w 6127003"/>
              <a:gd name="connsiteY6" fmla="*/ 3762897 h 7124513"/>
              <a:gd name="connsiteX7" fmla="*/ 9334 w 6127003"/>
              <a:gd name="connsiteY7" fmla="*/ 3 h 7124513"/>
              <a:gd name="connsiteX0" fmla="*/ 9334 w 4438162"/>
              <a:gd name="connsiteY0" fmla="*/ 3 h 5874211"/>
              <a:gd name="connsiteX1" fmla="*/ 3287897 w 4438162"/>
              <a:gd name="connsiteY1" fmla="*/ 0 h 5874211"/>
              <a:gd name="connsiteX2" fmla="*/ 4344856 w 4438162"/>
              <a:gd name="connsiteY2" fmla="*/ 1374199 h 5874211"/>
              <a:gd name="connsiteX3" fmla="*/ 4438162 w 4438162"/>
              <a:gd name="connsiteY3" fmla="*/ 5874211 h 5874211"/>
              <a:gd name="connsiteX4" fmla="*/ 3962301 w 4438162"/>
              <a:gd name="connsiteY4" fmla="*/ 5864880 h 5874211"/>
              <a:gd name="connsiteX5" fmla="*/ 1551480 w 4438162"/>
              <a:gd name="connsiteY5" fmla="*/ 5836888 h 5874211"/>
              <a:gd name="connsiteX6" fmla="*/ 0 w 4438162"/>
              <a:gd name="connsiteY6" fmla="*/ 3762897 h 5874211"/>
              <a:gd name="connsiteX7" fmla="*/ 9334 w 4438162"/>
              <a:gd name="connsiteY7" fmla="*/ 3 h 5874211"/>
              <a:gd name="connsiteX0" fmla="*/ 9334 w 4438162"/>
              <a:gd name="connsiteY0" fmla="*/ 3 h 5874211"/>
              <a:gd name="connsiteX1" fmla="*/ 3287897 w 4438162"/>
              <a:gd name="connsiteY1" fmla="*/ 0 h 5874211"/>
              <a:gd name="connsiteX2" fmla="*/ 4382178 w 4438162"/>
              <a:gd name="connsiteY2" fmla="*/ 1392861 h 5874211"/>
              <a:gd name="connsiteX3" fmla="*/ 4438162 w 4438162"/>
              <a:gd name="connsiteY3" fmla="*/ 5874211 h 5874211"/>
              <a:gd name="connsiteX4" fmla="*/ 3962301 w 4438162"/>
              <a:gd name="connsiteY4" fmla="*/ 5864880 h 5874211"/>
              <a:gd name="connsiteX5" fmla="*/ 1551480 w 4438162"/>
              <a:gd name="connsiteY5" fmla="*/ 5836888 h 5874211"/>
              <a:gd name="connsiteX6" fmla="*/ 0 w 4438162"/>
              <a:gd name="connsiteY6" fmla="*/ 3762897 h 5874211"/>
              <a:gd name="connsiteX7" fmla="*/ 9334 w 4438162"/>
              <a:gd name="connsiteY7" fmla="*/ 3 h 5874211"/>
              <a:gd name="connsiteX0" fmla="*/ 9334 w 4438162"/>
              <a:gd name="connsiteY0" fmla="*/ 3 h 5874211"/>
              <a:gd name="connsiteX1" fmla="*/ 3287897 w 4438162"/>
              <a:gd name="connsiteY1" fmla="*/ 0 h 5874211"/>
              <a:gd name="connsiteX2" fmla="*/ 4428834 w 4438162"/>
              <a:gd name="connsiteY2" fmla="*/ 1392860 h 5874211"/>
              <a:gd name="connsiteX3" fmla="*/ 4438162 w 4438162"/>
              <a:gd name="connsiteY3" fmla="*/ 5874211 h 5874211"/>
              <a:gd name="connsiteX4" fmla="*/ 3962301 w 4438162"/>
              <a:gd name="connsiteY4" fmla="*/ 5864880 h 5874211"/>
              <a:gd name="connsiteX5" fmla="*/ 1551480 w 4438162"/>
              <a:gd name="connsiteY5" fmla="*/ 5836888 h 5874211"/>
              <a:gd name="connsiteX6" fmla="*/ 0 w 4438162"/>
              <a:gd name="connsiteY6" fmla="*/ 3762897 h 5874211"/>
              <a:gd name="connsiteX7" fmla="*/ 9334 w 4438162"/>
              <a:gd name="connsiteY7" fmla="*/ 3 h 5874211"/>
              <a:gd name="connsiteX0" fmla="*/ 9334 w 4438162"/>
              <a:gd name="connsiteY0" fmla="*/ 3 h 5874211"/>
              <a:gd name="connsiteX1" fmla="*/ 3287897 w 4438162"/>
              <a:gd name="connsiteY1" fmla="*/ 0 h 5874211"/>
              <a:gd name="connsiteX2" fmla="*/ 4434699 w 4438162"/>
              <a:gd name="connsiteY2" fmla="*/ 1410246 h 5874211"/>
              <a:gd name="connsiteX3" fmla="*/ 4438162 w 4438162"/>
              <a:gd name="connsiteY3" fmla="*/ 5874211 h 5874211"/>
              <a:gd name="connsiteX4" fmla="*/ 3962301 w 4438162"/>
              <a:gd name="connsiteY4" fmla="*/ 5864880 h 5874211"/>
              <a:gd name="connsiteX5" fmla="*/ 1551480 w 4438162"/>
              <a:gd name="connsiteY5" fmla="*/ 5836888 h 5874211"/>
              <a:gd name="connsiteX6" fmla="*/ 0 w 4438162"/>
              <a:gd name="connsiteY6" fmla="*/ 3762897 h 5874211"/>
              <a:gd name="connsiteX7" fmla="*/ 9334 w 4438162"/>
              <a:gd name="connsiteY7" fmla="*/ 3 h 5874211"/>
              <a:gd name="connsiteX0" fmla="*/ 9334 w 4438162"/>
              <a:gd name="connsiteY0" fmla="*/ 3 h 5874211"/>
              <a:gd name="connsiteX1" fmla="*/ 3287897 w 4438162"/>
              <a:gd name="connsiteY1" fmla="*/ 0 h 5874211"/>
              <a:gd name="connsiteX2" fmla="*/ 4434702 w 4438162"/>
              <a:gd name="connsiteY2" fmla="*/ 1694232 h 5874211"/>
              <a:gd name="connsiteX3" fmla="*/ 4438162 w 4438162"/>
              <a:gd name="connsiteY3" fmla="*/ 5874211 h 5874211"/>
              <a:gd name="connsiteX4" fmla="*/ 3962301 w 4438162"/>
              <a:gd name="connsiteY4" fmla="*/ 5864880 h 5874211"/>
              <a:gd name="connsiteX5" fmla="*/ 1551480 w 4438162"/>
              <a:gd name="connsiteY5" fmla="*/ 5836888 h 5874211"/>
              <a:gd name="connsiteX6" fmla="*/ 0 w 4438162"/>
              <a:gd name="connsiteY6" fmla="*/ 3762897 h 5874211"/>
              <a:gd name="connsiteX7" fmla="*/ 9334 w 4438162"/>
              <a:gd name="connsiteY7" fmla="*/ 3 h 5874211"/>
              <a:gd name="connsiteX0" fmla="*/ 9334 w 4441253"/>
              <a:gd name="connsiteY0" fmla="*/ 3 h 5874211"/>
              <a:gd name="connsiteX1" fmla="*/ 3287897 w 4441253"/>
              <a:gd name="connsiteY1" fmla="*/ 0 h 5874211"/>
              <a:gd name="connsiteX2" fmla="*/ 4440566 w 4441253"/>
              <a:gd name="connsiteY2" fmla="*/ 1862304 h 5874211"/>
              <a:gd name="connsiteX3" fmla="*/ 4438162 w 4441253"/>
              <a:gd name="connsiteY3" fmla="*/ 5874211 h 5874211"/>
              <a:gd name="connsiteX4" fmla="*/ 3962301 w 4441253"/>
              <a:gd name="connsiteY4" fmla="*/ 5864880 h 5874211"/>
              <a:gd name="connsiteX5" fmla="*/ 1551480 w 4441253"/>
              <a:gd name="connsiteY5" fmla="*/ 5836888 h 5874211"/>
              <a:gd name="connsiteX6" fmla="*/ 0 w 4441253"/>
              <a:gd name="connsiteY6" fmla="*/ 3762897 h 5874211"/>
              <a:gd name="connsiteX7" fmla="*/ 9334 w 4441253"/>
              <a:gd name="connsiteY7" fmla="*/ 3 h 5874211"/>
              <a:gd name="connsiteX0" fmla="*/ 9334 w 4438162"/>
              <a:gd name="connsiteY0" fmla="*/ 3 h 5874211"/>
              <a:gd name="connsiteX1" fmla="*/ 3287897 w 4438162"/>
              <a:gd name="connsiteY1" fmla="*/ 0 h 5874211"/>
              <a:gd name="connsiteX2" fmla="*/ 4422981 w 4438162"/>
              <a:gd name="connsiteY2" fmla="*/ 1850713 h 5874211"/>
              <a:gd name="connsiteX3" fmla="*/ 4438162 w 4438162"/>
              <a:gd name="connsiteY3" fmla="*/ 5874211 h 5874211"/>
              <a:gd name="connsiteX4" fmla="*/ 3962301 w 4438162"/>
              <a:gd name="connsiteY4" fmla="*/ 5864880 h 5874211"/>
              <a:gd name="connsiteX5" fmla="*/ 1551480 w 4438162"/>
              <a:gd name="connsiteY5" fmla="*/ 5836888 h 5874211"/>
              <a:gd name="connsiteX6" fmla="*/ 0 w 4438162"/>
              <a:gd name="connsiteY6" fmla="*/ 3762897 h 5874211"/>
              <a:gd name="connsiteX7" fmla="*/ 9334 w 4438162"/>
              <a:gd name="connsiteY7" fmla="*/ 3 h 5874211"/>
              <a:gd name="connsiteX0" fmla="*/ 9334 w 4438165"/>
              <a:gd name="connsiteY0" fmla="*/ 3 h 5864880"/>
              <a:gd name="connsiteX1" fmla="*/ 3287897 w 4438165"/>
              <a:gd name="connsiteY1" fmla="*/ 0 h 5864880"/>
              <a:gd name="connsiteX2" fmla="*/ 4422981 w 4438165"/>
              <a:gd name="connsiteY2" fmla="*/ 1850713 h 5864880"/>
              <a:gd name="connsiteX3" fmla="*/ 4438165 w 4438165"/>
              <a:gd name="connsiteY3" fmla="*/ 5862622 h 5864880"/>
              <a:gd name="connsiteX4" fmla="*/ 3962301 w 4438165"/>
              <a:gd name="connsiteY4" fmla="*/ 5864880 h 5864880"/>
              <a:gd name="connsiteX5" fmla="*/ 1551480 w 4438165"/>
              <a:gd name="connsiteY5" fmla="*/ 5836888 h 5864880"/>
              <a:gd name="connsiteX6" fmla="*/ 0 w 4438165"/>
              <a:gd name="connsiteY6" fmla="*/ 3762897 h 5864880"/>
              <a:gd name="connsiteX7" fmla="*/ 9334 w 4438165"/>
              <a:gd name="connsiteY7" fmla="*/ 3 h 5864880"/>
              <a:gd name="connsiteX0" fmla="*/ 9334 w 4438165"/>
              <a:gd name="connsiteY0" fmla="*/ 3 h 5862622"/>
              <a:gd name="connsiteX1" fmla="*/ 3287897 w 4438165"/>
              <a:gd name="connsiteY1" fmla="*/ 0 h 5862622"/>
              <a:gd name="connsiteX2" fmla="*/ 4422981 w 4438165"/>
              <a:gd name="connsiteY2" fmla="*/ 1850713 h 5862622"/>
              <a:gd name="connsiteX3" fmla="*/ 4438165 w 4438165"/>
              <a:gd name="connsiteY3" fmla="*/ 5862622 h 5862622"/>
              <a:gd name="connsiteX4" fmla="*/ 3974024 w 4438165"/>
              <a:gd name="connsiteY4" fmla="*/ 5859087 h 5862622"/>
              <a:gd name="connsiteX5" fmla="*/ 1551480 w 4438165"/>
              <a:gd name="connsiteY5" fmla="*/ 5836888 h 5862622"/>
              <a:gd name="connsiteX6" fmla="*/ 0 w 4438165"/>
              <a:gd name="connsiteY6" fmla="*/ 3762897 h 5862622"/>
              <a:gd name="connsiteX7" fmla="*/ 9334 w 4438165"/>
              <a:gd name="connsiteY7" fmla="*/ 3 h 5862622"/>
              <a:gd name="connsiteX0" fmla="*/ 9334 w 4438165"/>
              <a:gd name="connsiteY0" fmla="*/ 3 h 5862622"/>
              <a:gd name="connsiteX1" fmla="*/ 3287897 w 4438165"/>
              <a:gd name="connsiteY1" fmla="*/ 0 h 5862622"/>
              <a:gd name="connsiteX2" fmla="*/ 4422981 w 4438165"/>
              <a:gd name="connsiteY2" fmla="*/ 1850713 h 5862622"/>
              <a:gd name="connsiteX3" fmla="*/ 4438165 w 4438165"/>
              <a:gd name="connsiteY3" fmla="*/ 5862622 h 5862622"/>
              <a:gd name="connsiteX4" fmla="*/ 3974024 w 4438165"/>
              <a:gd name="connsiteY4" fmla="*/ 5859087 h 5862622"/>
              <a:gd name="connsiteX5" fmla="*/ 1533896 w 4438165"/>
              <a:gd name="connsiteY5" fmla="*/ 5802117 h 5862622"/>
              <a:gd name="connsiteX6" fmla="*/ 0 w 4438165"/>
              <a:gd name="connsiteY6" fmla="*/ 3762897 h 5862622"/>
              <a:gd name="connsiteX7" fmla="*/ 9334 w 4438165"/>
              <a:gd name="connsiteY7" fmla="*/ 3 h 5862622"/>
              <a:gd name="connsiteX0" fmla="*/ 9334 w 4438165"/>
              <a:gd name="connsiteY0" fmla="*/ 3 h 5862622"/>
              <a:gd name="connsiteX1" fmla="*/ 3287897 w 4438165"/>
              <a:gd name="connsiteY1" fmla="*/ 0 h 5862622"/>
              <a:gd name="connsiteX2" fmla="*/ 4422981 w 4438165"/>
              <a:gd name="connsiteY2" fmla="*/ 1850713 h 5862622"/>
              <a:gd name="connsiteX3" fmla="*/ 4438165 w 4438165"/>
              <a:gd name="connsiteY3" fmla="*/ 5862622 h 5862622"/>
              <a:gd name="connsiteX4" fmla="*/ 3974024 w 4438165"/>
              <a:gd name="connsiteY4" fmla="*/ 5806929 h 5862622"/>
              <a:gd name="connsiteX5" fmla="*/ 1533896 w 4438165"/>
              <a:gd name="connsiteY5" fmla="*/ 5802117 h 5862622"/>
              <a:gd name="connsiteX6" fmla="*/ 0 w 4438165"/>
              <a:gd name="connsiteY6" fmla="*/ 3762897 h 5862622"/>
              <a:gd name="connsiteX7" fmla="*/ 9334 w 4438165"/>
              <a:gd name="connsiteY7" fmla="*/ 3 h 5862622"/>
              <a:gd name="connsiteX0" fmla="*/ 9334 w 4438168"/>
              <a:gd name="connsiteY0" fmla="*/ 3 h 5806929"/>
              <a:gd name="connsiteX1" fmla="*/ 3287897 w 4438168"/>
              <a:gd name="connsiteY1" fmla="*/ 0 h 5806929"/>
              <a:gd name="connsiteX2" fmla="*/ 4422981 w 4438168"/>
              <a:gd name="connsiteY2" fmla="*/ 1850713 h 5806929"/>
              <a:gd name="connsiteX3" fmla="*/ 4438168 w 4438168"/>
              <a:gd name="connsiteY3" fmla="*/ 5793074 h 5806929"/>
              <a:gd name="connsiteX4" fmla="*/ 3974024 w 4438168"/>
              <a:gd name="connsiteY4" fmla="*/ 5806929 h 5806929"/>
              <a:gd name="connsiteX5" fmla="*/ 1533896 w 4438168"/>
              <a:gd name="connsiteY5" fmla="*/ 5802117 h 5806929"/>
              <a:gd name="connsiteX6" fmla="*/ 0 w 4438168"/>
              <a:gd name="connsiteY6" fmla="*/ 3762897 h 5806929"/>
              <a:gd name="connsiteX7" fmla="*/ 9334 w 4438168"/>
              <a:gd name="connsiteY7" fmla="*/ 3 h 5806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38168" h="5806929">
                <a:moveTo>
                  <a:pt x="9334" y="3"/>
                </a:moveTo>
                <a:lnTo>
                  <a:pt x="3287897" y="0"/>
                </a:lnTo>
                <a:lnTo>
                  <a:pt x="4422981" y="1850713"/>
                </a:lnTo>
                <a:cubicBezTo>
                  <a:pt x="4426090" y="3344497"/>
                  <a:pt x="4435059" y="4299290"/>
                  <a:pt x="4438168" y="5793074"/>
                </a:cubicBezTo>
                <a:lnTo>
                  <a:pt x="3974024" y="5806929"/>
                </a:lnTo>
                <a:lnTo>
                  <a:pt x="1533896" y="5802117"/>
                </a:lnTo>
                <a:lnTo>
                  <a:pt x="0" y="3762897"/>
                </a:lnTo>
                <a:cubicBezTo>
                  <a:pt x="3111" y="2508599"/>
                  <a:pt x="6223" y="1254301"/>
                  <a:pt x="9334" y="3"/>
                </a:cubicBezTo>
                <a:close/>
              </a:path>
            </a:pathLst>
          </a:custGeom>
          <a:solidFill>
            <a:srgbClr val="FFC000"/>
          </a:solidFill>
          <a:ln>
            <a:noFill/>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dirty="0">
              <a:ln>
                <a:noFill/>
              </a:ln>
              <a:solidFill>
                <a:srgbClr val="FFFFFF"/>
              </a:solidFill>
              <a:effectLst/>
              <a:uLnTx/>
              <a:uFillTx/>
              <a:latin typeface="Lato"/>
              <a:ea typeface="Lato"/>
              <a:cs typeface="Lato"/>
              <a:sym typeface="Lato"/>
            </a:endParaRPr>
          </a:p>
        </p:txBody>
      </p:sp>
      <p:sp>
        <p:nvSpPr>
          <p:cNvPr id="6" name="TextBox 5">
            <a:extLst>
              <a:ext uri="{FF2B5EF4-FFF2-40B4-BE49-F238E27FC236}">
                <a16:creationId xmlns:a16="http://schemas.microsoft.com/office/drawing/2014/main" id="{6A6B41B1-C1A3-E3D5-517B-58FB3F915F43}"/>
              </a:ext>
            </a:extLst>
          </p:cNvPr>
          <p:cNvSpPr txBox="1"/>
          <p:nvPr/>
        </p:nvSpPr>
        <p:spPr>
          <a:xfrm>
            <a:off x="7248088" y="5440259"/>
            <a:ext cx="4581061" cy="738664"/>
          </a:xfrm>
          <a:prstGeom prst="rect">
            <a:avLst/>
          </a:prstGeom>
          <a:noFill/>
        </p:spPr>
        <p:txBody>
          <a:bodyPr wrap="square" lIns="0" tIns="0" rIns="0" bIns="0" rtlCol="0">
            <a:spAutoFit/>
          </a:bodyPr>
          <a:lstStyle/>
          <a:p>
            <a:pPr algn="r"/>
            <a:r>
              <a:rPr lang="en-CA" sz="4800" dirty="0">
                <a:solidFill>
                  <a:schemeClr val="bg1"/>
                </a:solidFill>
                <a:latin typeface="Impact" panose="020B0806030902050204" pitchFamily="34" charset="0"/>
              </a:rPr>
              <a:t>February  2026</a:t>
            </a:r>
          </a:p>
        </p:txBody>
      </p:sp>
      <p:sp>
        <p:nvSpPr>
          <p:cNvPr id="8" name="TextBox 7">
            <a:extLst>
              <a:ext uri="{FF2B5EF4-FFF2-40B4-BE49-F238E27FC236}">
                <a16:creationId xmlns:a16="http://schemas.microsoft.com/office/drawing/2014/main" id="{623383BA-A5D3-F0B1-9A82-81AADB32BF8F}"/>
              </a:ext>
            </a:extLst>
          </p:cNvPr>
          <p:cNvSpPr txBox="1"/>
          <p:nvPr/>
        </p:nvSpPr>
        <p:spPr>
          <a:xfrm>
            <a:off x="249073" y="499349"/>
            <a:ext cx="4110046" cy="584775"/>
          </a:xfrm>
          <a:prstGeom prst="rect">
            <a:avLst/>
          </a:prstGeom>
          <a:noFill/>
        </p:spPr>
        <p:txBody>
          <a:bodyPr wrap="square" rtlCol="0">
            <a:spAutoFit/>
          </a:bodyPr>
          <a:lstStyle/>
          <a:p>
            <a:pPr defTabSz="403225"/>
            <a:r>
              <a:rPr lang="en-US" sz="3200" dirty="0">
                <a:solidFill>
                  <a:schemeClr val="bg1"/>
                </a:solidFill>
                <a:latin typeface="Impact" panose="020B0806030902050204" pitchFamily="34" charset="0"/>
              </a:rPr>
              <a:t>Awakening the Giant</a:t>
            </a:r>
          </a:p>
        </p:txBody>
      </p:sp>
      <p:sp>
        <p:nvSpPr>
          <p:cNvPr id="9" name="TextBox 4">
            <a:extLst>
              <a:ext uri="{FF2B5EF4-FFF2-40B4-BE49-F238E27FC236}">
                <a16:creationId xmlns:a16="http://schemas.microsoft.com/office/drawing/2014/main" id="{1CE88F4C-CADA-ADFF-808F-0940E33E884D}"/>
              </a:ext>
            </a:extLst>
          </p:cNvPr>
          <p:cNvSpPr txBox="1"/>
          <p:nvPr/>
        </p:nvSpPr>
        <p:spPr>
          <a:xfrm>
            <a:off x="1774479" y="1656046"/>
            <a:ext cx="3887536" cy="3170099"/>
          </a:xfrm>
          <a:prstGeom prst="rect">
            <a:avLst/>
          </a:prstGeom>
          <a:noFill/>
        </p:spPr>
        <p:txBody>
          <a:bodyPr wrap="square" rtlCol="0">
            <a:spAutoFit/>
          </a:bodyPr>
          <a:lstStyle/>
          <a:p>
            <a:pPr algn="ctr" defTabSz="403225"/>
            <a:r>
              <a:rPr lang="en-US" sz="4000" dirty="0">
                <a:solidFill>
                  <a:schemeClr val="bg1"/>
                </a:solidFill>
                <a:latin typeface="Impact" panose="020B0806030902050204" pitchFamily="34" charset="0"/>
              </a:rPr>
              <a:t>Building a mining camp around the Sleeping Giant Mine &amp; Mill</a:t>
            </a:r>
          </a:p>
          <a:p>
            <a:pPr algn="ctr" defTabSz="403225"/>
            <a:r>
              <a:rPr lang="en-US" sz="4000" dirty="0">
                <a:solidFill>
                  <a:schemeClr val="bg1"/>
                </a:solidFill>
                <a:latin typeface="Impact" panose="020B0806030902050204" pitchFamily="34" charset="0"/>
              </a:rPr>
              <a:t> </a:t>
            </a:r>
          </a:p>
        </p:txBody>
      </p:sp>
      <p:sp>
        <p:nvSpPr>
          <p:cNvPr id="5" name="AutoShape 2">
            <a:extLst>
              <a:ext uri="{FF2B5EF4-FFF2-40B4-BE49-F238E27FC236}">
                <a16:creationId xmlns:a16="http://schemas.microsoft.com/office/drawing/2014/main" id="{82BF38F3-4BC7-774A-2B07-5B75558863B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pic>
        <p:nvPicPr>
          <p:cNvPr id="10" name="Image 9">
            <a:extLst>
              <a:ext uri="{FF2B5EF4-FFF2-40B4-BE49-F238E27FC236}">
                <a16:creationId xmlns:a16="http://schemas.microsoft.com/office/drawing/2014/main" id="{644A9070-E07D-75F8-32BC-5F94E26EB8E2}"/>
              </a:ext>
            </a:extLst>
          </p:cNvPr>
          <p:cNvPicPr>
            <a:picLocks noChangeAspect="1"/>
          </p:cNvPicPr>
          <p:nvPr/>
        </p:nvPicPr>
        <p:blipFill>
          <a:blip r:embed="rId3"/>
          <a:stretch>
            <a:fillRect/>
          </a:stretch>
        </p:blipFill>
        <p:spPr>
          <a:xfrm>
            <a:off x="62460" y="4814309"/>
            <a:ext cx="3696740" cy="1963893"/>
          </a:xfrm>
          <a:prstGeom prst="rect">
            <a:avLst/>
          </a:prstGeom>
        </p:spPr>
      </p:pic>
    </p:spTree>
    <p:extLst>
      <p:ext uri="{BB962C8B-B14F-4D97-AF65-F5344CB8AC3E}">
        <p14:creationId xmlns:p14="http://schemas.microsoft.com/office/powerpoint/2010/main" val="38044821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CB1B5-21B9-BDB6-6774-8AAE5B42CFB8}"/>
            </a:ext>
          </a:extLst>
        </p:cNvPr>
        <p:cNvGrpSpPr/>
        <p:nvPr/>
      </p:nvGrpSpPr>
      <p:grpSpPr>
        <a:xfrm>
          <a:off x="0" y="0"/>
          <a:ext cx="0" cy="0"/>
          <a:chOff x="0" y="0"/>
          <a:chExt cx="0" cy="0"/>
        </a:xfrm>
      </p:grpSpPr>
      <p:graphicFrame>
        <p:nvGraphicFramePr>
          <p:cNvPr id="5" name="Espace réservé du contenu 4">
            <a:extLst>
              <a:ext uri="{FF2B5EF4-FFF2-40B4-BE49-F238E27FC236}">
                <a16:creationId xmlns:a16="http://schemas.microsoft.com/office/drawing/2014/main" id="{AEB3A0B3-4FAA-D3AE-4EE8-8BF99D1F445A}"/>
              </a:ext>
            </a:extLst>
          </p:cNvPr>
          <p:cNvGraphicFramePr>
            <a:graphicFrameLocks noGrp="1"/>
          </p:cNvGraphicFramePr>
          <p:nvPr>
            <p:ph idx="1"/>
            <p:extLst>
              <p:ext uri="{D42A27DB-BD31-4B8C-83A1-F6EECF244321}">
                <p14:modId xmlns:p14="http://schemas.microsoft.com/office/powerpoint/2010/main" val="1424157886"/>
              </p:ext>
            </p:extLst>
          </p:nvPr>
        </p:nvGraphicFramePr>
        <p:xfrm>
          <a:off x="344487" y="961052"/>
          <a:ext cx="6961381" cy="4491951"/>
        </p:xfrm>
        <a:graphic>
          <a:graphicData uri="http://schemas.openxmlformats.org/drawingml/2006/table">
            <a:tbl>
              <a:tblPr firstRow="1" firstCol="1" bandRow="1"/>
              <a:tblGrid>
                <a:gridCol w="4719395">
                  <a:extLst>
                    <a:ext uri="{9D8B030D-6E8A-4147-A177-3AD203B41FA5}">
                      <a16:colId xmlns:a16="http://schemas.microsoft.com/office/drawing/2014/main" val="3215936755"/>
                    </a:ext>
                  </a:extLst>
                </a:gridCol>
                <a:gridCol w="2241986">
                  <a:extLst>
                    <a:ext uri="{9D8B030D-6E8A-4147-A177-3AD203B41FA5}">
                      <a16:colId xmlns:a16="http://schemas.microsoft.com/office/drawing/2014/main" val="112784457"/>
                    </a:ext>
                  </a:extLst>
                </a:gridCol>
              </a:tblGrid>
              <a:tr h="638809">
                <a:tc gridSpan="2">
                  <a:txBody>
                    <a:bodyPr/>
                    <a:lstStyle/>
                    <a:p>
                      <a:pPr>
                        <a:lnSpc>
                          <a:spcPct val="107000"/>
                        </a:lnSpc>
                      </a:pPr>
                      <a:r>
                        <a:rPr lang="en-US" sz="1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What is the potential of a similar project at 4,000 USD gold price?</a:t>
                      </a:r>
                      <a:endParaRPr lang="fr-CA" sz="1400" b="1" dirty="0">
                        <a:effectLst/>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fr-CA"/>
                    </a:p>
                  </a:txBody>
                  <a:tcPr/>
                </a:tc>
                <a:extLst>
                  <a:ext uri="{0D108BD9-81ED-4DB2-BD59-A6C34878D82A}">
                    <a16:rowId xmlns:a16="http://schemas.microsoft.com/office/drawing/2014/main" val="985758058"/>
                  </a:ext>
                </a:extLst>
              </a:tr>
              <a:tr h="259847">
                <a:tc>
                  <a:txBody>
                    <a:bodyPr/>
                    <a:lstStyle/>
                    <a:p>
                      <a:pPr>
                        <a:lnSpc>
                          <a:spcPct val="107000"/>
                        </a:lnSpc>
                      </a:pPr>
                      <a:r>
                        <a:rPr lang="en-US" sz="9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fr-CA" sz="1400" b="1">
                        <a:effectLst/>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07000"/>
                        </a:lnSpc>
                      </a:pPr>
                      <a:r>
                        <a:rPr lang="en-US" sz="14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fr-CA" sz="1400" b="1">
                        <a:effectLst/>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775317553"/>
                  </a:ext>
                </a:extLst>
              </a:tr>
              <a:tr h="399255">
                <a:tc>
                  <a:txBody>
                    <a:bodyPr/>
                    <a:lstStyle/>
                    <a:p>
                      <a:pPr marL="342900" lvl="0" indent="-342900" algn="just">
                        <a:lnSpc>
                          <a:spcPct val="107000"/>
                        </a:lnSpc>
                        <a:buFont typeface="Wingdings" panose="05000000000000000000" pitchFamily="2" charset="2"/>
                        <a:buChar char=""/>
                      </a:pPr>
                      <a:r>
                        <a:rPr lang="en-US" sz="1400" b="1" dirty="0">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All In Sustaining Cost </a:t>
                      </a:r>
                      <a:r>
                        <a:rPr lang="en-US" sz="1200" b="1" dirty="0">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(USD/oz)</a:t>
                      </a:r>
                      <a:endParaRPr lang="fr-CA" sz="1400" b="1" dirty="0">
                        <a:effectLst/>
                        <a:uFill>
                          <a:solidFill>
                            <a:srgbClr val="175844"/>
                          </a:solidFill>
                        </a:uFill>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a:noFill/>
                    </a:lnB>
                    <a:solidFill>
                      <a:srgbClr val="FFFFFF"/>
                    </a:solidFill>
                  </a:tcPr>
                </a:tc>
                <a:tc>
                  <a:txBody>
                    <a:bodyPr/>
                    <a:lstStyle/>
                    <a:p>
                      <a:pPr algn="ctr">
                        <a:lnSpc>
                          <a:spcPct val="107000"/>
                        </a:lnSpc>
                      </a:pPr>
                      <a:r>
                        <a:rPr lang="en-US" sz="1400" b="1" dirty="0">
                          <a:solidFill>
                            <a:srgbClr val="000000"/>
                          </a:solidFill>
                          <a:effectLst/>
                          <a:latin typeface="Arial" panose="020B0604020202020204" pitchFamily="34" charset="0"/>
                          <a:ea typeface="PMingLiU" panose="02020500000000000000" pitchFamily="18" charset="-120"/>
                          <a:cs typeface="Arial" panose="020B0604020202020204" pitchFamily="34" charset="0"/>
                        </a:rPr>
                        <a:t>1,400 </a:t>
                      </a:r>
                      <a:endParaRPr lang="fr-CA" sz="1400" b="1" dirty="0">
                        <a:effectLst/>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a:noFill/>
                    </a:lnB>
                    <a:solidFill>
                      <a:srgbClr val="FFFFFF"/>
                    </a:solidFill>
                  </a:tcPr>
                </a:tc>
                <a:extLst>
                  <a:ext uri="{0D108BD9-81ED-4DB2-BD59-A6C34878D82A}">
                    <a16:rowId xmlns:a16="http://schemas.microsoft.com/office/drawing/2014/main" val="3953212689"/>
                  </a:ext>
                </a:extLst>
              </a:tr>
              <a:tr h="399255">
                <a:tc>
                  <a:txBody>
                    <a:bodyPr/>
                    <a:lstStyle/>
                    <a:p>
                      <a:pPr marL="342900" lvl="0" indent="-342900" algn="just">
                        <a:lnSpc>
                          <a:spcPct val="107000"/>
                        </a:lnSpc>
                        <a:buFont typeface="Wingdings" panose="05000000000000000000" pitchFamily="2" charset="2"/>
                        <a:buChar char=""/>
                      </a:pPr>
                      <a:r>
                        <a:rPr lang="fr-CA" sz="1400" b="1" dirty="0" err="1">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Average</a:t>
                      </a:r>
                      <a:r>
                        <a:rPr lang="fr-CA" sz="1400" b="1" dirty="0">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 </a:t>
                      </a:r>
                      <a:r>
                        <a:rPr lang="fr-CA" sz="1400" b="1" dirty="0" err="1">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Annual</a:t>
                      </a:r>
                      <a:r>
                        <a:rPr lang="fr-CA" sz="1400" b="1" dirty="0">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 Production </a:t>
                      </a:r>
                      <a:r>
                        <a:rPr lang="fr-CA" sz="1200" b="1" dirty="0">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(oz)</a:t>
                      </a:r>
                      <a:endParaRPr lang="fr-CA" sz="1400" b="1" dirty="0">
                        <a:effectLst/>
                        <a:uFill>
                          <a:solidFill>
                            <a:srgbClr val="175844"/>
                          </a:solidFill>
                        </a:uFill>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a:noFill/>
                    </a:lnB>
                    <a:solidFill>
                      <a:srgbClr val="FFFFFF"/>
                    </a:solidFill>
                  </a:tcPr>
                </a:tc>
                <a:tc>
                  <a:txBody>
                    <a:bodyPr/>
                    <a:lstStyle/>
                    <a:p>
                      <a:pPr algn="ctr">
                        <a:lnSpc>
                          <a:spcPct val="107000"/>
                        </a:lnSpc>
                      </a:pPr>
                      <a:r>
                        <a:rPr lang="en-US" sz="1400" b="1" dirty="0">
                          <a:solidFill>
                            <a:srgbClr val="000000"/>
                          </a:solidFill>
                          <a:effectLst/>
                          <a:latin typeface="Arial" panose="020B0604020202020204" pitchFamily="34" charset="0"/>
                          <a:ea typeface="PMingLiU" panose="02020500000000000000" pitchFamily="18" charset="-120"/>
                          <a:cs typeface="Arial" panose="020B0604020202020204" pitchFamily="34" charset="0"/>
                        </a:rPr>
                        <a:t>30,000 oz/Year</a:t>
                      </a:r>
                      <a:endParaRPr lang="fr-CA" sz="1400" b="1" dirty="0">
                        <a:effectLst/>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a:noFill/>
                    </a:lnB>
                    <a:solidFill>
                      <a:srgbClr val="FFFFFF"/>
                    </a:solidFill>
                  </a:tcPr>
                </a:tc>
                <a:extLst>
                  <a:ext uri="{0D108BD9-81ED-4DB2-BD59-A6C34878D82A}">
                    <a16:rowId xmlns:a16="http://schemas.microsoft.com/office/drawing/2014/main" val="95124633"/>
                  </a:ext>
                </a:extLst>
              </a:tr>
              <a:tr h="399255">
                <a:tc>
                  <a:txBody>
                    <a:bodyPr/>
                    <a:lstStyle/>
                    <a:p>
                      <a:pPr marL="342900" lvl="0" indent="-342900" algn="just">
                        <a:lnSpc>
                          <a:spcPct val="107000"/>
                        </a:lnSpc>
                        <a:buFont typeface="Wingdings" panose="05000000000000000000" pitchFamily="2" charset="2"/>
                        <a:buChar char=""/>
                      </a:pPr>
                      <a:r>
                        <a:rPr lang="fr-CA" sz="1400" b="1" dirty="0" err="1">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Potential</a:t>
                      </a:r>
                      <a:r>
                        <a:rPr lang="fr-CA" sz="1400" b="1" dirty="0">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 </a:t>
                      </a:r>
                      <a:r>
                        <a:rPr lang="fr-CA" sz="1400" b="1" dirty="0" err="1">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margin</a:t>
                      </a:r>
                      <a:r>
                        <a:rPr lang="fr-CA" sz="1400" b="1" dirty="0">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 per </a:t>
                      </a:r>
                      <a:r>
                        <a:rPr lang="fr-CA" sz="1400" b="1" dirty="0" err="1">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ounce</a:t>
                      </a:r>
                      <a:r>
                        <a:rPr lang="fr-CA" sz="1400" b="1" dirty="0">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 at 4,000 USD/oz</a:t>
                      </a:r>
                      <a:endParaRPr lang="fr-CA" sz="1400" b="1" dirty="0">
                        <a:effectLst/>
                        <a:uFill>
                          <a:solidFill>
                            <a:srgbClr val="175844"/>
                          </a:solidFill>
                        </a:uFill>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a:noFill/>
                    </a:lnB>
                    <a:solidFill>
                      <a:srgbClr val="FFFFFF"/>
                    </a:solidFill>
                  </a:tcPr>
                </a:tc>
                <a:tc>
                  <a:txBody>
                    <a:bodyPr/>
                    <a:lstStyle/>
                    <a:p>
                      <a:pPr algn="ctr">
                        <a:lnSpc>
                          <a:spcPct val="107000"/>
                        </a:lnSpc>
                      </a:pPr>
                      <a:r>
                        <a:rPr lang="en-US" sz="1400" b="1" dirty="0">
                          <a:solidFill>
                            <a:srgbClr val="000000"/>
                          </a:solidFill>
                          <a:effectLst/>
                          <a:latin typeface="Arial" panose="020B0604020202020204" pitchFamily="34" charset="0"/>
                          <a:ea typeface="PMingLiU" panose="02020500000000000000" pitchFamily="18" charset="-120"/>
                          <a:cs typeface="Arial" panose="020B0604020202020204" pitchFamily="34" charset="0"/>
                        </a:rPr>
                        <a:t>2,600 USD/oz</a:t>
                      </a:r>
                      <a:endParaRPr lang="fr-CA" sz="1400" b="1" dirty="0">
                        <a:effectLst/>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a:noFill/>
                    </a:lnB>
                    <a:solidFill>
                      <a:srgbClr val="FFFFFF"/>
                    </a:solidFill>
                  </a:tcPr>
                </a:tc>
                <a:extLst>
                  <a:ext uri="{0D108BD9-81ED-4DB2-BD59-A6C34878D82A}">
                    <a16:rowId xmlns:a16="http://schemas.microsoft.com/office/drawing/2014/main" val="856176947"/>
                  </a:ext>
                </a:extLst>
              </a:tr>
              <a:tr h="399255">
                <a:tc>
                  <a:txBody>
                    <a:bodyPr/>
                    <a:lstStyle/>
                    <a:p>
                      <a:pPr marL="342900" lvl="0" indent="-342900" algn="just">
                        <a:lnSpc>
                          <a:spcPct val="107000"/>
                        </a:lnSpc>
                        <a:buFont typeface="Wingdings" panose="05000000000000000000" pitchFamily="2" charset="2"/>
                        <a:buChar char=""/>
                      </a:pPr>
                      <a:r>
                        <a:rPr lang="fr-CA" sz="1400" b="1" dirty="0">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Operating Cashflow </a:t>
                      </a:r>
                      <a:r>
                        <a:rPr lang="fr-CA" sz="1200" b="1" dirty="0">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(M USD)/</a:t>
                      </a:r>
                      <a:r>
                        <a:rPr lang="fr-CA" sz="1200" b="1" dirty="0" err="1">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Year</a:t>
                      </a:r>
                      <a:endParaRPr lang="fr-CA" sz="1400" b="1" dirty="0">
                        <a:effectLst/>
                        <a:uFill>
                          <a:solidFill>
                            <a:srgbClr val="175844"/>
                          </a:solidFill>
                        </a:uFill>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a:noFill/>
                    </a:lnB>
                    <a:solidFill>
                      <a:srgbClr val="FFFFFF"/>
                    </a:solidFill>
                  </a:tcPr>
                </a:tc>
                <a:tc>
                  <a:txBody>
                    <a:bodyPr/>
                    <a:lstStyle/>
                    <a:p>
                      <a:pPr algn="ctr">
                        <a:lnSpc>
                          <a:spcPct val="107000"/>
                        </a:lnSpc>
                      </a:pPr>
                      <a:r>
                        <a:rPr lang="en-US" sz="1400" b="1" dirty="0">
                          <a:solidFill>
                            <a:srgbClr val="000000"/>
                          </a:solidFill>
                          <a:effectLst/>
                          <a:latin typeface="Arial" panose="020B0604020202020204" pitchFamily="34" charset="0"/>
                          <a:ea typeface="PMingLiU" panose="02020500000000000000" pitchFamily="18" charset="-120"/>
                          <a:cs typeface="Arial" panose="020B0604020202020204" pitchFamily="34" charset="0"/>
                        </a:rPr>
                        <a:t>78M USD / 108M CAD</a:t>
                      </a:r>
                      <a:endParaRPr lang="fr-CA" sz="1400" b="1" dirty="0">
                        <a:effectLst/>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a:noFill/>
                    </a:lnB>
                    <a:solidFill>
                      <a:srgbClr val="FFFFFF"/>
                    </a:solidFill>
                  </a:tcPr>
                </a:tc>
                <a:extLst>
                  <a:ext uri="{0D108BD9-81ED-4DB2-BD59-A6C34878D82A}">
                    <a16:rowId xmlns:a16="http://schemas.microsoft.com/office/drawing/2014/main" val="3274035801"/>
                  </a:ext>
                </a:extLst>
              </a:tr>
              <a:tr h="399255">
                <a:tc>
                  <a:txBody>
                    <a:bodyPr/>
                    <a:lstStyle/>
                    <a:p>
                      <a:pPr marL="342900" lvl="0" indent="-342900" algn="just">
                        <a:lnSpc>
                          <a:spcPct val="107000"/>
                        </a:lnSpc>
                        <a:buFont typeface="Wingdings" panose="05000000000000000000" pitchFamily="2" charset="2"/>
                        <a:buChar char=""/>
                      </a:pPr>
                      <a:r>
                        <a:rPr lang="en-CA" sz="1400" b="1" dirty="0">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Gold Produced</a:t>
                      </a:r>
                      <a:r>
                        <a:rPr lang="en-CA" sz="1200" b="1" dirty="0">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 (oz)</a:t>
                      </a:r>
                      <a:endParaRPr lang="fr-CA" sz="1400" b="1" dirty="0">
                        <a:effectLst/>
                        <a:uFill>
                          <a:solidFill>
                            <a:srgbClr val="175844"/>
                          </a:solidFill>
                        </a:uFill>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a:noFill/>
                    </a:lnB>
                    <a:solidFill>
                      <a:srgbClr val="FFFFFF"/>
                    </a:solidFill>
                  </a:tcPr>
                </a:tc>
                <a:tc>
                  <a:txBody>
                    <a:bodyPr/>
                    <a:lstStyle/>
                    <a:p>
                      <a:pPr algn="ctr">
                        <a:lnSpc>
                          <a:spcPct val="107000"/>
                        </a:lnSpc>
                      </a:pPr>
                      <a:r>
                        <a:rPr lang="en-US" sz="1400" b="1" dirty="0">
                          <a:solidFill>
                            <a:srgbClr val="000000"/>
                          </a:solidFill>
                          <a:effectLst/>
                          <a:latin typeface="Arial" panose="020B0604020202020204" pitchFamily="34" charset="0"/>
                          <a:ea typeface="PMingLiU" panose="02020500000000000000" pitchFamily="18" charset="-120"/>
                          <a:cs typeface="Arial" panose="020B0604020202020204" pitchFamily="34" charset="0"/>
                        </a:rPr>
                        <a:t>180,000 </a:t>
                      </a:r>
                      <a:endParaRPr lang="fr-CA" sz="1400" b="1" dirty="0">
                        <a:effectLst/>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a:noFill/>
                    </a:lnB>
                    <a:solidFill>
                      <a:srgbClr val="FFFFFF"/>
                    </a:solidFill>
                  </a:tcPr>
                </a:tc>
                <a:extLst>
                  <a:ext uri="{0D108BD9-81ED-4DB2-BD59-A6C34878D82A}">
                    <a16:rowId xmlns:a16="http://schemas.microsoft.com/office/drawing/2014/main" val="3899743724"/>
                  </a:ext>
                </a:extLst>
              </a:tr>
              <a:tr h="399255">
                <a:tc>
                  <a:txBody>
                    <a:bodyPr/>
                    <a:lstStyle/>
                    <a:p>
                      <a:pPr marL="342900" lvl="0" indent="-342900" algn="just">
                        <a:lnSpc>
                          <a:spcPct val="107000"/>
                        </a:lnSpc>
                        <a:buFont typeface="Wingdings" panose="05000000000000000000" pitchFamily="2" charset="2"/>
                        <a:buChar char=""/>
                      </a:pPr>
                      <a:r>
                        <a:rPr lang="en-US" sz="1400" b="1" dirty="0">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Life of Mine </a:t>
                      </a:r>
                      <a:r>
                        <a:rPr lang="en-US" sz="1200" b="1" dirty="0">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(years)</a:t>
                      </a:r>
                      <a:endParaRPr lang="fr-CA" sz="1400" b="1" dirty="0">
                        <a:effectLst/>
                        <a:uFill>
                          <a:solidFill>
                            <a:srgbClr val="175844"/>
                          </a:solidFill>
                        </a:uFill>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a:noFill/>
                    </a:lnB>
                    <a:solidFill>
                      <a:srgbClr val="FFFFFF"/>
                    </a:solidFill>
                  </a:tcPr>
                </a:tc>
                <a:tc>
                  <a:txBody>
                    <a:bodyPr/>
                    <a:lstStyle/>
                    <a:p>
                      <a:pPr algn="ctr">
                        <a:lnSpc>
                          <a:spcPct val="107000"/>
                        </a:lnSpc>
                      </a:pPr>
                      <a:r>
                        <a:rPr lang="en-US" sz="1400" b="1" dirty="0">
                          <a:solidFill>
                            <a:srgbClr val="000000"/>
                          </a:solidFill>
                          <a:effectLst/>
                          <a:latin typeface="Arial" panose="020B0604020202020204" pitchFamily="34" charset="0"/>
                          <a:ea typeface="PMingLiU" panose="02020500000000000000" pitchFamily="18" charset="-120"/>
                          <a:cs typeface="Arial" panose="020B0604020202020204" pitchFamily="34" charset="0"/>
                        </a:rPr>
                        <a:t>6.0 </a:t>
                      </a:r>
                      <a:endParaRPr lang="fr-CA" sz="1400" b="1" dirty="0">
                        <a:effectLst/>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a:noFill/>
                    </a:lnB>
                    <a:solidFill>
                      <a:srgbClr val="FFFFFF"/>
                    </a:solidFill>
                  </a:tcPr>
                </a:tc>
                <a:extLst>
                  <a:ext uri="{0D108BD9-81ED-4DB2-BD59-A6C34878D82A}">
                    <a16:rowId xmlns:a16="http://schemas.microsoft.com/office/drawing/2014/main" val="3668037016"/>
                  </a:ext>
                </a:extLst>
              </a:tr>
              <a:tr h="399255">
                <a:tc>
                  <a:txBody>
                    <a:bodyPr/>
                    <a:lstStyle/>
                    <a:p>
                      <a:pPr marL="342900" lvl="0" indent="-342900" algn="just">
                        <a:lnSpc>
                          <a:spcPct val="107000"/>
                        </a:lnSpc>
                        <a:buFont typeface="Wingdings" panose="05000000000000000000" pitchFamily="2" charset="2"/>
                        <a:buChar char=""/>
                      </a:pPr>
                      <a:r>
                        <a:rPr lang="en-US" sz="1400" b="1" dirty="0">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Total margin @ 3,600 USD</a:t>
                      </a:r>
                      <a:endParaRPr lang="fr-CA" sz="1400" b="1" dirty="0">
                        <a:effectLst/>
                        <a:uFill>
                          <a:solidFill>
                            <a:srgbClr val="175844"/>
                          </a:solidFill>
                        </a:uFill>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a:noFill/>
                    </a:lnB>
                    <a:solidFill>
                      <a:srgbClr val="FFFFFF"/>
                    </a:solidFill>
                  </a:tcPr>
                </a:tc>
                <a:tc>
                  <a:txBody>
                    <a:bodyPr/>
                    <a:lstStyle/>
                    <a:p>
                      <a:pPr algn="ctr">
                        <a:lnSpc>
                          <a:spcPct val="107000"/>
                        </a:lnSpc>
                      </a:pPr>
                      <a:r>
                        <a:rPr lang="en-US" sz="1400" b="1" dirty="0">
                          <a:solidFill>
                            <a:srgbClr val="000000"/>
                          </a:solidFill>
                          <a:effectLst/>
                          <a:latin typeface="Arial" panose="020B0604020202020204" pitchFamily="34" charset="0"/>
                          <a:ea typeface="PMingLiU" panose="02020500000000000000" pitchFamily="18" charset="-120"/>
                          <a:cs typeface="Arial" panose="020B0604020202020204" pitchFamily="34" charset="0"/>
                        </a:rPr>
                        <a:t>396M USD</a:t>
                      </a:r>
                      <a:endParaRPr lang="fr-CA" sz="1400" b="1" dirty="0">
                        <a:effectLst/>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a:noFill/>
                    </a:lnB>
                    <a:solidFill>
                      <a:srgbClr val="FFFFFF"/>
                    </a:solidFill>
                  </a:tcPr>
                </a:tc>
                <a:extLst>
                  <a:ext uri="{0D108BD9-81ED-4DB2-BD59-A6C34878D82A}">
                    <a16:rowId xmlns:a16="http://schemas.microsoft.com/office/drawing/2014/main" val="3770744371"/>
                  </a:ext>
                </a:extLst>
              </a:tr>
              <a:tr h="399255">
                <a:tc>
                  <a:txBody>
                    <a:bodyPr/>
                    <a:lstStyle/>
                    <a:p>
                      <a:pPr marL="342900" lvl="0" indent="-342900" algn="just">
                        <a:lnSpc>
                          <a:spcPct val="107000"/>
                        </a:lnSpc>
                        <a:buFont typeface="Wingdings" panose="05000000000000000000" pitchFamily="2" charset="2"/>
                        <a:buChar char=""/>
                      </a:pPr>
                      <a:r>
                        <a:rPr lang="en-US" sz="1400" b="1" dirty="0">
                          <a:solidFill>
                            <a:srgbClr val="000000"/>
                          </a:solidFill>
                          <a:effectLst/>
                          <a:highlight>
                            <a:srgbClr val="FFFF00"/>
                          </a:highligh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Total margin @ 4,000 USD</a:t>
                      </a:r>
                      <a:endParaRPr lang="fr-CA" sz="1400" b="1" dirty="0">
                        <a:effectLst/>
                        <a:highlight>
                          <a:srgbClr val="FFFF00"/>
                        </a:highlight>
                        <a:uFill>
                          <a:solidFill>
                            <a:srgbClr val="175844"/>
                          </a:solidFill>
                        </a:uFill>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a:noFill/>
                    </a:lnB>
                    <a:solidFill>
                      <a:srgbClr val="FFFFFF"/>
                    </a:solidFill>
                  </a:tcPr>
                </a:tc>
                <a:tc>
                  <a:txBody>
                    <a:bodyPr/>
                    <a:lstStyle/>
                    <a:p>
                      <a:pPr algn="ctr">
                        <a:lnSpc>
                          <a:spcPct val="107000"/>
                        </a:lnSpc>
                      </a:pPr>
                      <a:r>
                        <a:rPr lang="en-US" sz="1400" b="1" dirty="0">
                          <a:solidFill>
                            <a:srgbClr val="000000"/>
                          </a:solidFill>
                          <a:effectLst/>
                          <a:highlight>
                            <a:srgbClr val="FFFF00"/>
                          </a:highlight>
                          <a:latin typeface="Arial" panose="020B0604020202020204" pitchFamily="34" charset="0"/>
                          <a:ea typeface="PMingLiU" panose="02020500000000000000" pitchFamily="18" charset="-120"/>
                          <a:cs typeface="Arial" panose="020B0604020202020204" pitchFamily="34" charset="0"/>
                        </a:rPr>
                        <a:t>468M USD</a:t>
                      </a:r>
                      <a:endParaRPr lang="fr-CA" sz="1400" b="1" dirty="0">
                        <a:effectLst/>
                        <a:highlight>
                          <a:srgbClr val="FFFF00"/>
                        </a:highlight>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a:noFill/>
                    </a:lnB>
                    <a:solidFill>
                      <a:srgbClr val="FFFFFF"/>
                    </a:solidFill>
                  </a:tcPr>
                </a:tc>
                <a:extLst>
                  <a:ext uri="{0D108BD9-81ED-4DB2-BD59-A6C34878D82A}">
                    <a16:rowId xmlns:a16="http://schemas.microsoft.com/office/drawing/2014/main" val="1079305239"/>
                  </a:ext>
                </a:extLst>
              </a:tr>
              <a:tr h="399255">
                <a:tc>
                  <a:txBody>
                    <a:bodyPr/>
                    <a:lstStyle/>
                    <a:p>
                      <a:pPr marL="342900" lvl="0" indent="-342900" algn="just">
                        <a:lnSpc>
                          <a:spcPct val="107000"/>
                        </a:lnSpc>
                        <a:buFont typeface="Wingdings" panose="05000000000000000000" pitchFamily="2" charset="2"/>
                        <a:buChar char=""/>
                      </a:pPr>
                      <a:r>
                        <a:rPr lang="en-US" sz="1400" b="1" dirty="0">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Total margin @ 4,400 USD</a:t>
                      </a:r>
                      <a:endParaRPr lang="fr-CA" sz="1400" b="1" dirty="0">
                        <a:effectLst/>
                        <a:uFill>
                          <a:solidFill>
                            <a:srgbClr val="175844"/>
                          </a:solidFill>
                        </a:uFill>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a:noFill/>
                    </a:lnB>
                    <a:solidFill>
                      <a:srgbClr val="FFFFFF"/>
                    </a:solidFill>
                  </a:tcPr>
                </a:tc>
                <a:tc>
                  <a:txBody>
                    <a:bodyPr/>
                    <a:lstStyle/>
                    <a:p>
                      <a:pPr algn="ctr">
                        <a:lnSpc>
                          <a:spcPct val="107000"/>
                        </a:lnSpc>
                      </a:pPr>
                      <a:r>
                        <a:rPr lang="en-US" sz="1400" b="1" dirty="0">
                          <a:solidFill>
                            <a:srgbClr val="000000"/>
                          </a:solidFill>
                          <a:effectLst/>
                          <a:latin typeface="Arial" panose="020B0604020202020204" pitchFamily="34" charset="0"/>
                          <a:ea typeface="PMingLiU" panose="02020500000000000000" pitchFamily="18" charset="-120"/>
                          <a:cs typeface="Arial" panose="020B0604020202020204" pitchFamily="34" charset="0"/>
                        </a:rPr>
                        <a:t>540M USD</a:t>
                      </a:r>
                      <a:endParaRPr lang="fr-CA" sz="1400" b="1" dirty="0">
                        <a:effectLst/>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a:noFill/>
                    </a:lnB>
                    <a:solidFill>
                      <a:srgbClr val="FFFFFF"/>
                    </a:solidFill>
                  </a:tcPr>
                </a:tc>
                <a:extLst>
                  <a:ext uri="{0D108BD9-81ED-4DB2-BD59-A6C34878D82A}">
                    <a16:rowId xmlns:a16="http://schemas.microsoft.com/office/drawing/2014/main" val="3424516889"/>
                  </a:ext>
                </a:extLst>
              </a:tr>
            </a:tbl>
          </a:graphicData>
        </a:graphic>
      </p:graphicFrame>
      <p:sp>
        <p:nvSpPr>
          <p:cNvPr id="3" name="Title 2">
            <a:extLst>
              <a:ext uri="{FF2B5EF4-FFF2-40B4-BE49-F238E27FC236}">
                <a16:creationId xmlns:a16="http://schemas.microsoft.com/office/drawing/2014/main" id="{4E7403D1-3951-D50D-9FD2-9C87F412CAD4}"/>
              </a:ext>
            </a:extLst>
          </p:cNvPr>
          <p:cNvSpPr>
            <a:spLocks noGrp="1"/>
          </p:cNvSpPr>
          <p:nvPr>
            <p:ph type="title"/>
          </p:nvPr>
        </p:nvSpPr>
        <p:spPr>
          <a:xfrm>
            <a:off x="2153920" y="13211"/>
            <a:ext cx="8706468" cy="842500"/>
          </a:xfrm>
        </p:spPr>
        <p:txBody>
          <a:bodyPr>
            <a:normAutofit/>
          </a:bodyPr>
          <a:lstStyle/>
          <a:p>
            <a:r>
              <a:rPr lang="en-CA" sz="3200" dirty="0"/>
              <a:t>Mine XYZ: Economic potential at 4,000 USD/Oz Au</a:t>
            </a:r>
          </a:p>
        </p:txBody>
      </p:sp>
      <p:sp>
        <p:nvSpPr>
          <p:cNvPr id="7" name="ZoneTexte 6">
            <a:extLst>
              <a:ext uri="{FF2B5EF4-FFF2-40B4-BE49-F238E27FC236}">
                <a16:creationId xmlns:a16="http://schemas.microsoft.com/office/drawing/2014/main" id="{06A08BB6-C415-759A-65C1-89359D3D06F8}"/>
              </a:ext>
            </a:extLst>
          </p:cNvPr>
          <p:cNvSpPr txBox="1"/>
          <p:nvPr/>
        </p:nvSpPr>
        <p:spPr>
          <a:xfrm>
            <a:off x="7530430" y="1136458"/>
            <a:ext cx="4394721" cy="4353499"/>
          </a:xfrm>
          <a:prstGeom prst="rect">
            <a:avLst/>
          </a:prstGeom>
          <a:noFill/>
        </p:spPr>
        <p:txBody>
          <a:bodyPr wrap="square" rtlCol="0">
            <a:spAutoFit/>
          </a:bodyPr>
          <a:lstStyle/>
          <a:p>
            <a:r>
              <a:rPr lang="fr-CA" sz="2000" b="1" dirty="0"/>
              <a:t>Next Steps for Sleeping Giant Project</a:t>
            </a:r>
          </a:p>
          <a:p>
            <a:endParaRPr lang="fr-CA" sz="2000" dirty="0"/>
          </a:p>
          <a:p>
            <a:pPr marL="285750" indent="-285750">
              <a:lnSpc>
                <a:spcPct val="150000"/>
              </a:lnSpc>
              <a:buFont typeface="Wingdings" panose="05000000000000000000" pitchFamily="2" charset="2"/>
              <a:buChar char="§"/>
            </a:pPr>
            <a:r>
              <a:rPr lang="fr-CA" sz="2000" dirty="0" err="1"/>
              <a:t>Ramp</a:t>
            </a:r>
            <a:r>
              <a:rPr lang="fr-CA" sz="2000" dirty="0"/>
              <a:t> up </a:t>
            </a:r>
            <a:r>
              <a:rPr lang="fr-CA" sz="2000" dirty="0" err="1"/>
              <a:t>development</a:t>
            </a:r>
            <a:r>
              <a:rPr lang="fr-CA" sz="2000" dirty="0"/>
              <a:t> and production </a:t>
            </a:r>
            <a:r>
              <a:rPr lang="en-US" sz="2000" dirty="0"/>
              <a:t>toward 2,500 oz per month within 15 months</a:t>
            </a:r>
            <a:endParaRPr lang="fr-CA" sz="2000" dirty="0"/>
          </a:p>
          <a:p>
            <a:pPr marL="285750" indent="-285750">
              <a:lnSpc>
                <a:spcPct val="150000"/>
              </a:lnSpc>
              <a:buFont typeface="Wingdings" panose="05000000000000000000" pitchFamily="2" charset="2"/>
              <a:buChar char="§"/>
            </a:pPr>
            <a:r>
              <a:rPr lang="fr-CA" sz="2000" dirty="0"/>
              <a:t>Fill the </a:t>
            </a:r>
            <a:r>
              <a:rPr lang="fr-CA" sz="2000" dirty="0" err="1"/>
              <a:t>mill</a:t>
            </a:r>
            <a:r>
              <a:rPr lang="fr-CA" sz="2000" dirty="0"/>
              <a:t> and </a:t>
            </a:r>
            <a:r>
              <a:rPr lang="fr-CA" sz="2000" dirty="0" err="1"/>
              <a:t>grow</a:t>
            </a:r>
            <a:r>
              <a:rPr lang="fr-CA" sz="2000" dirty="0"/>
              <a:t> gold production</a:t>
            </a:r>
          </a:p>
          <a:p>
            <a:pPr marL="285750" indent="-285750">
              <a:lnSpc>
                <a:spcPct val="150000"/>
              </a:lnSpc>
              <a:buFont typeface="Wingdings" panose="05000000000000000000" pitchFamily="2" charset="2"/>
              <a:buChar char="§"/>
            </a:pPr>
            <a:r>
              <a:rPr lang="fr-CA" sz="2000" dirty="0" err="1"/>
              <a:t>Get</a:t>
            </a:r>
            <a:r>
              <a:rPr lang="fr-CA" sz="2000" dirty="0"/>
              <a:t> to positive cashflow</a:t>
            </a:r>
          </a:p>
          <a:p>
            <a:pPr marL="285750" indent="-285750">
              <a:lnSpc>
                <a:spcPct val="150000"/>
              </a:lnSpc>
              <a:buFont typeface="Wingdings" panose="05000000000000000000" pitchFamily="2" charset="2"/>
              <a:buChar char="§"/>
            </a:pPr>
            <a:r>
              <a:rPr lang="fr-CA" sz="2000" dirty="0" err="1"/>
              <a:t>Ongoing</a:t>
            </a:r>
            <a:r>
              <a:rPr lang="fr-CA" sz="2000" dirty="0"/>
              <a:t> </a:t>
            </a:r>
            <a:r>
              <a:rPr lang="fr-CA" sz="2000" dirty="0" err="1"/>
              <a:t>resource</a:t>
            </a:r>
            <a:r>
              <a:rPr lang="fr-CA" sz="2000" dirty="0"/>
              <a:t> </a:t>
            </a:r>
            <a:r>
              <a:rPr lang="fr-CA" sz="2000" dirty="0" err="1"/>
              <a:t>modelling</a:t>
            </a:r>
            <a:r>
              <a:rPr lang="fr-CA" sz="2000" dirty="0"/>
              <a:t> and </a:t>
            </a:r>
            <a:r>
              <a:rPr lang="fr-CA" sz="2000" dirty="0" err="1"/>
              <a:t>extending</a:t>
            </a:r>
            <a:r>
              <a:rPr lang="fr-CA" sz="2000" dirty="0"/>
              <a:t> LOM </a:t>
            </a:r>
            <a:r>
              <a:rPr lang="fr-CA" sz="2000" dirty="0" err="1"/>
              <a:t>beyond</a:t>
            </a:r>
            <a:r>
              <a:rPr lang="fr-CA" sz="2000" dirty="0"/>
              <a:t> 6 </a:t>
            </a:r>
            <a:r>
              <a:rPr lang="fr-CA" sz="2000" dirty="0" err="1"/>
              <a:t>years</a:t>
            </a:r>
            <a:endParaRPr lang="fr-CA" sz="2000" dirty="0"/>
          </a:p>
          <a:p>
            <a:pPr marL="285750" indent="-285750">
              <a:lnSpc>
                <a:spcPct val="150000"/>
              </a:lnSpc>
              <a:buFont typeface="Wingdings" panose="05000000000000000000" pitchFamily="2" charset="2"/>
              <a:buChar char="§"/>
            </a:pPr>
            <a:r>
              <a:rPr lang="fr-CA" sz="2000" dirty="0"/>
              <a:t>Update the PEA</a:t>
            </a:r>
          </a:p>
        </p:txBody>
      </p:sp>
    </p:spTree>
    <p:extLst>
      <p:ext uri="{BB962C8B-B14F-4D97-AF65-F5344CB8AC3E}">
        <p14:creationId xmlns:p14="http://schemas.microsoft.com/office/powerpoint/2010/main" val="11353396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AD68A-13B0-D6A1-F604-38A949265BA7}"/>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65757E0A-11BC-DBAC-BC60-C5A728755ABD}"/>
              </a:ext>
            </a:extLst>
          </p:cNvPr>
          <p:cNvSpPr>
            <a:spLocks noGrp="1"/>
          </p:cNvSpPr>
          <p:nvPr>
            <p:ph type="title"/>
          </p:nvPr>
        </p:nvSpPr>
        <p:spPr>
          <a:xfrm>
            <a:off x="344787" y="13211"/>
            <a:ext cx="10515601" cy="842500"/>
          </a:xfrm>
        </p:spPr>
        <p:txBody>
          <a:bodyPr>
            <a:normAutofit/>
          </a:bodyPr>
          <a:lstStyle/>
          <a:p>
            <a:r>
              <a:rPr lang="en-US" dirty="0"/>
              <a:t>Rapidly progressing Production Rate</a:t>
            </a:r>
            <a:endParaRPr lang="en-CA" dirty="0"/>
          </a:p>
        </p:txBody>
      </p:sp>
      <p:pic>
        <p:nvPicPr>
          <p:cNvPr id="8" name="Image 7" descr="Une image contenant plein air, ciel, arbre, voiture&#10;&#10;Le contenu généré par l’IA peut être incorrect.">
            <a:extLst>
              <a:ext uri="{FF2B5EF4-FFF2-40B4-BE49-F238E27FC236}">
                <a16:creationId xmlns:a16="http://schemas.microsoft.com/office/drawing/2014/main" id="{70B3ABD7-6BF4-6B7D-A1D1-C0F988F082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7820" y="1113391"/>
            <a:ext cx="4566741" cy="2568792"/>
          </a:xfrm>
          <a:prstGeom prst="rect">
            <a:avLst/>
          </a:prstGeom>
        </p:spPr>
      </p:pic>
      <p:pic>
        <p:nvPicPr>
          <p:cNvPr id="3" name="Image 2">
            <a:extLst>
              <a:ext uri="{FF2B5EF4-FFF2-40B4-BE49-F238E27FC236}">
                <a16:creationId xmlns:a16="http://schemas.microsoft.com/office/drawing/2014/main" id="{0C6EC727-032F-462D-30D1-B39A7B662FA0}"/>
              </a:ext>
            </a:extLst>
          </p:cNvPr>
          <p:cNvPicPr>
            <a:picLocks noChangeAspect="1"/>
          </p:cNvPicPr>
          <p:nvPr/>
        </p:nvPicPr>
        <p:blipFill>
          <a:blip r:embed="rId4"/>
          <a:stretch>
            <a:fillRect/>
          </a:stretch>
        </p:blipFill>
        <p:spPr>
          <a:xfrm>
            <a:off x="7274817" y="3761445"/>
            <a:ext cx="3669703" cy="2568792"/>
          </a:xfrm>
          <a:prstGeom prst="rect">
            <a:avLst/>
          </a:prstGeom>
        </p:spPr>
      </p:pic>
      <p:pic>
        <p:nvPicPr>
          <p:cNvPr id="4" name="Image 3">
            <a:extLst>
              <a:ext uri="{FF2B5EF4-FFF2-40B4-BE49-F238E27FC236}">
                <a16:creationId xmlns:a16="http://schemas.microsoft.com/office/drawing/2014/main" id="{DDBB49AD-311A-4A30-7081-D3217EBBA4EE}"/>
              </a:ext>
            </a:extLst>
          </p:cNvPr>
          <p:cNvPicPr>
            <a:picLocks noChangeAspect="1"/>
          </p:cNvPicPr>
          <p:nvPr/>
        </p:nvPicPr>
        <p:blipFill>
          <a:blip r:embed="rId5"/>
          <a:stretch>
            <a:fillRect/>
          </a:stretch>
        </p:blipFill>
        <p:spPr>
          <a:xfrm>
            <a:off x="437439" y="1198734"/>
            <a:ext cx="8263511" cy="4966898"/>
          </a:xfrm>
          <a:prstGeom prst="rect">
            <a:avLst/>
          </a:prstGeom>
        </p:spPr>
      </p:pic>
    </p:spTree>
    <p:extLst>
      <p:ext uri="{BB962C8B-B14F-4D97-AF65-F5344CB8AC3E}">
        <p14:creationId xmlns:p14="http://schemas.microsoft.com/office/powerpoint/2010/main" val="3458550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E1A5E-CDF5-87AD-84B3-895B6CCDC0C2}"/>
              </a:ext>
            </a:extLst>
          </p:cNvPr>
          <p:cNvSpPr>
            <a:spLocks noGrp="1"/>
          </p:cNvSpPr>
          <p:nvPr>
            <p:ph type="title"/>
          </p:nvPr>
        </p:nvSpPr>
        <p:spPr/>
        <p:txBody>
          <a:bodyPr>
            <a:normAutofit fontScale="90000"/>
          </a:bodyPr>
          <a:lstStyle/>
          <a:p>
            <a:r>
              <a:rPr lang="en-US" dirty="0"/>
              <a:t>Some facts supporting the Ramp up in production</a:t>
            </a:r>
            <a:endParaRPr lang="en-CA" dirty="0"/>
          </a:p>
        </p:txBody>
      </p:sp>
      <p:graphicFrame>
        <p:nvGraphicFramePr>
          <p:cNvPr id="3" name="Table 4">
            <a:extLst>
              <a:ext uri="{FF2B5EF4-FFF2-40B4-BE49-F238E27FC236}">
                <a16:creationId xmlns:a16="http://schemas.microsoft.com/office/drawing/2014/main" id="{39BCEE23-A33E-C6BE-11A2-2B509ED1E33A}"/>
              </a:ext>
            </a:extLst>
          </p:cNvPr>
          <p:cNvGraphicFramePr>
            <a:graphicFrameLocks noGrp="1"/>
          </p:cNvGraphicFramePr>
          <p:nvPr>
            <p:extLst>
              <p:ext uri="{D42A27DB-BD31-4B8C-83A1-F6EECF244321}">
                <p14:modId xmlns:p14="http://schemas.microsoft.com/office/powerpoint/2010/main" val="900186708"/>
              </p:ext>
            </p:extLst>
          </p:nvPr>
        </p:nvGraphicFramePr>
        <p:xfrm>
          <a:off x="460375" y="2262716"/>
          <a:ext cx="11379201" cy="3825240"/>
        </p:xfrm>
        <a:graphic>
          <a:graphicData uri="http://schemas.openxmlformats.org/drawingml/2006/table">
            <a:tbl>
              <a:tblPr firstRow="1" bandRow="1">
                <a:tableStyleId>{2D5ABB26-0587-4C30-8999-92F81FD0307C}</a:tableStyleId>
              </a:tblPr>
              <a:tblGrid>
                <a:gridCol w="3793067">
                  <a:extLst>
                    <a:ext uri="{9D8B030D-6E8A-4147-A177-3AD203B41FA5}">
                      <a16:colId xmlns:a16="http://schemas.microsoft.com/office/drawing/2014/main" val="2584867634"/>
                    </a:ext>
                  </a:extLst>
                </a:gridCol>
                <a:gridCol w="3793067">
                  <a:extLst>
                    <a:ext uri="{9D8B030D-6E8A-4147-A177-3AD203B41FA5}">
                      <a16:colId xmlns:a16="http://schemas.microsoft.com/office/drawing/2014/main" val="4132526934"/>
                    </a:ext>
                  </a:extLst>
                </a:gridCol>
                <a:gridCol w="3793067">
                  <a:extLst>
                    <a:ext uri="{9D8B030D-6E8A-4147-A177-3AD203B41FA5}">
                      <a16:colId xmlns:a16="http://schemas.microsoft.com/office/drawing/2014/main" val="1420559010"/>
                    </a:ext>
                  </a:extLst>
                </a:gridCol>
              </a:tblGrid>
              <a:tr h="370840">
                <a:tc>
                  <a:txBody>
                    <a:bodyPr/>
                    <a:lstStyle/>
                    <a:p>
                      <a:pPr algn="ctr"/>
                      <a:r>
                        <a:rPr lang="en-CA" sz="2400" dirty="0">
                          <a:latin typeface="Impact" panose="020B0806030902050204" pitchFamily="34" charset="0"/>
                        </a:rPr>
                        <a:t>High-grade historical gold mine</a:t>
                      </a:r>
                    </a:p>
                  </a:txBody>
                  <a:tcPr>
                    <a:lnR w="19050" cap="flat" cmpd="sng" algn="ctr">
                      <a:solidFill>
                        <a:srgbClr val="FFC000"/>
                      </a:solidFill>
                      <a:prstDash val="solid"/>
                      <a:round/>
                      <a:headEnd type="none" w="med" len="med"/>
                      <a:tailEnd type="none" w="med" len="med"/>
                    </a:lnR>
                  </a:tcPr>
                </a:tc>
                <a:tc>
                  <a:txBody>
                    <a:bodyPr/>
                    <a:lstStyle/>
                    <a:p>
                      <a:pPr algn="ctr"/>
                      <a:r>
                        <a:rPr lang="en-US" sz="2400" dirty="0">
                          <a:latin typeface="Impact" panose="020B0806030902050204" pitchFamily="34" charset="0"/>
                        </a:rPr>
                        <a:t>All infrastructure in place &amp; operational</a:t>
                      </a:r>
                    </a:p>
                  </a:txBody>
                  <a:tcPr>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tcPr>
                </a:tc>
                <a:tc>
                  <a:txBody>
                    <a:bodyPr/>
                    <a:lstStyle/>
                    <a:p>
                      <a:pPr algn="ctr"/>
                      <a:r>
                        <a:rPr lang="en-US" sz="2400" dirty="0">
                          <a:latin typeface="Impact" panose="020B0806030902050204" pitchFamily="34" charset="0"/>
                        </a:rPr>
                        <a:t>Fully permitted operation</a:t>
                      </a:r>
                    </a:p>
                  </a:txBody>
                  <a:tcPr>
                    <a:lnL w="19050" cap="flat" cmpd="sng" algn="ctr">
                      <a:solidFill>
                        <a:srgbClr val="FFC000"/>
                      </a:solidFill>
                      <a:prstDash val="solid"/>
                      <a:round/>
                      <a:headEnd type="none" w="med" len="med"/>
                      <a:tailEnd type="none" w="med" len="med"/>
                    </a:lnL>
                  </a:tcPr>
                </a:tc>
                <a:extLst>
                  <a:ext uri="{0D108BD9-81ED-4DB2-BD59-A6C34878D82A}">
                    <a16:rowId xmlns:a16="http://schemas.microsoft.com/office/drawing/2014/main" val="3793617442"/>
                  </a:ext>
                </a:extLst>
              </a:tr>
              <a:tr h="370840">
                <a:tc>
                  <a:txBody>
                    <a:bodyPr/>
                    <a:lstStyle/>
                    <a:p>
                      <a:pPr marL="263525" indent="-263525" algn="l" defTabSz="914400" rtl="0" eaLnBrk="1" latinLnBrk="0" hangingPunct="1">
                        <a:lnSpc>
                          <a:spcPct val="100000"/>
                        </a:lnSpc>
                        <a:spcBef>
                          <a:spcPts val="0"/>
                        </a:spcBef>
                        <a:spcAft>
                          <a:spcPts val="600"/>
                        </a:spcAft>
                        <a:buClr>
                          <a:srgbClr val="FFC000"/>
                        </a:buClr>
                        <a:buFont typeface="Wingdings" panose="05000000000000000000" pitchFamily="2" charset="2"/>
                        <a:buChar char="§"/>
                      </a:pPr>
                      <a:r>
                        <a:rPr lang="en-US" sz="1600" kern="1200">
                          <a:solidFill>
                            <a:schemeClr val="tx1"/>
                          </a:solidFill>
                          <a:latin typeface="Arial Nova" panose="020B0504020202020204" pitchFamily="34" charset="0"/>
                          <a:ea typeface="+mn-ea"/>
                          <a:cs typeface="Times New Roman" panose="02020603050405020304" pitchFamily="18" charset="0"/>
                        </a:rPr>
                        <a:t>Over 1987 to 2014, 3.36M tonnes mined at 10.29 g/t Au to produce 1,073,111 oz Au</a:t>
                      </a:r>
                    </a:p>
                    <a:p>
                      <a:pPr marL="263525" indent="-263525" algn="l" defTabSz="914400" rtl="0" eaLnBrk="1" latinLnBrk="0" hangingPunct="1">
                        <a:lnSpc>
                          <a:spcPct val="100000"/>
                        </a:lnSpc>
                        <a:spcBef>
                          <a:spcPts val="0"/>
                        </a:spcBef>
                        <a:spcAft>
                          <a:spcPts val="600"/>
                        </a:spcAft>
                        <a:buClr>
                          <a:srgbClr val="FFC000"/>
                        </a:buClr>
                        <a:buFont typeface="Wingdings" panose="05000000000000000000" pitchFamily="2" charset="2"/>
                        <a:buChar char="§"/>
                      </a:pPr>
                      <a:r>
                        <a:rPr lang="en-US" sz="1600" kern="1200">
                          <a:solidFill>
                            <a:schemeClr val="tx1"/>
                          </a:solidFill>
                          <a:latin typeface="Arial Nova" panose="020B0504020202020204" pitchFamily="34" charset="0"/>
                          <a:ea typeface="+mn-ea"/>
                          <a:cs typeface="Times New Roman" panose="02020603050405020304" pitchFamily="18" charset="0"/>
                        </a:rPr>
                        <a:t>Average historical recovery rate of 96.7%</a:t>
                      </a:r>
                    </a:p>
                    <a:p>
                      <a:pPr marL="263525" indent="-263525" algn="l" defTabSz="914400" rtl="0" eaLnBrk="1" latinLnBrk="0" hangingPunct="1">
                        <a:lnSpc>
                          <a:spcPct val="100000"/>
                        </a:lnSpc>
                        <a:spcBef>
                          <a:spcPts val="0"/>
                        </a:spcBef>
                        <a:spcAft>
                          <a:spcPts val="600"/>
                        </a:spcAft>
                        <a:buClr>
                          <a:srgbClr val="FFC000"/>
                        </a:buClr>
                        <a:buFont typeface="Wingdings" panose="05000000000000000000" pitchFamily="2" charset="2"/>
                        <a:buChar char="§"/>
                      </a:pPr>
                      <a:r>
                        <a:rPr lang="en-US" sz="1600" kern="1200">
                          <a:solidFill>
                            <a:schemeClr val="tx1"/>
                          </a:solidFill>
                          <a:latin typeface="Arial Nova" panose="020B0504020202020204" pitchFamily="34" charset="0"/>
                          <a:ea typeface="+mn-ea"/>
                          <a:cs typeface="Times New Roman" panose="02020603050405020304" pitchFamily="18" charset="0"/>
                        </a:rPr>
                        <a:t>Shaft with access to 22 mine levels to depth of 1,175 m. Past development, electrical systems and ventilation systems are in very good working condition</a:t>
                      </a:r>
                      <a:endParaRPr lang="en-US" sz="1600" kern="1200" dirty="0">
                        <a:solidFill>
                          <a:schemeClr val="tx1"/>
                        </a:solidFill>
                        <a:latin typeface="Arial Nova" panose="020B0504020202020204" pitchFamily="34" charset="0"/>
                        <a:ea typeface="+mn-ea"/>
                        <a:cs typeface="Times New Roman" panose="02020603050405020304" pitchFamily="18" charset="0"/>
                      </a:endParaRPr>
                    </a:p>
                  </a:txBody>
                  <a:tcPr>
                    <a:lnR w="19050" cap="flat" cmpd="sng" algn="ctr">
                      <a:solidFill>
                        <a:srgbClr val="FFC000"/>
                      </a:solidFill>
                      <a:prstDash val="solid"/>
                      <a:round/>
                      <a:headEnd type="none" w="med" len="med"/>
                      <a:tailEnd type="none" w="med" len="med"/>
                    </a:lnR>
                  </a:tcPr>
                </a:tc>
                <a:tc>
                  <a:txBody>
                    <a:bodyPr/>
                    <a:lstStyle/>
                    <a:p>
                      <a:pPr marL="263525" indent="-263525" algn="l" defTabSz="914400" rtl="0" eaLnBrk="1" latinLnBrk="0" hangingPunct="1">
                        <a:lnSpc>
                          <a:spcPct val="100000"/>
                        </a:lnSpc>
                        <a:spcBef>
                          <a:spcPts val="0"/>
                        </a:spcBef>
                        <a:spcAft>
                          <a:spcPts val="600"/>
                        </a:spcAft>
                        <a:buClr>
                          <a:srgbClr val="FFC000"/>
                        </a:buClr>
                        <a:buFont typeface="Wingdings" panose="05000000000000000000" pitchFamily="2" charset="2"/>
                        <a:buChar char="§"/>
                      </a:pPr>
                      <a:r>
                        <a:rPr lang="en-US" sz="1600" kern="1200" dirty="0">
                          <a:solidFill>
                            <a:schemeClr val="tx1"/>
                          </a:solidFill>
                          <a:latin typeface="Arial Nova" panose="020B0504020202020204" pitchFamily="34" charset="0"/>
                          <a:ea typeface="+mn-ea"/>
                          <a:cs typeface="Times New Roman" panose="02020603050405020304" pitchFamily="18" charset="0"/>
                        </a:rPr>
                        <a:t>CIP mill with an optimal rate of 800 </a:t>
                      </a:r>
                      <a:r>
                        <a:rPr lang="en-US" sz="1600" kern="1200" dirty="0" err="1">
                          <a:solidFill>
                            <a:schemeClr val="tx1"/>
                          </a:solidFill>
                          <a:latin typeface="Arial Nova" panose="020B0504020202020204" pitchFamily="34" charset="0"/>
                          <a:ea typeface="+mn-ea"/>
                          <a:cs typeface="Times New Roman" panose="02020603050405020304" pitchFamily="18" charset="0"/>
                        </a:rPr>
                        <a:t>tpd</a:t>
                      </a:r>
                      <a:r>
                        <a:rPr lang="en-US" sz="1600" kern="1200" dirty="0">
                          <a:solidFill>
                            <a:schemeClr val="tx1"/>
                          </a:solidFill>
                          <a:latin typeface="Arial Nova" panose="020B0504020202020204" pitchFamily="34" charset="0"/>
                          <a:ea typeface="+mn-ea"/>
                          <a:cs typeface="Times New Roman" panose="02020603050405020304" pitchFamily="18" charset="0"/>
                        </a:rPr>
                        <a:t> processed ore from the Elder Mine from August 2016 to August 2022.  Currently processing Sleeping Giant ore.</a:t>
                      </a:r>
                    </a:p>
                    <a:p>
                      <a:pPr marL="263525" indent="-263525" algn="l" defTabSz="914400" rtl="0" eaLnBrk="1" latinLnBrk="0" hangingPunct="1">
                        <a:lnSpc>
                          <a:spcPct val="100000"/>
                        </a:lnSpc>
                        <a:spcBef>
                          <a:spcPts val="0"/>
                        </a:spcBef>
                        <a:spcAft>
                          <a:spcPts val="600"/>
                        </a:spcAft>
                        <a:buClr>
                          <a:srgbClr val="FFC000"/>
                        </a:buClr>
                        <a:buFont typeface="Wingdings" panose="05000000000000000000" pitchFamily="2" charset="2"/>
                        <a:buChar char="§"/>
                      </a:pPr>
                      <a:r>
                        <a:rPr lang="en-US" sz="1600" kern="1200" dirty="0">
                          <a:solidFill>
                            <a:schemeClr val="tx1"/>
                          </a:solidFill>
                          <a:latin typeface="Arial Nova" panose="020B0504020202020204" pitchFamily="34" charset="0"/>
                          <a:ea typeface="+mn-ea"/>
                          <a:cs typeface="Times New Roman" panose="02020603050405020304" pitchFamily="18" charset="0"/>
                        </a:rPr>
                        <a:t>50 persons sleep camp operational since September 2025</a:t>
                      </a:r>
                    </a:p>
                    <a:p>
                      <a:pPr marL="263525" indent="-263525" algn="l" defTabSz="914400" rtl="0" eaLnBrk="1" latinLnBrk="0" hangingPunct="1">
                        <a:lnSpc>
                          <a:spcPct val="100000"/>
                        </a:lnSpc>
                        <a:spcBef>
                          <a:spcPts val="0"/>
                        </a:spcBef>
                        <a:spcAft>
                          <a:spcPts val="600"/>
                        </a:spcAft>
                        <a:buClr>
                          <a:srgbClr val="FFC000"/>
                        </a:buClr>
                        <a:buFont typeface="Wingdings" panose="05000000000000000000" pitchFamily="2" charset="2"/>
                        <a:buChar char="§"/>
                      </a:pPr>
                      <a:r>
                        <a:rPr lang="en-US" sz="1600" kern="1200" dirty="0">
                          <a:solidFill>
                            <a:schemeClr val="tx1"/>
                          </a:solidFill>
                          <a:latin typeface="Arial Nova" panose="020B0504020202020204" pitchFamily="34" charset="0"/>
                          <a:ea typeface="+mn-ea"/>
                          <a:cs typeface="Times New Roman" panose="02020603050405020304" pitchFamily="18" charset="0"/>
                        </a:rPr>
                        <a:t>Tailings facility is operational with long-term capacity</a:t>
                      </a:r>
                    </a:p>
                    <a:p>
                      <a:pPr marL="263525" indent="-263525" algn="l" defTabSz="914400" rtl="0" eaLnBrk="1" latinLnBrk="0" hangingPunct="1">
                        <a:lnSpc>
                          <a:spcPct val="100000"/>
                        </a:lnSpc>
                        <a:spcBef>
                          <a:spcPts val="0"/>
                        </a:spcBef>
                        <a:spcAft>
                          <a:spcPts val="600"/>
                        </a:spcAft>
                        <a:buClr>
                          <a:srgbClr val="FFC000"/>
                        </a:buClr>
                        <a:buFont typeface="Wingdings" panose="05000000000000000000" pitchFamily="2" charset="2"/>
                        <a:buChar char="§"/>
                      </a:pPr>
                      <a:r>
                        <a:rPr lang="en-US" sz="1600" kern="1200" dirty="0">
                          <a:solidFill>
                            <a:schemeClr val="tx1"/>
                          </a:solidFill>
                          <a:latin typeface="Arial Nova" panose="020B0504020202020204" pitchFamily="34" charset="0"/>
                          <a:ea typeface="+mn-ea"/>
                          <a:cs typeface="Times New Roman" panose="02020603050405020304" pitchFamily="18" charset="0"/>
                        </a:rPr>
                        <a:t>Only 85 km north of mining-friendly town of Amos in Abitibi</a:t>
                      </a:r>
                    </a:p>
                  </a:txBody>
                  <a:tcPr>
                    <a:lnL w="19050" cap="flat" cmpd="sng" algn="ctr">
                      <a:solidFill>
                        <a:srgbClr val="FFC000"/>
                      </a:solidFill>
                      <a:prstDash val="solid"/>
                      <a:round/>
                      <a:headEnd type="none" w="med" len="med"/>
                      <a:tailEnd type="none" w="med" len="med"/>
                    </a:lnL>
                    <a:lnR w="19050" cap="flat" cmpd="sng" algn="ctr">
                      <a:solidFill>
                        <a:srgbClr val="FFC000"/>
                      </a:solidFill>
                      <a:prstDash val="solid"/>
                      <a:round/>
                      <a:headEnd type="none" w="med" len="med"/>
                      <a:tailEnd type="none" w="med" len="med"/>
                    </a:lnR>
                  </a:tcPr>
                </a:tc>
                <a:tc>
                  <a:txBody>
                    <a:bodyPr/>
                    <a:lstStyle/>
                    <a:p>
                      <a:pPr marL="263525" indent="-263525" algn="l" defTabSz="914400" rtl="0" eaLnBrk="1" latinLnBrk="0" hangingPunct="1">
                        <a:lnSpc>
                          <a:spcPct val="100000"/>
                        </a:lnSpc>
                        <a:spcBef>
                          <a:spcPts val="0"/>
                        </a:spcBef>
                        <a:spcAft>
                          <a:spcPts val="600"/>
                        </a:spcAft>
                        <a:buClr>
                          <a:srgbClr val="FFC000"/>
                        </a:buClr>
                        <a:buFont typeface="Wingdings" panose="05000000000000000000" pitchFamily="2" charset="2"/>
                        <a:buChar char="§"/>
                      </a:pPr>
                      <a:r>
                        <a:rPr lang="en-US" sz="1600" kern="1200" dirty="0">
                          <a:solidFill>
                            <a:schemeClr val="tx1"/>
                          </a:solidFill>
                          <a:latin typeface="Arial Nova" panose="020B0504020202020204" pitchFamily="34" charset="0"/>
                          <a:ea typeface="+mn-ea"/>
                          <a:cs typeface="Times New Roman" panose="02020603050405020304" pitchFamily="18" charset="0"/>
                        </a:rPr>
                        <a:t>Mining leases and environmental certificates of authorization are in good standing for a maximum of 950 </a:t>
                      </a:r>
                      <a:r>
                        <a:rPr lang="en-US" sz="1600" kern="1200" dirty="0" err="1">
                          <a:solidFill>
                            <a:schemeClr val="tx1"/>
                          </a:solidFill>
                          <a:latin typeface="Arial Nova" panose="020B0504020202020204" pitchFamily="34" charset="0"/>
                          <a:ea typeface="+mn-ea"/>
                          <a:cs typeface="Times New Roman" panose="02020603050405020304" pitchFamily="18" charset="0"/>
                        </a:rPr>
                        <a:t>tpd</a:t>
                      </a:r>
                      <a:r>
                        <a:rPr lang="en-US" sz="1600" kern="1200" dirty="0">
                          <a:solidFill>
                            <a:schemeClr val="tx1"/>
                          </a:solidFill>
                          <a:latin typeface="Arial Nova" panose="020B0504020202020204" pitchFamily="34" charset="0"/>
                          <a:ea typeface="+mn-ea"/>
                          <a:cs typeface="Times New Roman" panose="02020603050405020304" pitchFamily="18" charset="0"/>
                        </a:rPr>
                        <a:t> gold mine</a:t>
                      </a:r>
                    </a:p>
                    <a:p>
                      <a:pPr marL="263525" indent="-263525" algn="l" defTabSz="914400" rtl="0" eaLnBrk="1" latinLnBrk="0" hangingPunct="1">
                        <a:lnSpc>
                          <a:spcPct val="100000"/>
                        </a:lnSpc>
                        <a:spcBef>
                          <a:spcPts val="0"/>
                        </a:spcBef>
                        <a:spcAft>
                          <a:spcPts val="600"/>
                        </a:spcAft>
                        <a:buClr>
                          <a:srgbClr val="FFC000"/>
                        </a:buClr>
                        <a:buFont typeface="Wingdings" panose="05000000000000000000" pitchFamily="2" charset="2"/>
                        <a:buChar char="§"/>
                      </a:pPr>
                      <a:r>
                        <a:rPr lang="en-US" sz="1600" kern="1200" dirty="0">
                          <a:solidFill>
                            <a:schemeClr val="tx1"/>
                          </a:solidFill>
                          <a:latin typeface="Arial Nova" panose="020B0504020202020204" pitchFamily="34" charset="0"/>
                          <a:ea typeface="+mn-ea"/>
                          <a:cs typeface="Times New Roman" panose="02020603050405020304" pitchFamily="18" charset="0"/>
                        </a:rPr>
                        <a:t>Environmental bond is in place.</a:t>
                      </a:r>
                    </a:p>
                    <a:p>
                      <a:pPr marL="263525" indent="-263525" algn="l" defTabSz="914400" rtl="0" eaLnBrk="1" latinLnBrk="0" hangingPunct="1">
                        <a:lnSpc>
                          <a:spcPct val="100000"/>
                        </a:lnSpc>
                        <a:spcBef>
                          <a:spcPts val="0"/>
                        </a:spcBef>
                        <a:spcAft>
                          <a:spcPts val="600"/>
                        </a:spcAft>
                        <a:buClr>
                          <a:srgbClr val="FFC000"/>
                        </a:buClr>
                        <a:buFont typeface="Wingdings" panose="05000000000000000000" pitchFamily="2" charset="2"/>
                        <a:buChar char="§"/>
                      </a:pPr>
                      <a:r>
                        <a:rPr lang="en-US" sz="1600" kern="1200" dirty="0">
                          <a:solidFill>
                            <a:schemeClr val="tx1"/>
                          </a:solidFill>
                          <a:latin typeface="Arial Nova" panose="020B0504020202020204" pitchFamily="34" charset="0"/>
                          <a:ea typeface="+mn-ea"/>
                          <a:cs typeface="Times New Roman" panose="02020603050405020304" pitchFamily="18" charset="0"/>
                        </a:rPr>
                        <a:t>The mine is on the power grid and supplied with 100% electricity coming from Hydro-Quebec green hydro-electricity.</a:t>
                      </a:r>
                    </a:p>
                    <a:p>
                      <a:pPr marL="0" indent="0" algn="l" defTabSz="914400" rtl="0" eaLnBrk="1" latinLnBrk="0" hangingPunct="1">
                        <a:lnSpc>
                          <a:spcPct val="100000"/>
                        </a:lnSpc>
                        <a:spcBef>
                          <a:spcPts val="0"/>
                        </a:spcBef>
                        <a:spcAft>
                          <a:spcPts val="600"/>
                        </a:spcAft>
                        <a:buClr>
                          <a:srgbClr val="FFC000"/>
                        </a:buClr>
                        <a:buFont typeface="Wingdings" panose="05000000000000000000" pitchFamily="2" charset="2"/>
                        <a:buNone/>
                      </a:pPr>
                      <a:endParaRPr lang="en-US" sz="1600" kern="1200" dirty="0">
                        <a:solidFill>
                          <a:schemeClr val="tx1"/>
                        </a:solidFill>
                        <a:latin typeface="Arial Nova" panose="020B0504020202020204" pitchFamily="34" charset="0"/>
                        <a:ea typeface="+mn-ea"/>
                        <a:cs typeface="Times New Roman" panose="02020603050405020304" pitchFamily="18" charset="0"/>
                      </a:endParaRPr>
                    </a:p>
                  </a:txBody>
                  <a:tcPr>
                    <a:lnL w="19050" cap="flat" cmpd="sng" algn="ctr">
                      <a:solidFill>
                        <a:srgbClr val="FFC000"/>
                      </a:solidFill>
                      <a:prstDash val="solid"/>
                      <a:round/>
                      <a:headEnd type="none" w="med" len="med"/>
                      <a:tailEnd type="none" w="med" len="med"/>
                    </a:lnL>
                  </a:tcPr>
                </a:tc>
                <a:extLst>
                  <a:ext uri="{0D108BD9-81ED-4DB2-BD59-A6C34878D82A}">
                    <a16:rowId xmlns:a16="http://schemas.microsoft.com/office/drawing/2014/main" val="2523479779"/>
                  </a:ext>
                </a:extLst>
              </a:tr>
            </a:tbl>
          </a:graphicData>
        </a:graphic>
      </p:graphicFrame>
      <p:pic>
        <p:nvPicPr>
          <p:cNvPr id="5" name="Graphic 4" descr="Raw Materials outline">
            <a:extLst>
              <a:ext uri="{FF2B5EF4-FFF2-40B4-BE49-F238E27FC236}">
                <a16:creationId xmlns:a16="http://schemas.microsoft.com/office/drawing/2014/main" id="{77044E9C-32B1-A6ED-A2CC-0B0AECDB5F1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09775" y="1193274"/>
            <a:ext cx="914401" cy="914401"/>
          </a:xfrm>
          <a:prstGeom prst="rect">
            <a:avLst/>
          </a:prstGeom>
        </p:spPr>
      </p:pic>
      <p:pic>
        <p:nvPicPr>
          <p:cNvPr id="6" name="Graphic 5" descr="Factory with solid fill">
            <a:extLst>
              <a:ext uri="{FF2B5EF4-FFF2-40B4-BE49-F238E27FC236}">
                <a16:creationId xmlns:a16="http://schemas.microsoft.com/office/drawing/2014/main" id="{DFDCB6DE-566B-87A7-69E3-FF42020AD5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38800" y="1348316"/>
            <a:ext cx="914400" cy="914400"/>
          </a:xfrm>
          <a:prstGeom prst="rect">
            <a:avLst/>
          </a:prstGeom>
        </p:spPr>
      </p:pic>
      <p:pic>
        <p:nvPicPr>
          <p:cNvPr id="7" name="Graphic 6" descr="Clipboard Checked with solid fill">
            <a:extLst>
              <a:ext uri="{FF2B5EF4-FFF2-40B4-BE49-F238E27FC236}">
                <a16:creationId xmlns:a16="http://schemas.microsoft.com/office/drawing/2014/main" id="{5BF7A0F2-7D48-463A-6AB5-F64E1353A08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467851" y="1279529"/>
            <a:ext cx="914400" cy="914400"/>
          </a:xfrm>
          <a:prstGeom prst="rect">
            <a:avLst/>
          </a:prstGeom>
        </p:spPr>
      </p:pic>
    </p:spTree>
    <p:extLst>
      <p:ext uri="{BB962C8B-B14F-4D97-AF65-F5344CB8AC3E}">
        <p14:creationId xmlns:p14="http://schemas.microsoft.com/office/powerpoint/2010/main" val="35011530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 name="Image 119" descr="Une image contenant diagramme, ligne, texte, carte&#10;&#10;Le contenu généré par l’IA peut être incorrect.">
            <a:extLst>
              <a:ext uri="{FF2B5EF4-FFF2-40B4-BE49-F238E27FC236}">
                <a16:creationId xmlns:a16="http://schemas.microsoft.com/office/drawing/2014/main" id="{FD0AB2BD-F7C6-C1D8-F69F-07F50587D04F}"/>
              </a:ext>
            </a:extLst>
          </p:cNvPr>
          <p:cNvPicPr>
            <a:picLocks noChangeAspect="1"/>
          </p:cNvPicPr>
          <p:nvPr/>
        </p:nvPicPr>
        <p:blipFill>
          <a:blip r:embed="rId2">
            <a:alphaModFix amt="63000"/>
            <a:extLst>
              <a:ext uri="{28A0092B-C50C-407E-A947-70E740481C1C}">
                <a14:useLocalDpi xmlns:a14="http://schemas.microsoft.com/office/drawing/2010/main" val="0"/>
              </a:ext>
            </a:extLst>
          </a:blip>
          <a:stretch>
            <a:fillRect/>
          </a:stretch>
        </p:blipFill>
        <p:spPr>
          <a:xfrm>
            <a:off x="880022" y="1054937"/>
            <a:ext cx="10505767" cy="4705119"/>
          </a:xfrm>
          <a:prstGeom prst="rect">
            <a:avLst/>
          </a:prstGeom>
        </p:spPr>
      </p:pic>
      <p:pic>
        <p:nvPicPr>
          <p:cNvPr id="24" name="Image 23" descr="Une image contenant diagramme, ligne, texte, carte&#10;&#10;Le contenu généré par l’IA peut être incorrect.">
            <a:extLst>
              <a:ext uri="{FF2B5EF4-FFF2-40B4-BE49-F238E27FC236}">
                <a16:creationId xmlns:a16="http://schemas.microsoft.com/office/drawing/2014/main" id="{01660D4E-C2A6-13AD-43ED-60E55880AA56}"/>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659130" y="1003172"/>
            <a:ext cx="10873740" cy="4869920"/>
          </a:xfrm>
          <a:prstGeom prst="rect">
            <a:avLst/>
          </a:prstGeom>
        </p:spPr>
      </p:pic>
      <p:sp>
        <p:nvSpPr>
          <p:cNvPr id="34" name="Dodécagone 33">
            <a:extLst>
              <a:ext uri="{FF2B5EF4-FFF2-40B4-BE49-F238E27FC236}">
                <a16:creationId xmlns:a16="http://schemas.microsoft.com/office/drawing/2014/main" id="{0D4E9B76-7403-FE4D-8C17-F534F1893EB4}"/>
              </a:ext>
            </a:extLst>
          </p:cNvPr>
          <p:cNvSpPr>
            <a:spLocks noChangeAspect="1"/>
          </p:cNvSpPr>
          <p:nvPr/>
        </p:nvSpPr>
        <p:spPr>
          <a:xfrm>
            <a:off x="8511683" y="1464566"/>
            <a:ext cx="94035" cy="100334"/>
          </a:xfrm>
          <a:prstGeom prst="dodecagon">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6" name="Dodécagone 35">
            <a:extLst>
              <a:ext uri="{FF2B5EF4-FFF2-40B4-BE49-F238E27FC236}">
                <a16:creationId xmlns:a16="http://schemas.microsoft.com/office/drawing/2014/main" id="{7569C89D-B2B6-F4A1-1EC9-C22C3ACEC626}"/>
              </a:ext>
            </a:extLst>
          </p:cNvPr>
          <p:cNvSpPr>
            <a:spLocks noChangeAspect="1"/>
          </p:cNvSpPr>
          <p:nvPr/>
        </p:nvSpPr>
        <p:spPr>
          <a:xfrm>
            <a:off x="10038958" y="1583469"/>
            <a:ext cx="94035" cy="100334"/>
          </a:xfrm>
          <a:prstGeom prst="dodecagon">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8" name="Dodécagone 37">
            <a:extLst>
              <a:ext uri="{FF2B5EF4-FFF2-40B4-BE49-F238E27FC236}">
                <a16:creationId xmlns:a16="http://schemas.microsoft.com/office/drawing/2014/main" id="{EB86E929-0F49-DB61-B05A-9548C0A0E8AD}"/>
              </a:ext>
            </a:extLst>
          </p:cNvPr>
          <p:cNvSpPr>
            <a:spLocks noChangeAspect="1"/>
          </p:cNvSpPr>
          <p:nvPr/>
        </p:nvSpPr>
        <p:spPr>
          <a:xfrm>
            <a:off x="7776701" y="1659761"/>
            <a:ext cx="94035" cy="100334"/>
          </a:xfrm>
          <a:prstGeom prst="dodecagon">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0" name="Dodécagone 39">
            <a:extLst>
              <a:ext uri="{FF2B5EF4-FFF2-40B4-BE49-F238E27FC236}">
                <a16:creationId xmlns:a16="http://schemas.microsoft.com/office/drawing/2014/main" id="{0121C4F3-4C23-9AF3-B5C3-68957D388C6A}"/>
              </a:ext>
            </a:extLst>
          </p:cNvPr>
          <p:cNvSpPr>
            <a:spLocks noChangeAspect="1"/>
          </p:cNvSpPr>
          <p:nvPr/>
        </p:nvSpPr>
        <p:spPr>
          <a:xfrm>
            <a:off x="8417648" y="2145052"/>
            <a:ext cx="94035" cy="100334"/>
          </a:xfrm>
          <a:prstGeom prst="dodecagon">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3" name="Dodécagone 42">
            <a:extLst>
              <a:ext uri="{FF2B5EF4-FFF2-40B4-BE49-F238E27FC236}">
                <a16:creationId xmlns:a16="http://schemas.microsoft.com/office/drawing/2014/main" id="{0F108D89-A517-3C53-2D5B-2FCC0B9265F0}"/>
              </a:ext>
            </a:extLst>
          </p:cNvPr>
          <p:cNvSpPr>
            <a:spLocks noChangeAspect="1"/>
          </p:cNvSpPr>
          <p:nvPr/>
        </p:nvSpPr>
        <p:spPr>
          <a:xfrm>
            <a:off x="7338575" y="5352349"/>
            <a:ext cx="94035" cy="100334"/>
          </a:xfrm>
          <a:prstGeom prst="dodecagon">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4" name="Dodécagone 43">
            <a:extLst>
              <a:ext uri="{FF2B5EF4-FFF2-40B4-BE49-F238E27FC236}">
                <a16:creationId xmlns:a16="http://schemas.microsoft.com/office/drawing/2014/main" id="{82A1EA4D-74D4-4243-D9F5-E5D4A679EFF5}"/>
              </a:ext>
            </a:extLst>
          </p:cNvPr>
          <p:cNvSpPr>
            <a:spLocks noChangeAspect="1"/>
          </p:cNvSpPr>
          <p:nvPr/>
        </p:nvSpPr>
        <p:spPr>
          <a:xfrm>
            <a:off x="6671073" y="5359516"/>
            <a:ext cx="94035" cy="100334"/>
          </a:xfrm>
          <a:prstGeom prst="dodecagon">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5" name="Dodécagone 44">
            <a:extLst>
              <a:ext uri="{FF2B5EF4-FFF2-40B4-BE49-F238E27FC236}">
                <a16:creationId xmlns:a16="http://schemas.microsoft.com/office/drawing/2014/main" id="{666187EF-EA70-BCA1-95FD-D52D6AEDD601}"/>
              </a:ext>
            </a:extLst>
          </p:cNvPr>
          <p:cNvSpPr>
            <a:spLocks noChangeAspect="1"/>
          </p:cNvSpPr>
          <p:nvPr/>
        </p:nvSpPr>
        <p:spPr>
          <a:xfrm>
            <a:off x="6559320" y="5645233"/>
            <a:ext cx="94035" cy="100334"/>
          </a:xfrm>
          <a:prstGeom prst="dodecagon">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7" name="Dodécagone 46">
            <a:extLst>
              <a:ext uri="{FF2B5EF4-FFF2-40B4-BE49-F238E27FC236}">
                <a16:creationId xmlns:a16="http://schemas.microsoft.com/office/drawing/2014/main" id="{3333BB6E-3673-8717-C39E-8D80A1BD2CB8}"/>
              </a:ext>
            </a:extLst>
          </p:cNvPr>
          <p:cNvSpPr>
            <a:spLocks noChangeAspect="1"/>
          </p:cNvSpPr>
          <p:nvPr/>
        </p:nvSpPr>
        <p:spPr>
          <a:xfrm>
            <a:off x="10269327" y="1794838"/>
            <a:ext cx="94035" cy="100334"/>
          </a:xfrm>
          <a:prstGeom prst="dodecagon">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8" name="Dodécagone 47">
            <a:extLst>
              <a:ext uri="{FF2B5EF4-FFF2-40B4-BE49-F238E27FC236}">
                <a16:creationId xmlns:a16="http://schemas.microsoft.com/office/drawing/2014/main" id="{0B05005E-B979-F9F9-DD41-8BB717E4DAF4}"/>
              </a:ext>
            </a:extLst>
          </p:cNvPr>
          <p:cNvSpPr>
            <a:spLocks noChangeAspect="1"/>
          </p:cNvSpPr>
          <p:nvPr/>
        </p:nvSpPr>
        <p:spPr>
          <a:xfrm>
            <a:off x="7291558" y="4991611"/>
            <a:ext cx="94035" cy="100334"/>
          </a:xfrm>
          <a:prstGeom prst="dodecagon">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9" name="Dodécagone 48">
            <a:extLst>
              <a:ext uri="{FF2B5EF4-FFF2-40B4-BE49-F238E27FC236}">
                <a16:creationId xmlns:a16="http://schemas.microsoft.com/office/drawing/2014/main" id="{C9FED58B-69B4-1489-3F4E-FCA7EB3B2F75}"/>
              </a:ext>
            </a:extLst>
          </p:cNvPr>
          <p:cNvSpPr>
            <a:spLocks noChangeAspect="1"/>
          </p:cNvSpPr>
          <p:nvPr/>
        </p:nvSpPr>
        <p:spPr>
          <a:xfrm>
            <a:off x="5877710" y="5850940"/>
            <a:ext cx="94035" cy="100334"/>
          </a:xfrm>
          <a:prstGeom prst="dodecagon">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0" name="Dodécagone 49">
            <a:extLst>
              <a:ext uri="{FF2B5EF4-FFF2-40B4-BE49-F238E27FC236}">
                <a16:creationId xmlns:a16="http://schemas.microsoft.com/office/drawing/2014/main" id="{FBF28285-BD7B-96E7-2C0B-23267BBCBF6C}"/>
              </a:ext>
            </a:extLst>
          </p:cNvPr>
          <p:cNvSpPr>
            <a:spLocks noChangeAspect="1"/>
          </p:cNvSpPr>
          <p:nvPr/>
        </p:nvSpPr>
        <p:spPr>
          <a:xfrm>
            <a:off x="5535479" y="5335954"/>
            <a:ext cx="94035" cy="100334"/>
          </a:xfrm>
          <a:prstGeom prst="dodecagon">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1" name="Dodécagone 50">
            <a:extLst>
              <a:ext uri="{FF2B5EF4-FFF2-40B4-BE49-F238E27FC236}">
                <a16:creationId xmlns:a16="http://schemas.microsoft.com/office/drawing/2014/main" id="{B67DE4B5-549D-5530-00FA-0BF564E221A5}"/>
              </a:ext>
            </a:extLst>
          </p:cNvPr>
          <p:cNvSpPr>
            <a:spLocks noChangeAspect="1"/>
          </p:cNvSpPr>
          <p:nvPr/>
        </p:nvSpPr>
        <p:spPr>
          <a:xfrm>
            <a:off x="7478922" y="5113616"/>
            <a:ext cx="94035" cy="100334"/>
          </a:xfrm>
          <a:prstGeom prst="dodecagon">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2" name="Dodécagone 51">
            <a:extLst>
              <a:ext uri="{FF2B5EF4-FFF2-40B4-BE49-F238E27FC236}">
                <a16:creationId xmlns:a16="http://schemas.microsoft.com/office/drawing/2014/main" id="{E475B9E7-DCF1-D483-2139-699FBEF96E83}"/>
              </a:ext>
            </a:extLst>
          </p:cNvPr>
          <p:cNvSpPr>
            <a:spLocks noChangeAspect="1"/>
          </p:cNvSpPr>
          <p:nvPr/>
        </p:nvSpPr>
        <p:spPr>
          <a:xfrm>
            <a:off x="6547116" y="4542227"/>
            <a:ext cx="94035" cy="100334"/>
          </a:xfrm>
          <a:prstGeom prst="dodecagon">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3" name="Dodécagone 52">
            <a:extLst>
              <a:ext uri="{FF2B5EF4-FFF2-40B4-BE49-F238E27FC236}">
                <a16:creationId xmlns:a16="http://schemas.microsoft.com/office/drawing/2014/main" id="{1AF4E598-9E5B-40E3-8E51-0E033657C0C1}"/>
              </a:ext>
            </a:extLst>
          </p:cNvPr>
          <p:cNvSpPr>
            <a:spLocks noChangeAspect="1"/>
          </p:cNvSpPr>
          <p:nvPr/>
        </p:nvSpPr>
        <p:spPr>
          <a:xfrm>
            <a:off x="6819907" y="4642561"/>
            <a:ext cx="94035" cy="100334"/>
          </a:xfrm>
          <a:prstGeom prst="dodecagon">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4" name="Dodécagone 53">
            <a:extLst>
              <a:ext uri="{FF2B5EF4-FFF2-40B4-BE49-F238E27FC236}">
                <a16:creationId xmlns:a16="http://schemas.microsoft.com/office/drawing/2014/main" id="{A91B2ED9-95D0-C1F3-45FE-D78969024299}"/>
              </a:ext>
            </a:extLst>
          </p:cNvPr>
          <p:cNvSpPr>
            <a:spLocks noChangeAspect="1"/>
          </p:cNvSpPr>
          <p:nvPr/>
        </p:nvSpPr>
        <p:spPr>
          <a:xfrm>
            <a:off x="7244541" y="5113616"/>
            <a:ext cx="94035" cy="100334"/>
          </a:xfrm>
          <a:prstGeom prst="dodecagon">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5" name="Dodécagone 54">
            <a:extLst>
              <a:ext uri="{FF2B5EF4-FFF2-40B4-BE49-F238E27FC236}">
                <a16:creationId xmlns:a16="http://schemas.microsoft.com/office/drawing/2014/main" id="{DFBC6D43-39DC-6217-D9CA-2747291EEF29}"/>
              </a:ext>
            </a:extLst>
          </p:cNvPr>
          <p:cNvSpPr>
            <a:spLocks noChangeAspect="1"/>
          </p:cNvSpPr>
          <p:nvPr/>
        </p:nvSpPr>
        <p:spPr>
          <a:xfrm>
            <a:off x="6863580" y="4784143"/>
            <a:ext cx="94035" cy="100334"/>
          </a:xfrm>
          <a:prstGeom prst="dodecagon">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6" name="Dodécagone 55">
            <a:extLst>
              <a:ext uri="{FF2B5EF4-FFF2-40B4-BE49-F238E27FC236}">
                <a16:creationId xmlns:a16="http://schemas.microsoft.com/office/drawing/2014/main" id="{46720D10-9324-2C8A-5D97-EDBC15B50EBC}"/>
              </a:ext>
            </a:extLst>
          </p:cNvPr>
          <p:cNvSpPr>
            <a:spLocks noChangeAspect="1"/>
          </p:cNvSpPr>
          <p:nvPr/>
        </p:nvSpPr>
        <p:spPr>
          <a:xfrm>
            <a:off x="6910597" y="4922542"/>
            <a:ext cx="94035" cy="100334"/>
          </a:xfrm>
          <a:prstGeom prst="dodecagon">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7" name="Dodécagone 56">
            <a:extLst>
              <a:ext uri="{FF2B5EF4-FFF2-40B4-BE49-F238E27FC236}">
                <a16:creationId xmlns:a16="http://schemas.microsoft.com/office/drawing/2014/main" id="{3CA7FDD6-C1D0-1EF0-61B5-AF77A9E46FE4}"/>
              </a:ext>
            </a:extLst>
          </p:cNvPr>
          <p:cNvSpPr>
            <a:spLocks noChangeAspect="1"/>
          </p:cNvSpPr>
          <p:nvPr/>
        </p:nvSpPr>
        <p:spPr>
          <a:xfrm>
            <a:off x="6185300" y="5678110"/>
            <a:ext cx="94035" cy="100334"/>
          </a:xfrm>
          <a:prstGeom prst="dodecagon">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8" name="Dodécagone 57">
            <a:extLst>
              <a:ext uri="{FF2B5EF4-FFF2-40B4-BE49-F238E27FC236}">
                <a16:creationId xmlns:a16="http://schemas.microsoft.com/office/drawing/2014/main" id="{14F1BC95-80D4-7681-7AEE-E8C2D4F25E8B}"/>
              </a:ext>
            </a:extLst>
          </p:cNvPr>
          <p:cNvSpPr>
            <a:spLocks noChangeAspect="1"/>
          </p:cNvSpPr>
          <p:nvPr/>
        </p:nvSpPr>
        <p:spPr>
          <a:xfrm>
            <a:off x="5221187" y="5294489"/>
            <a:ext cx="94035" cy="100334"/>
          </a:xfrm>
          <a:prstGeom prst="dodecagon">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9" name="Dodécagone 58">
            <a:extLst>
              <a:ext uri="{FF2B5EF4-FFF2-40B4-BE49-F238E27FC236}">
                <a16:creationId xmlns:a16="http://schemas.microsoft.com/office/drawing/2014/main" id="{7542BC35-A7A6-C25C-DE81-330731D590A3}"/>
              </a:ext>
            </a:extLst>
          </p:cNvPr>
          <p:cNvSpPr>
            <a:spLocks noChangeAspect="1"/>
          </p:cNvSpPr>
          <p:nvPr/>
        </p:nvSpPr>
        <p:spPr>
          <a:xfrm>
            <a:off x="6584686" y="6020462"/>
            <a:ext cx="94035" cy="100334"/>
          </a:xfrm>
          <a:prstGeom prst="dodecagon">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0" name="Dodécagone 59">
            <a:extLst>
              <a:ext uri="{FF2B5EF4-FFF2-40B4-BE49-F238E27FC236}">
                <a16:creationId xmlns:a16="http://schemas.microsoft.com/office/drawing/2014/main" id="{B6406445-0B10-B947-7736-1F6971BBE9BD}"/>
              </a:ext>
            </a:extLst>
          </p:cNvPr>
          <p:cNvSpPr>
            <a:spLocks noChangeAspect="1"/>
          </p:cNvSpPr>
          <p:nvPr/>
        </p:nvSpPr>
        <p:spPr>
          <a:xfrm>
            <a:off x="6641151" y="6209027"/>
            <a:ext cx="94035" cy="100334"/>
          </a:xfrm>
          <a:prstGeom prst="dodecagon">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1" name="Dodécagone 60">
            <a:extLst>
              <a:ext uri="{FF2B5EF4-FFF2-40B4-BE49-F238E27FC236}">
                <a16:creationId xmlns:a16="http://schemas.microsoft.com/office/drawing/2014/main" id="{AD51CFCA-97D0-0EF7-A07A-C8F57D573E47}"/>
              </a:ext>
            </a:extLst>
          </p:cNvPr>
          <p:cNvSpPr>
            <a:spLocks noChangeAspect="1"/>
          </p:cNvSpPr>
          <p:nvPr/>
        </p:nvSpPr>
        <p:spPr>
          <a:xfrm>
            <a:off x="6705767" y="5786814"/>
            <a:ext cx="94035" cy="100334"/>
          </a:xfrm>
          <a:prstGeom prst="dodecagon">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2" name="Dodécagone 61">
            <a:extLst>
              <a:ext uri="{FF2B5EF4-FFF2-40B4-BE49-F238E27FC236}">
                <a16:creationId xmlns:a16="http://schemas.microsoft.com/office/drawing/2014/main" id="{ABD244E6-D39A-ECA7-01D4-B2AA1DDF5044}"/>
              </a:ext>
            </a:extLst>
          </p:cNvPr>
          <p:cNvSpPr>
            <a:spLocks noChangeAspect="1"/>
          </p:cNvSpPr>
          <p:nvPr/>
        </p:nvSpPr>
        <p:spPr>
          <a:xfrm>
            <a:off x="3261797" y="2655704"/>
            <a:ext cx="94035" cy="100334"/>
          </a:xfrm>
          <a:prstGeom prst="dodecagon">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3" name="Dodécagone 62">
            <a:extLst>
              <a:ext uri="{FF2B5EF4-FFF2-40B4-BE49-F238E27FC236}">
                <a16:creationId xmlns:a16="http://schemas.microsoft.com/office/drawing/2014/main" id="{F5C7AF51-40A7-24C1-EF39-0E55E51077EC}"/>
              </a:ext>
            </a:extLst>
          </p:cNvPr>
          <p:cNvSpPr>
            <a:spLocks noChangeAspect="1"/>
          </p:cNvSpPr>
          <p:nvPr/>
        </p:nvSpPr>
        <p:spPr>
          <a:xfrm>
            <a:off x="3223584" y="2230958"/>
            <a:ext cx="94035" cy="100334"/>
          </a:xfrm>
          <a:prstGeom prst="dodecagon">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4" name="Dodécagone 63">
            <a:extLst>
              <a:ext uri="{FF2B5EF4-FFF2-40B4-BE49-F238E27FC236}">
                <a16:creationId xmlns:a16="http://schemas.microsoft.com/office/drawing/2014/main" id="{0480DAFA-066E-E859-141E-371F58A71626}"/>
              </a:ext>
            </a:extLst>
          </p:cNvPr>
          <p:cNvSpPr>
            <a:spLocks noChangeAspect="1"/>
          </p:cNvSpPr>
          <p:nvPr/>
        </p:nvSpPr>
        <p:spPr>
          <a:xfrm>
            <a:off x="4480593" y="2448539"/>
            <a:ext cx="94035" cy="100334"/>
          </a:xfrm>
          <a:prstGeom prst="dodecagon">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5" name="Dodécagone 64">
            <a:extLst>
              <a:ext uri="{FF2B5EF4-FFF2-40B4-BE49-F238E27FC236}">
                <a16:creationId xmlns:a16="http://schemas.microsoft.com/office/drawing/2014/main" id="{77C350E8-8B45-47BC-03A7-FEA9439A8ACC}"/>
              </a:ext>
            </a:extLst>
          </p:cNvPr>
          <p:cNvSpPr>
            <a:spLocks noChangeAspect="1"/>
          </p:cNvSpPr>
          <p:nvPr/>
        </p:nvSpPr>
        <p:spPr>
          <a:xfrm>
            <a:off x="4130981" y="2655704"/>
            <a:ext cx="94035" cy="100334"/>
          </a:xfrm>
          <a:prstGeom prst="dodecagon">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6" name="Dodécagone 65">
            <a:extLst>
              <a:ext uri="{FF2B5EF4-FFF2-40B4-BE49-F238E27FC236}">
                <a16:creationId xmlns:a16="http://schemas.microsoft.com/office/drawing/2014/main" id="{750007E6-5D42-DE25-D8E7-831ADE5F9DFA}"/>
              </a:ext>
            </a:extLst>
          </p:cNvPr>
          <p:cNvSpPr>
            <a:spLocks noChangeAspect="1"/>
          </p:cNvSpPr>
          <p:nvPr/>
        </p:nvSpPr>
        <p:spPr>
          <a:xfrm>
            <a:off x="4948647" y="2498706"/>
            <a:ext cx="94035" cy="100334"/>
          </a:xfrm>
          <a:prstGeom prst="dodecagon">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7" name="Dodécagone 66">
            <a:extLst>
              <a:ext uri="{FF2B5EF4-FFF2-40B4-BE49-F238E27FC236}">
                <a16:creationId xmlns:a16="http://schemas.microsoft.com/office/drawing/2014/main" id="{B300B2A6-A176-9128-7217-B210AF4F2549}"/>
              </a:ext>
            </a:extLst>
          </p:cNvPr>
          <p:cNvSpPr>
            <a:spLocks noChangeAspect="1"/>
          </p:cNvSpPr>
          <p:nvPr/>
        </p:nvSpPr>
        <p:spPr>
          <a:xfrm>
            <a:off x="6185299" y="2843469"/>
            <a:ext cx="94035" cy="100334"/>
          </a:xfrm>
          <a:prstGeom prst="dodecagon">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8" name="Dodécagone 67">
            <a:extLst>
              <a:ext uri="{FF2B5EF4-FFF2-40B4-BE49-F238E27FC236}">
                <a16:creationId xmlns:a16="http://schemas.microsoft.com/office/drawing/2014/main" id="{924E9C94-50EB-4C8F-21C3-717DADA7C0F1}"/>
              </a:ext>
            </a:extLst>
          </p:cNvPr>
          <p:cNvSpPr>
            <a:spLocks noChangeAspect="1"/>
          </p:cNvSpPr>
          <p:nvPr/>
        </p:nvSpPr>
        <p:spPr>
          <a:xfrm>
            <a:off x="6331747" y="2985051"/>
            <a:ext cx="94035" cy="100334"/>
          </a:xfrm>
          <a:prstGeom prst="dodecagon">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0" name="Dodécagone 69">
            <a:extLst>
              <a:ext uri="{FF2B5EF4-FFF2-40B4-BE49-F238E27FC236}">
                <a16:creationId xmlns:a16="http://schemas.microsoft.com/office/drawing/2014/main" id="{079F1733-47B0-42CC-09D0-5CACB5F76A3D}"/>
              </a:ext>
            </a:extLst>
          </p:cNvPr>
          <p:cNvSpPr>
            <a:spLocks noChangeAspect="1"/>
          </p:cNvSpPr>
          <p:nvPr/>
        </p:nvSpPr>
        <p:spPr>
          <a:xfrm>
            <a:off x="6624642" y="3268215"/>
            <a:ext cx="94035" cy="100334"/>
          </a:xfrm>
          <a:prstGeom prst="dodecagon">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1" name="Dodécagone 70">
            <a:extLst>
              <a:ext uri="{FF2B5EF4-FFF2-40B4-BE49-F238E27FC236}">
                <a16:creationId xmlns:a16="http://schemas.microsoft.com/office/drawing/2014/main" id="{647A830A-8FF9-7865-245A-35717518DC56}"/>
              </a:ext>
            </a:extLst>
          </p:cNvPr>
          <p:cNvSpPr>
            <a:spLocks noChangeAspect="1"/>
          </p:cNvSpPr>
          <p:nvPr/>
        </p:nvSpPr>
        <p:spPr>
          <a:xfrm>
            <a:off x="6866924" y="4441894"/>
            <a:ext cx="94035" cy="100334"/>
          </a:xfrm>
          <a:prstGeom prst="dodecagon">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2" name="Dodécagone 71">
            <a:extLst>
              <a:ext uri="{FF2B5EF4-FFF2-40B4-BE49-F238E27FC236}">
                <a16:creationId xmlns:a16="http://schemas.microsoft.com/office/drawing/2014/main" id="{74EA0CD5-B88A-4331-5D93-58F0B9308B98}"/>
              </a:ext>
            </a:extLst>
          </p:cNvPr>
          <p:cNvSpPr>
            <a:spLocks noChangeAspect="1"/>
          </p:cNvSpPr>
          <p:nvPr/>
        </p:nvSpPr>
        <p:spPr>
          <a:xfrm>
            <a:off x="6661626" y="4083744"/>
            <a:ext cx="94035" cy="100334"/>
          </a:xfrm>
          <a:prstGeom prst="dodecagon">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3" name="Dodécagone 72">
            <a:extLst>
              <a:ext uri="{FF2B5EF4-FFF2-40B4-BE49-F238E27FC236}">
                <a16:creationId xmlns:a16="http://schemas.microsoft.com/office/drawing/2014/main" id="{C8BDE383-2E61-9FA9-0148-EA180B61B7ED}"/>
              </a:ext>
            </a:extLst>
          </p:cNvPr>
          <p:cNvSpPr>
            <a:spLocks noChangeAspect="1"/>
          </p:cNvSpPr>
          <p:nvPr/>
        </p:nvSpPr>
        <p:spPr>
          <a:xfrm>
            <a:off x="6775646" y="4275575"/>
            <a:ext cx="94035" cy="100334"/>
          </a:xfrm>
          <a:prstGeom prst="dodecagon">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6" name="Dodécagone 75">
            <a:extLst>
              <a:ext uri="{FF2B5EF4-FFF2-40B4-BE49-F238E27FC236}">
                <a16:creationId xmlns:a16="http://schemas.microsoft.com/office/drawing/2014/main" id="{A7999D7C-4216-959D-27A0-95211E462947}"/>
              </a:ext>
            </a:extLst>
          </p:cNvPr>
          <p:cNvSpPr>
            <a:spLocks noChangeAspect="1"/>
          </p:cNvSpPr>
          <p:nvPr/>
        </p:nvSpPr>
        <p:spPr>
          <a:xfrm>
            <a:off x="6616994" y="3040429"/>
            <a:ext cx="94035" cy="100334"/>
          </a:xfrm>
          <a:prstGeom prst="dodecagon">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7" name="Dodécagone 76">
            <a:extLst>
              <a:ext uri="{FF2B5EF4-FFF2-40B4-BE49-F238E27FC236}">
                <a16:creationId xmlns:a16="http://schemas.microsoft.com/office/drawing/2014/main" id="{02F34DF4-3150-9F9A-EA49-F1D58938C89B}"/>
              </a:ext>
            </a:extLst>
          </p:cNvPr>
          <p:cNvSpPr>
            <a:spLocks noChangeAspect="1"/>
          </p:cNvSpPr>
          <p:nvPr/>
        </p:nvSpPr>
        <p:spPr>
          <a:xfrm>
            <a:off x="7456311" y="4127519"/>
            <a:ext cx="94035" cy="100334"/>
          </a:xfrm>
          <a:prstGeom prst="dodecagon">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8" name="Dodécagone 77">
            <a:extLst>
              <a:ext uri="{FF2B5EF4-FFF2-40B4-BE49-F238E27FC236}">
                <a16:creationId xmlns:a16="http://schemas.microsoft.com/office/drawing/2014/main" id="{620364B1-BBA0-B117-91DB-AFF322F5A871}"/>
              </a:ext>
            </a:extLst>
          </p:cNvPr>
          <p:cNvSpPr>
            <a:spLocks noChangeAspect="1"/>
          </p:cNvSpPr>
          <p:nvPr/>
        </p:nvSpPr>
        <p:spPr>
          <a:xfrm>
            <a:off x="7150506" y="3726592"/>
            <a:ext cx="94035" cy="100334"/>
          </a:xfrm>
          <a:prstGeom prst="dodecagon">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9" name="Dodécagone 78">
            <a:extLst>
              <a:ext uri="{FF2B5EF4-FFF2-40B4-BE49-F238E27FC236}">
                <a16:creationId xmlns:a16="http://schemas.microsoft.com/office/drawing/2014/main" id="{54F7467C-CC57-A08B-F92D-28C76EFCC1F7}"/>
              </a:ext>
            </a:extLst>
          </p:cNvPr>
          <p:cNvSpPr>
            <a:spLocks noChangeAspect="1"/>
          </p:cNvSpPr>
          <p:nvPr/>
        </p:nvSpPr>
        <p:spPr>
          <a:xfrm>
            <a:off x="7786072" y="4027185"/>
            <a:ext cx="94035" cy="100334"/>
          </a:xfrm>
          <a:prstGeom prst="dodecagon">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0" name="Dodécagone 79">
            <a:extLst>
              <a:ext uri="{FF2B5EF4-FFF2-40B4-BE49-F238E27FC236}">
                <a16:creationId xmlns:a16="http://schemas.microsoft.com/office/drawing/2014/main" id="{2FCF003E-C14E-447E-9D7F-70DCD6FA193D}"/>
              </a:ext>
            </a:extLst>
          </p:cNvPr>
          <p:cNvSpPr>
            <a:spLocks noChangeAspect="1"/>
          </p:cNvSpPr>
          <p:nvPr/>
        </p:nvSpPr>
        <p:spPr>
          <a:xfrm>
            <a:off x="7880107" y="3983410"/>
            <a:ext cx="94035" cy="100334"/>
          </a:xfrm>
          <a:prstGeom prst="dodecagon">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1" name="Dodécagone 80">
            <a:extLst>
              <a:ext uri="{FF2B5EF4-FFF2-40B4-BE49-F238E27FC236}">
                <a16:creationId xmlns:a16="http://schemas.microsoft.com/office/drawing/2014/main" id="{10F7BACF-0A0E-F71D-0A1F-D022844A6C2F}"/>
              </a:ext>
            </a:extLst>
          </p:cNvPr>
          <p:cNvSpPr>
            <a:spLocks noChangeAspect="1"/>
          </p:cNvSpPr>
          <p:nvPr/>
        </p:nvSpPr>
        <p:spPr>
          <a:xfrm>
            <a:off x="7111508" y="4319770"/>
            <a:ext cx="94035" cy="100334"/>
          </a:xfrm>
          <a:prstGeom prst="dodecagon">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2" name="Dodécagone 81">
            <a:extLst>
              <a:ext uri="{FF2B5EF4-FFF2-40B4-BE49-F238E27FC236}">
                <a16:creationId xmlns:a16="http://schemas.microsoft.com/office/drawing/2014/main" id="{6E82B2C4-2905-95C5-098D-283D33F9AAA5}"/>
              </a:ext>
            </a:extLst>
          </p:cNvPr>
          <p:cNvSpPr>
            <a:spLocks noChangeAspect="1"/>
          </p:cNvSpPr>
          <p:nvPr/>
        </p:nvSpPr>
        <p:spPr>
          <a:xfrm>
            <a:off x="7626940" y="2789300"/>
            <a:ext cx="94035" cy="100334"/>
          </a:xfrm>
          <a:prstGeom prst="dodecagon">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3" name="Dodécagone 82">
            <a:extLst>
              <a:ext uri="{FF2B5EF4-FFF2-40B4-BE49-F238E27FC236}">
                <a16:creationId xmlns:a16="http://schemas.microsoft.com/office/drawing/2014/main" id="{D7BEFF73-7E1F-5227-AC93-69039432E34D}"/>
              </a:ext>
            </a:extLst>
          </p:cNvPr>
          <p:cNvSpPr>
            <a:spLocks noChangeAspect="1"/>
          </p:cNvSpPr>
          <p:nvPr/>
        </p:nvSpPr>
        <p:spPr>
          <a:xfrm>
            <a:off x="7339533" y="2513894"/>
            <a:ext cx="94035" cy="100334"/>
          </a:xfrm>
          <a:prstGeom prst="dodecagon">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4" name="Dodécagone 83">
            <a:extLst>
              <a:ext uri="{FF2B5EF4-FFF2-40B4-BE49-F238E27FC236}">
                <a16:creationId xmlns:a16="http://schemas.microsoft.com/office/drawing/2014/main" id="{34D08C09-0CB3-14BC-7303-A667B712E5CC}"/>
              </a:ext>
            </a:extLst>
          </p:cNvPr>
          <p:cNvSpPr>
            <a:spLocks noChangeAspect="1"/>
          </p:cNvSpPr>
          <p:nvPr/>
        </p:nvSpPr>
        <p:spPr>
          <a:xfrm>
            <a:off x="7456311" y="2858565"/>
            <a:ext cx="94035" cy="100334"/>
          </a:xfrm>
          <a:prstGeom prst="dodecagon">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5" name="Dodécagone 84">
            <a:extLst>
              <a:ext uri="{FF2B5EF4-FFF2-40B4-BE49-F238E27FC236}">
                <a16:creationId xmlns:a16="http://schemas.microsoft.com/office/drawing/2014/main" id="{47D3E547-DFDD-D982-C3CB-41A629F95A0F}"/>
              </a:ext>
            </a:extLst>
          </p:cNvPr>
          <p:cNvSpPr>
            <a:spLocks noChangeAspect="1"/>
          </p:cNvSpPr>
          <p:nvPr/>
        </p:nvSpPr>
        <p:spPr>
          <a:xfrm>
            <a:off x="7590355" y="2545208"/>
            <a:ext cx="94035" cy="100334"/>
          </a:xfrm>
          <a:prstGeom prst="dodecagon">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6" name="Dodécagone 85">
            <a:extLst>
              <a:ext uri="{FF2B5EF4-FFF2-40B4-BE49-F238E27FC236}">
                <a16:creationId xmlns:a16="http://schemas.microsoft.com/office/drawing/2014/main" id="{2EE5705C-BF9A-FC88-110B-9973BCD4405A}"/>
              </a:ext>
            </a:extLst>
          </p:cNvPr>
          <p:cNvSpPr>
            <a:spLocks noChangeAspect="1"/>
          </p:cNvSpPr>
          <p:nvPr/>
        </p:nvSpPr>
        <p:spPr>
          <a:xfrm>
            <a:off x="7197523" y="2437566"/>
            <a:ext cx="94035" cy="100334"/>
          </a:xfrm>
          <a:prstGeom prst="dodecagon">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7" name="Dodécagone 86">
            <a:extLst>
              <a:ext uri="{FF2B5EF4-FFF2-40B4-BE49-F238E27FC236}">
                <a16:creationId xmlns:a16="http://schemas.microsoft.com/office/drawing/2014/main" id="{E473E1AD-0005-6612-D2C6-1940577F2633}"/>
              </a:ext>
            </a:extLst>
          </p:cNvPr>
          <p:cNvSpPr>
            <a:spLocks noChangeAspect="1"/>
          </p:cNvSpPr>
          <p:nvPr/>
        </p:nvSpPr>
        <p:spPr>
          <a:xfrm>
            <a:off x="6101470" y="4166541"/>
            <a:ext cx="94035" cy="100334"/>
          </a:xfrm>
          <a:prstGeom prst="dodecagon">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0" name="Dodécagone 89">
            <a:extLst>
              <a:ext uri="{FF2B5EF4-FFF2-40B4-BE49-F238E27FC236}">
                <a16:creationId xmlns:a16="http://schemas.microsoft.com/office/drawing/2014/main" id="{FF7D0DF2-1BE5-4F71-A929-764E2F7BB18F}"/>
              </a:ext>
            </a:extLst>
          </p:cNvPr>
          <p:cNvSpPr>
            <a:spLocks noChangeAspect="1"/>
          </p:cNvSpPr>
          <p:nvPr/>
        </p:nvSpPr>
        <p:spPr>
          <a:xfrm>
            <a:off x="7797570" y="2955509"/>
            <a:ext cx="94035" cy="100334"/>
          </a:xfrm>
          <a:prstGeom prst="dodecagon">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2" name="Dodécagone 91">
            <a:extLst>
              <a:ext uri="{FF2B5EF4-FFF2-40B4-BE49-F238E27FC236}">
                <a16:creationId xmlns:a16="http://schemas.microsoft.com/office/drawing/2014/main" id="{4BEB7B26-FF9E-BEB1-D4FB-3AC929BBC9BB}"/>
              </a:ext>
            </a:extLst>
          </p:cNvPr>
          <p:cNvSpPr>
            <a:spLocks noChangeAspect="1"/>
          </p:cNvSpPr>
          <p:nvPr/>
        </p:nvSpPr>
        <p:spPr>
          <a:xfrm>
            <a:off x="7209646" y="3517422"/>
            <a:ext cx="94035" cy="100334"/>
          </a:xfrm>
          <a:prstGeom prst="dodecagon">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4" name="Dodécagone 93">
            <a:extLst>
              <a:ext uri="{FF2B5EF4-FFF2-40B4-BE49-F238E27FC236}">
                <a16:creationId xmlns:a16="http://schemas.microsoft.com/office/drawing/2014/main" id="{8450C96B-383D-70F8-D7FA-BBC7A2789E2F}"/>
              </a:ext>
            </a:extLst>
          </p:cNvPr>
          <p:cNvSpPr>
            <a:spLocks noChangeAspect="1"/>
          </p:cNvSpPr>
          <p:nvPr/>
        </p:nvSpPr>
        <p:spPr>
          <a:xfrm>
            <a:off x="7927124" y="3385346"/>
            <a:ext cx="94035" cy="100334"/>
          </a:xfrm>
          <a:prstGeom prst="dodecagon">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5" name="Dodécagone 94">
            <a:extLst>
              <a:ext uri="{FF2B5EF4-FFF2-40B4-BE49-F238E27FC236}">
                <a16:creationId xmlns:a16="http://schemas.microsoft.com/office/drawing/2014/main" id="{E5B398A6-8B60-90BA-0EA9-5CF883BC9E25}"/>
              </a:ext>
            </a:extLst>
          </p:cNvPr>
          <p:cNvSpPr>
            <a:spLocks noChangeAspect="1"/>
          </p:cNvSpPr>
          <p:nvPr/>
        </p:nvSpPr>
        <p:spPr>
          <a:xfrm>
            <a:off x="6883604" y="3710856"/>
            <a:ext cx="94035" cy="100334"/>
          </a:xfrm>
          <a:prstGeom prst="dodecagon">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6" name="Dodécagone 95">
            <a:extLst>
              <a:ext uri="{FF2B5EF4-FFF2-40B4-BE49-F238E27FC236}">
                <a16:creationId xmlns:a16="http://schemas.microsoft.com/office/drawing/2014/main" id="{E4847209-0FB8-DB5D-E3FC-9F9B99215E4D}"/>
              </a:ext>
            </a:extLst>
          </p:cNvPr>
          <p:cNvSpPr>
            <a:spLocks noChangeAspect="1"/>
          </p:cNvSpPr>
          <p:nvPr/>
        </p:nvSpPr>
        <p:spPr>
          <a:xfrm>
            <a:off x="6957614" y="3343870"/>
            <a:ext cx="94035" cy="100334"/>
          </a:xfrm>
          <a:prstGeom prst="dodecagon">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7" name="Dodécagone 96">
            <a:extLst>
              <a:ext uri="{FF2B5EF4-FFF2-40B4-BE49-F238E27FC236}">
                <a16:creationId xmlns:a16="http://schemas.microsoft.com/office/drawing/2014/main" id="{72D49ED5-BBCA-49C5-05EF-744801AFD4B1}"/>
              </a:ext>
            </a:extLst>
          </p:cNvPr>
          <p:cNvSpPr>
            <a:spLocks noChangeAspect="1"/>
          </p:cNvSpPr>
          <p:nvPr/>
        </p:nvSpPr>
        <p:spPr>
          <a:xfrm>
            <a:off x="8802597" y="3447102"/>
            <a:ext cx="94035" cy="100334"/>
          </a:xfrm>
          <a:prstGeom prst="dodecagon">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8" name="Dodécagone 97">
            <a:extLst>
              <a:ext uri="{FF2B5EF4-FFF2-40B4-BE49-F238E27FC236}">
                <a16:creationId xmlns:a16="http://schemas.microsoft.com/office/drawing/2014/main" id="{BF6EC21A-60AE-FA1E-BB8B-D753CB5A4718}"/>
              </a:ext>
            </a:extLst>
          </p:cNvPr>
          <p:cNvSpPr>
            <a:spLocks noChangeAspect="1"/>
          </p:cNvSpPr>
          <p:nvPr/>
        </p:nvSpPr>
        <p:spPr>
          <a:xfrm>
            <a:off x="6477076" y="4360635"/>
            <a:ext cx="94035" cy="100334"/>
          </a:xfrm>
          <a:prstGeom prst="dodecagon">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9" name="Dodécagone 98">
            <a:extLst>
              <a:ext uri="{FF2B5EF4-FFF2-40B4-BE49-F238E27FC236}">
                <a16:creationId xmlns:a16="http://schemas.microsoft.com/office/drawing/2014/main" id="{088DC172-CC65-6574-F50D-D814175DF623}"/>
              </a:ext>
            </a:extLst>
          </p:cNvPr>
          <p:cNvSpPr>
            <a:spLocks noChangeAspect="1"/>
          </p:cNvSpPr>
          <p:nvPr/>
        </p:nvSpPr>
        <p:spPr>
          <a:xfrm>
            <a:off x="7944018" y="3097090"/>
            <a:ext cx="94035" cy="100334"/>
          </a:xfrm>
          <a:prstGeom prst="dodecagon">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0" name="Dodécagone 99">
            <a:extLst>
              <a:ext uri="{FF2B5EF4-FFF2-40B4-BE49-F238E27FC236}">
                <a16:creationId xmlns:a16="http://schemas.microsoft.com/office/drawing/2014/main" id="{D9B61BD7-E95B-D9B4-7C00-351DCD55EADD}"/>
              </a:ext>
            </a:extLst>
          </p:cNvPr>
          <p:cNvSpPr>
            <a:spLocks noChangeAspect="1"/>
          </p:cNvSpPr>
          <p:nvPr/>
        </p:nvSpPr>
        <p:spPr>
          <a:xfrm>
            <a:off x="8486003" y="2295907"/>
            <a:ext cx="94035" cy="100334"/>
          </a:xfrm>
          <a:prstGeom prst="dodecagon">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1" name="Dodécagone 100">
            <a:extLst>
              <a:ext uri="{FF2B5EF4-FFF2-40B4-BE49-F238E27FC236}">
                <a16:creationId xmlns:a16="http://schemas.microsoft.com/office/drawing/2014/main" id="{DB870674-7239-FD35-A898-9BC8210621A1}"/>
              </a:ext>
            </a:extLst>
          </p:cNvPr>
          <p:cNvSpPr>
            <a:spLocks noChangeAspect="1"/>
          </p:cNvSpPr>
          <p:nvPr/>
        </p:nvSpPr>
        <p:spPr>
          <a:xfrm>
            <a:off x="8710544" y="2428216"/>
            <a:ext cx="94035" cy="100334"/>
          </a:xfrm>
          <a:prstGeom prst="dodecagon">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2" name="Dodécagone 101">
            <a:extLst>
              <a:ext uri="{FF2B5EF4-FFF2-40B4-BE49-F238E27FC236}">
                <a16:creationId xmlns:a16="http://schemas.microsoft.com/office/drawing/2014/main" id="{90DA7643-DF66-8EA1-5793-113A5B7D7865}"/>
              </a:ext>
            </a:extLst>
          </p:cNvPr>
          <p:cNvSpPr>
            <a:spLocks noChangeAspect="1"/>
          </p:cNvSpPr>
          <p:nvPr/>
        </p:nvSpPr>
        <p:spPr>
          <a:xfrm>
            <a:off x="7684390" y="3413073"/>
            <a:ext cx="94035" cy="100334"/>
          </a:xfrm>
          <a:prstGeom prst="dodecagon">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3" name="Dodécagone 102">
            <a:extLst>
              <a:ext uri="{FF2B5EF4-FFF2-40B4-BE49-F238E27FC236}">
                <a16:creationId xmlns:a16="http://schemas.microsoft.com/office/drawing/2014/main" id="{1EA1F6F1-6EEE-21D6-2D9E-E81C5A668720}"/>
              </a:ext>
            </a:extLst>
          </p:cNvPr>
          <p:cNvSpPr>
            <a:spLocks noChangeAspect="1"/>
          </p:cNvSpPr>
          <p:nvPr/>
        </p:nvSpPr>
        <p:spPr>
          <a:xfrm>
            <a:off x="8068681" y="2964427"/>
            <a:ext cx="94035" cy="100334"/>
          </a:xfrm>
          <a:prstGeom prst="dodecagon">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4" name="Dodécagone 103">
            <a:extLst>
              <a:ext uri="{FF2B5EF4-FFF2-40B4-BE49-F238E27FC236}">
                <a16:creationId xmlns:a16="http://schemas.microsoft.com/office/drawing/2014/main" id="{04DE15BC-4D7A-73BB-421A-8B4188015FB7}"/>
              </a:ext>
            </a:extLst>
          </p:cNvPr>
          <p:cNvSpPr>
            <a:spLocks noChangeAspect="1"/>
          </p:cNvSpPr>
          <p:nvPr/>
        </p:nvSpPr>
        <p:spPr>
          <a:xfrm>
            <a:off x="6930621" y="3922804"/>
            <a:ext cx="94035" cy="100334"/>
          </a:xfrm>
          <a:prstGeom prst="dodecagon">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5" name="Dodécagone 104">
            <a:extLst>
              <a:ext uri="{FF2B5EF4-FFF2-40B4-BE49-F238E27FC236}">
                <a16:creationId xmlns:a16="http://schemas.microsoft.com/office/drawing/2014/main" id="{D9D067B3-5578-649B-5C65-A6901F6E59F5}"/>
              </a:ext>
            </a:extLst>
          </p:cNvPr>
          <p:cNvSpPr>
            <a:spLocks noChangeAspect="1"/>
          </p:cNvSpPr>
          <p:nvPr/>
        </p:nvSpPr>
        <p:spPr>
          <a:xfrm>
            <a:off x="9975866" y="2093611"/>
            <a:ext cx="94035" cy="100334"/>
          </a:xfrm>
          <a:prstGeom prst="dodecagon">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6" name="Dodécagone 105">
            <a:extLst>
              <a:ext uri="{FF2B5EF4-FFF2-40B4-BE49-F238E27FC236}">
                <a16:creationId xmlns:a16="http://schemas.microsoft.com/office/drawing/2014/main" id="{5252B985-FDFB-ADF7-820C-C3ED8BA4A324}"/>
              </a:ext>
            </a:extLst>
          </p:cNvPr>
          <p:cNvSpPr>
            <a:spLocks noChangeAspect="1"/>
          </p:cNvSpPr>
          <p:nvPr/>
        </p:nvSpPr>
        <p:spPr>
          <a:xfrm>
            <a:off x="10122314" y="2235192"/>
            <a:ext cx="94035" cy="100334"/>
          </a:xfrm>
          <a:prstGeom prst="dodecagon">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7" name="Dodécagone 106">
            <a:extLst>
              <a:ext uri="{FF2B5EF4-FFF2-40B4-BE49-F238E27FC236}">
                <a16:creationId xmlns:a16="http://schemas.microsoft.com/office/drawing/2014/main" id="{4A018486-620E-933A-D75C-FDF907C0F318}"/>
              </a:ext>
            </a:extLst>
          </p:cNvPr>
          <p:cNvSpPr>
            <a:spLocks noChangeAspect="1"/>
          </p:cNvSpPr>
          <p:nvPr/>
        </p:nvSpPr>
        <p:spPr>
          <a:xfrm>
            <a:off x="9976805" y="2502050"/>
            <a:ext cx="94035" cy="100334"/>
          </a:xfrm>
          <a:prstGeom prst="dodecagon">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9" name="Dodécagone 108">
            <a:extLst>
              <a:ext uri="{FF2B5EF4-FFF2-40B4-BE49-F238E27FC236}">
                <a16:creationId xmlns:a16="http://schemas.microsoft.com/office/drawing/2014/main" id="{6393E8A7-55F1-C46B-7C3F-7E6BF02E3395}"/>
              </a:ext>
            </a:extLst>
          </p:cNvPr>
          <p:cNvSpPr>
            <a:spLocks noChangeAspect="1"/>
          </p:cNvSpPr>
          <p:nvPr/>
        </p:nvSpPr>
        <p:spPr>
          <a:xfrm>
            <a:off x="9829418" y="1952029"/>
            <a:ext cx="94035" cy="100334"/>
          </a:xfrm>
          <a:prstGeom prst="dodecagon">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0" name="Dodécagone 109">
            <a:extLst>
              <a:ext uri="{FF2B5EF4-FFF2-40B4-BE49-F238E27FC236}">
                <a16:creationId xmlns:a16="http://schemas.microsoft.com/office/drawing/2014/main" id="{4F8B5974-E7C2-84B4-5910-046C7D22BDE4}"/>
              </a:ext>
            </a:extLst>
          </p:cNvPr>
          <p:cNvSpPr>
            <a:spLocks noChangeAspect="1"/>
          </p:cNvSpPr>
          <p:nvPr/>
        </p:nvSpPr>
        <p:spPr>
          <a:xfrm>
            <a:off x="9975866" y="2093611"/>
            <a:ext cx="94035" cy="100334"/>
          </a:xfrm>
          <a:prstGeom prst="dodecagon">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2" name="Dodécagone 111">
            <a:extLst>
              <a:ext uri="{FF2B5EF4-FFF2-40B4-BE49-F238E27FC236}">
                <a16:creationId xmlns:a16="http://schemas.microsoft.com/office/drawing/2014/main" id="{5BD6A62D-7143-1197-90BA-B0DCB2A49DDA}"/>
              </a:ext>
            </a:extLst>
          </p:cNvPr>
          <p:cNvSpPr>
            <a:spLocks noChangeAspect="1"/>
          </p:cNvSpPr>
          <p:nvPr/>
        </p:nvSpPr>
        <p:spPr>
          <a:xfrm>
            <a:off x="10512841" y="2451883"/>
            <a:ext cx="94035" cy="100334"/>
          </a:xfrm>
          <a:prstGeom prst="dodecagon">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4" name="Dodécagone 113">
            <a:extLst>
              <a:ext uri="{FF2B5EF4-FFF2-40B4-BE49-F238E27FC236}">
                <a16:creationId xmlns:a16="http://schemas.microsoft.com/office/drawing/2014/main" id="{6D127D24-5525-CBE4-AD1F-D6507A5AA729}"/>
              </a:ext>
            </a:extLst>
          </p:cNvPr>
          <p:cNvSpPr>
            <a:spLocks noChangeAspect="1"/>
          </p:cNvSpPr>
          <p:nvPr/>
        </p:nvSpPr>
        <p:spPr>
          <a:xfrm>
            <a:off x="10065304" y="2804239"/>
            <a:ext cx="94035" cy="100334"/>
          </a:xfrm>
          <a:prstGeom prst="dodecagon">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5" name="Dodécagone 114">
            <a:extLst>
              <a:ext uri="{FF2B5EF4-FFF2-40B4-BE49-F238E27FC236}">
                <a16:creationId xmlns:a16="http://schemas.microsoft.com/office/drawing/2014/main" id="{C7ED21D7-5048-CFAD-71FA-F723884EE4C7}"/>
              </a:ext>
            </a:extLst>
          </p:cNvPr>
          <p:cNvSpPr>
            <a:spLocks noChangeAspect="1"/>
          </p:cNvSpPr>
          <p:nvPr/>
        </p:nvSpPr>
        <p:spPr>
          <a:xfrm>
            <a:off x="7335096" y="2400866"/>
            <a:ext cx="94035" cy="100334"/>
          </a:xfrm>
          <a:prstGeom prst="dodecagon">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6" name="Dodécagone 115">
            <a:extLst>
              <a:ext uri="{FF2B5EF4-FFF2-40B4-BE49-F238E27FC236}">
                <a16:creationId xmlns:a16="http://schemas.microsoft.com/office/drawing/2014/main" id="{8EFFE9BA-57FA-4279-FA9B-597500CE46D8}"/>
              </a:ext>
            </a:extLst>
          </p:cNvPr>
          <p:cNvSpPr>
            <a:spLocks noChangeAspect="1"/>
          </p:cNvSpPr>
          <p:nvPr/>
        </p:nvSpPr>
        <p:spPr>
          <a:xfrm>
            <a:off x="6566339" y="2660861"/>
            <a:ext cx="94035" cy="100334"/>
          </a:xfrm>
          <a:prstGeom prst="dodecagon">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8" name="Title 1">
            <a:extLst>
              <a:ext uri="{FF2B5EF4-FFF2-40B4-BE49-F238E27FC236}">
                <a16:creationId xmlns:a16="http://schemas.microsoft.com/office/drawing/2014/main" id="{1CA38592-A002-57C0-F177-E8E169D3C0B6}"/>
              </a:ext>
            </a:extLst>
          </p:cNvPr>
          <p:cNvSpPr>
            <a:spLocks noGrp="1"/>
          </p:cNvSpPr>
          <p:nvPr>
            <p:ph type="title"/>
          </p:nvPr>
        </p:nvSpPr>
        <p:spPr>
          <a:xfrm>
            <a:off x="944375" y="13502"/>
            <a:ext cx="10515601" cy="842500"/>
          </a:xfrm>
        </p:spPr>
        <p:txBody>
          <a:bodyPr>
            <a:normAutofit/>
          </a:bodyPr>
          <a:lstStyle/>
          <a:p>
            <a:r>
              <a:rPr lang="en-US" sz="3600" dirty="0"/>
              <a:t>Sleeping Giant: More Resources Upsize Potential</a:t>
            </a:r>
            <a:endParaRPr lang="en-CA" sz="3600" dirty="0"/>
          </a:p>
        </p:txBody>
      </p:sp>
      <p:sp>
        <p:nvSpPr>
          <p:cNvPr id="140" name="Forme libre : forme 139">
            <a:extLst>
              <a:ext uri="{FF2B5EF4-FFF2-40B4-BE49-F238E27FC236}">
                <a16:creationId xmlns:a16="http://schemas.microsoft.com/office/drawing/2014/main" id="{D4D049B1-1B0E-2E01-E3D4-FBE589B554EA}"/>
              </a:ext>
            </a:extLst>
          </p:cNvPr>
          <p:cNvSpPr/>
          <p:nvPr/>
        </p:nvSpPr>
        <p:spPr>
          <a:xfrm>
            <a:off x="2303463" y="1589088"/>
            <a:ext cx="8631237" cy="4785822"/>
          </a:xfrm>
          <a:custGeom>
            <a:avLst/>
            <a:gdLst>
              <a:gd name="connsiteX0" fmla="*/ 0 w 8921750"/>
              <a:gd name="connsiteY0" fmla="*/ 5168900 h 5168900"/>
              <a:gd name="connsiteX1" fmla="*/ 8921750 w 8921750"/>
              <a:gd name="connsiteY1" fmla="*/ 5162550 h 5168900"/>
              <a:gd name="connsiteX2" fmla="*/ 8877300 w 8921750"/>
              <a:gd name="connsiteY2" fmla="*/ 88900 h 5168900"/>
              <a:gd name="connsiteX3" fmla="*/ 8020050 w 8921750"/>
              <a:gd name="connsiteY3" fmla="*/ 1473200 h 5168900"/>
              <a:gd name="connsiteX4" fmla="*/ 7797800 w 8921750"/>
              <a:gd name="connsiteY4" fmla="*/ 1701800 h 5168900"/>
              <a:gd name="connsiteX5" fmla="*/ 7620000 w 8921750"/>
              <a:gd name="connsiteY5" fmla="*/ 1771650 h 5168900"/>
              <a:gd name="connsiteX6" fmla="*/ 7378700 w 8921750"/>
              <a:gd name="connsiteY6" fmla="*/ 1847850 h 5168900"/>
              <a:gd name="connsiteX7" fmla="*/ 7112000 w 8921750"/>
              <a:gd name="connsiteY7" fmla="*/ 1917700 h 5168900"/>
              <a:gd name="connsiteX8" fmla="*/ 6921500 w 8921750"/>
              <a:gd name="connsiteY8" fmla="*/ 1981200 h 5168900"/>
              <a:gd name="connsiteX9" fmla="*/ 6375400 w 8921750"/>
              <a:gd name="connsiteY9" fmla="*/ 1670050 h 5168900"/>
              <a:gd name="connsiteX10" fmla="*/ 6254750 w 8921750"/>
              <a:gd name="connsiteY10" fmla="*/ 1924050 h 5168900"/>
              <a:gd name="connsiteX11" fmla="*/ 6064250 w 8921750"/>
              <a:gd name="connsiteY11" fmla="*/ 2444750 h 5168900"/>
              <a:gd name="connsiteX12" fmla="*/ 5753100 w 8921750"/>
              <a:gd name="connsiteY12" fmla="*/ 4057650 h 5168900"/>
              <a:gd name="connsiteX13" fmla="*/ 5092700 w 8921750"/>
              <a:gd name="connsiteY13" fmla="*/ 4578350 h 5168900"/>
              <a:gd name="connsiteX14" fmla="*/ 4597400 w 8921750"/>
              <a:gd name="connsiteY14" fmla="*/ 4787900 h 5168900"/>
              <a:gd name="connsiteX15" fmla="*/ 4203700 w 8921750"/>
              <a:gd name="connsiteY15" fmla="*/ 4864100 h 5168900"/>
              <a:gd name="connsiteX16" fmla="*/ 3714750 w 8921750"/>
              <a:gd name="connsiteY16" fmla="*/ 4787900 h 5168900"/>
              <a:gd name="connsiteX17" fmla="*/ 2997200 w 8921750"/>
              <a:gd name="connsiteY17" fmla="*/ 4362450 h 5168900"/>
              <a:gd name="connsiteX18" fmla="*/ 1784350 w 8921750"/>
              <a:gd name="connsiteY18" fmla="*/ 2832100 h 5168900"/>
              <a:gd name="connsiteX19" fmla="*/ 939800 w 8921750"/>
              <a:gd name="connsiteY19" fmla="*/ 1797050 h 5168900"/>
              <a:gd name="connsiteX20" fmla="*/ 895350 w 8921750"/>
              <a:gd name="connsiteY20" fmla="*/ 1517650 h 5168900"/>
              <a:gd name="connsiteX21" fmla="*/ 1200150 w 8921750"/>
              <a:gd name="connsiteY21" fmla="*/ 1250950 h 5168900"/>
              <a:gd name="connsiteX22" fmla="*/ 1733550 w 8921750"/>
              <a:gd name="connsiteY22" fmla="*/ 1073150 h 5168900"/>
              <a:gd name="connsiteX23" fmla="*/ 2260600 w 8921750"/>
              <a:gd name="connsiteY23" fmla="*/ 952500 h 5168900"/>
              <a:gd name="connsiteX24" fmla="*/ 2425700 w 8921750"/>
              <a:gd name="connsiteY24" fmla="*/ 793750 h 5168900"/>
              <a:gd name="connsiteX25" fmla="*/ 2514600 w 8921750"/>
              <a:gd name="connsiteY25" fmla="*/ 63500 h 5168900"/>
              <a:gd name="connsiteX26" fmla="*/ 38100 w 8921750"/>
              <a:gd name="connsiteY26" fmla="*/ 0 h 5168900"/>
              <a:gd name="connsiteX27" fmla="*/ 0 w 8921750"/>
              <a:gd name="connsiteY27" fmla="*/ 5168900 h 5168900"/>
              <a:gd name="connsiteX0" fmla="*/ 209550 w 8883650"/>
              <a:gd name="connsiteY0" fmla="*/ 5149850 h 5162550"/>
              <a:gd name="connsiteX1" fmla="*/ 8883650 w 8883650"/>
              <a:gd name="connsiteY1" fmla="*/ 5162550 h 5162550"/>
              <a:gd name="connsiteX2" fmla="*/ 8839200 w 8883650"/>
              <a:gd name="connsiteY2" fmla="*/ 88900 h 5162550"/>
              <a:gd name="connsiteX3" fmla="*/ 7981950 w 8883650"/>
              <a:gd name="connsiteY3" fmla="*/ 1473200 h 5162550"/>
              <a:gd name="connsiteX4" fmla="*/ 7759700 w 8883650"/>
              <a:gd name="connsiteY4" fmla="*/ 1701800 h 5162550"/>
              <a:gd name="connsiteX5" fmla="*/ 7581900 w 8883650"/>
              <a:gd name="connsiteY5" fmla="*/ 1771650 h 5162550"/>
              <a:gd name="connsiteX6" fmla="*/ 7340600 w 8883650"/>
              <a:gd name="connsiteY6" fmla="*/ 1847850 h 5162550"/>
              <a:gd name="connsiteX7" fmla="*/ 7073900 w 8883650"/>
              <a:gd name="connsiteY7" fmla="*/ 1917700 h 5162550"/>
              <a:gd name="connsiteX8" fmla="*/ 6883400 w 8883650"/>
              <a:gd name="connsiteY8" fmla="*/ 1981200 h 5162550"/>
              <a:gd name="connsiteX9" fmla="*/ 6337300 w 8883650"/>
              <a:gd name="connsiteY9" fmla="*/ 1670050 h 5162550"/>
              <a:gd name="connsiteX10" fmla="*/ 6216650 w 8883650"/>
              <a:gd name="connsiteY10" fmla="*/ 1924050 h 5162550"/>
              <a:gd name="connsiteX11" fmla="*/ 6026150 w 8883650"/>
              <a:gd name="connsiteY11" fmla="*/ 2444750 h 5162550"/>
              <a:gd name="connsiteX12" fmla="*/ 5715000 w 8883650"/>
              <a:gd name="connsiteY12" fmla="*/ 4057650 h 5162550"/>
              <a:gd name="connsiteX13" fmla="*/ 5054600 w 8883650"/>
              <a:gd name="connsiteY13" fmla="*/ 4578350 h 5162550"/>
              <a:gd name="connsiteX14" fmla="*/ 4559300 w 8883650"/>
              <a:gd name="connsiteY14" fmla="*/ 4787900 h 5162550"/>
              <a:gd name="connsiteX15" fmla="*/ 4165600 w 8883650"/>
              <a:gd name="connsiteY15" fmla="*/ 4864100 h 5162550"/>
              <a:gd name="connsiteX16" fmla="*/ 3676650 w 8883650"/>
              <a:gd name="connsiteY16" fmla="*/ 4787900 h 5162550"/>
              <a:gd name="connsiteX17" fmla="*/ 2959100 w 8883650"/>
              <a:gd name="connsiteY17" fmla="*/ 4362450 h 5162550"/>
              <a:gd name="connsiteX18" fmla="*/ 1746250 w 8883650"/>
              <a:gd name="connsiteY18" fmla="*/ 2832100 h 5162550"/>
              <a:gd name="connsiteX19" fmla="*/ 901700 w 8883650"/>
              <a:gd name="connsiteY19" fmla="*/ 1797050 h 5162550"/>
              <a:gd name="connsiteX20" fmla="*/ 857250 w 8883650"/>
              <a:gd name="connsiteY20" fmla="*/ 1517650 h 5162550"/>
              <a:gd name="connsiteX21" fmla="*/ 1162050 w 8883650"/>
              <a:gd name="connsiteY21" fmla="*/ 1250950 h 5162550"/>
              <a:gd name="connsiteX22" fmla="*/ 1695450 w 8883650"/>
              <a:gd name="connsiteY22" fmla="*/ 1073150 h 5162550"/>
              <a:gd name="connsiteX23" fmla="*/ 2222500 w 8883650"/>
              <a:gd name="connsiteY23" fmla="*/ 952500 h 5162550"/>
              <a:gd name="connsiteX24" fmla="*/ 2387600 w 8883650"/>
              <a:gd name="connsiteY24" fmla="*/ 793750 h 5162550"/>
              <a:gd name="connsiteX25" fmla="*/ 2476500 w 8883650"/>
              <a:gd name="connsiteY25" fmla="*/ 63500 h 5162550"/>
              <a:gd name="connsiteX26" fmla="*/ 0 w 8883650"/>
              <a:gd name="connsiteY26" fmla="*/ 0 h 5162550"/>
              <a:gd name="connsiteX27" fmla="*/ 209550 w 8883650"/>
              <a:gd name="connsiteY27" fmla="*/ 5149850 h 5162550"/>
              <a:gd name="connsiteX0" fmla="*/ 88900 w 8883650"/>
              <a:gd name="connsiteY0" fmla="*/ 5162550 h 5162550"/>
              <a:gd name="connsiteX1" fmla="*/ 8883650 w 8883650"/>
              <a:gd name="connsiteY1" fmla="*/ 5162550 h 5162550"/>
              <a:gd name="connsiteX2" fmla="*/ 8839200 w 8883650"/>
              <a:gd name="connsiteY2" fmla="*/ 88900 h 5162550"/>
              <a:gd name="connsiteX3" fmla="*/ 7981950 w 8883650"/>
              <a:gd name="connsiteY3" fmla="*/ 1473200 h 5162550"/>
              <a:gd name="connsiteX4" fmla="*/ 7759700 w 8883650"/>
              <a:gd name="connsiteY4" fmla="*/ 1701800 h 5162550"/>
              <a:gd name="connsiteX5" fmla="*/ 7581900 w 8883650"/>
              <a:gd name="connsiteY5" fmla="*/ 1771650 h 5162550"/>
              <a:gd name="connsiteX6" fmla="*/ 7340600 w 8883650"/>
              <a:gd name="connsiteY6" fmla="*/ 1847850 h 5162550"/>
              <a:gd name="connsiteX7" fmla="*/ 7073900 w 8883650"/>
              <a:gd name="connsiteY7" fmla="*/ 1917700 h 5162550"/>
              <a:gd name="connsiteX8" fmla="*/ 6883400 w 8883650"/>
              <a:gd name="connsiteY8" fmla="*/ 1981200 h 5162550"/>
              <a:gd name="connsiteX9" fmla="*/ 6337300 w 8883650"/>
              <a:gd name="connsiteY9" fmla="*/ 1670050 h 5162550"/>
              <a:gd name="connsiteX10" fmla="*/ 6216650 w 8883650"/>
              <a:gd name="connsiteY10" fmla="*/ 1924050 h 5162550"/>
              <a:gd name="connsiteX11" fmla="*/ 6026150 w 8883650"/>
              <a:gd name="connsiteY11" fmla="*/ 2444750 h 5162550"/>
              <a:gd name="connsiteX12" fmla="*/ 5715000 w 8883650"/>
              <a:gd name="connsiteY12" fmla="*/ 4057650 h 5162550"/>
              <a:gd name="connsiteX13" fmla="*/ 5054600 w 8883650"/>
              <a:gd name="connsiteY13" fmla="*/ 4578350 h 5162550"/>
              <a:gd name="connsiteX14" fmla="*/ 4559300 w 8883650"/>
              <a:gd name="connsiteY14" fmla="*/ 4787900 h 5162550"/>
              <a:gd name="connsiteX15" fmla="*/ 4165600 w 8883650"/>
              <a:gd name="connsiteY15" fmla="*/ 4864100 h 5162550"/>
              <a:gd name="connsiteX16" fmla="*/ 3676650 w 8883650"/>
              <a:gd name="connsiteY16" fmla="*/ 4787900 h 5162550"/>
              <a:gd name="connsiteX17" fmla="*/ 2959100 w 8883650"/>
              <a:gd name="connsiteY17" fmla="*/ 4362450 h 5162550"/>
              <a:gd name="connsiteX18" fmla="*/ 1746250 w 8883650"/>
              <a:gd name="connsiteY18" fmla="*/ 2832100 h 5162550"/>
              <a:gd name="connsiteX19" fmla="*/ 901700 w 8883650"/>
              <a:gd name="connsiteY19" fmla="*/ 1797050 h 5162550"/>
              <a:gd name="connsiteX20" fmla="*/ 857250 w 8883650"/>
              <a:gd name="connsiteY20" fmla="*/ 1517650 h 5162550"/>
              <a:gd name="connsiteX21" fmla="*/ 1162050 w 8883650"/>
              <a:gd name="connsiteY21" fmla="*/ 1250950 h 5162550"/>
              <a:gd name="connsiteX22" fmla="*/ 1695450 w 8883650"/>
              <a:gd name="connsiteY22" fmla="*/ 1073150 h 5162550"/>
              <a:gd name="connsiteX23" fmla="*/ 2222500 w 8883650"/>
              <a:gd name="connsiteY23" fmla="*/ 952500 h 5162550"/>
              <a:gd name="connsiteX24" fmla="*/ 2387600 w 8883650"/>
              <a:gd name="connsiteY24" fmla="*/ 793750 h 5162550"/>
              <a:gd name="connsiteX25" fmla="*/ 2476500 w 8883650"/>
              <a:gd name="connsiteY25" fmla="*/ 63500 h 5162550"/>
              <a:gd name="connsiteX26" fmla="*/ 0 w 8883650"/>
              <a:gd name="connsiteY26" fmla="*/ 0 h 5162550"/>
              <a:gd name="connsiteX27" fmla="*/ 88900 w 8883650"/>
              <a:gd name="connsiteY27" fmla="*/ 5162550 h 5162550"/>
              <a:gd name="connsiteX0" fmla="*/ 88900 w 8839200"/>
              <a:gd name="connsiteY0" fmla="*/ 5162550 h 5162550"/>
              <a:gd name="connsiteX1" fmla="*/ 8699500 w 8839200"/>
              <a:gd name="connsiteY1" fmla="*/ 5149850 h 5162550"/>
              <a:gd name="connsiteX2" fmla="*/ 8839200 w 8839200"/>
              <a:gd name="connsiteY2" fmla="*/ 88900 h 5162550"/>
              <a:gd name="connsiteX3" fmla="*/ 7981950 w 8839200"/>
              <a:gd name="connsiteY3" fmla="*/ 1473200 h 5162550"/>
              <a:gd name="connsiteX4" fmla="*/ 7759700 w 8839200"/>
              <a:gd name="connsiteY4" fmla="*/ 1701800 h 5162550"/>
              <a:gd name="connsiteX5" fmla="*/ 7581900 w 8839200"/>
              <a:gd name="connsiteY5" fmla="*/ 1771650 h 5162550"/>
              <a:gd name="connsiteX6" fmla="*/ 7340600 w 8839200"/>
              <a:gd name="connsiteY6" fmla="*/ 1847850 h 5162550"/>
              <a:gd name="connsiteX7" fmla="*/ 7073900 w 8839200"/>
              <a:gd name="connsiteY7" fmla="*/ 1917700 h 5162550"/>
              <a:gd name="connsiteX8" fmla="*/ 6883400 w 8839200"/>
              <a:gd name="connsiteY8" fmla="*/ 1981200 h 5162550"/>
              <a:gd name="connsiteX9" fmla="*/ 6337300 w 8839200"/>
              <a:gd name="connsiteY9" fmla="*/ 1670050 h 5162550"/>
              <a:gd name="connsiteX10" fmla="*/ 6216650 w 8839200"/>
              <a:gd name="connsiteY10" fmla="*/ 1924050 h 5162550"/>
              <a:gd name="connsiteX11" fmla="*/ 6026150 w 8839200"/>
              <a:gd name="connsiteY11" fmla="*/ 2444750 h 5162550"/>
              <a:gd name="connsiteX12" fmla="*/ 5715000 w 8839200"/>
              <a:gd name="connsiteY12" fmla="*/ 4057650 h 5162550"/>
              <a:gd name="connsiteX13" fmla="*/ 5054600 w 8839200"/>
              <a:gd name="connsiteY13" fmla="*/ 4578350 h 5162550"/>
              <a:gd name="connsiteX14" fmla="*/ 4559300 w 8839200"/>
              <a:gd name="connsiteY14" fmla="*/ 4787900 h 5162550"/>
              <a:gd name="connsiteX15" fmla="*/ 4165600 w 8839200"/>
              <a:gd name="connsiteY15" fmla="*/ 4864100 h 5162550"/>
              <a:gd name="connsiteX16" fmla="*/ 3676650 w 8839200"/>
              <a:gd name="connsiteY16" fmla="*/ 4787900 h 5162550"/>
              <a:gd name="connsiteX17" fmla="*/ 2959100 w 8839200"/>
              <a:gd name="connsiteY17" fmla="*/ 4362450 h 5162550"/>
              <a:gd name="connsiteX18" fmla="*/ 1746250 w 8839200"/>
              <a:gd name="connsiteY18" fmla="*/ 2832100 h 5162550"/>
              <a:gd name="connsiteX19" fmla="*/ 901700 w 8839200"/>
              <a:gd name="connsiteY19" fmla="*/ 1797050 h 5162550"/>
              <a:gd name="connsiteX20" fmla="*/ 857250 w 8839200"/>
              <a:gd name="connsiteY20" fmla="*/ 1517650 h 5162550"/>
              <a:gd name="connsiteX21" fmla="*/ 1162050 w 8839200"/>
              <a:gd name="connsiteY21" fmla="*/ 1250950 h 5162550"/>
              <a:gd name="connsiteX22" fmla="*/ 1695450 w 8839200"/>
              <a:gd name="connsiteY22" fmla="*/ 1073150 h 5162550"/>
              <a:gd name="connsiteX23" fmla="*/ 2222500 w 8839200"/>
              <a:gd name="connsiteY23" fmla="*/ 952500 h 5162550"/>
              <a:gd name="connsiteX24" fmla="*/ 2387600 w 8839200"/>
              <a:gd name="connsiteY24" fmla="*/ 793750 h 5162550"/>
              <a:gd name="connsiteX25" fmla="*/ 2476500 w 8839200"/>
              <a:gd name="connsiteY25" fmla="*/ 63500 h 5162550"/>
              <a:gd name="connsiteX26" fmla="*/ 0 w 8839200"/>
              <a:gd name="connsiteY26" fmla="*/ 0 h 5162550"/>
              <a:gd name="connsiteX27" fmla="*/ 88900 w 8839200"/>
              <a:gd name="connsiteY27" fmla="*/ 5162550 h 5162550"/>
              <a:gd name="connsiteX0" fmla="*/ 88900 w 8699500"/>
              <a:gd name="connsiteY0" fmla="*/ 5162550 h 5162550"/>
              <a:gd name="connsiteX1" fmla="*/ 8699500 w 8699500"/>
              <a:gd name="connsiteY1" fmla="*/ 5149850 h 5162550"/>
              <a:gd name="connsiteX2" fmla="*/ 8591550 w 8699500"/>
              <a:gd name="connsiteY2" fmla="*/ 25400 h 5162550"/>
              <a:gd name="connsiteX3" fmla="*/ 7981950 w 8699500"/>
              <a:gd name="connsiteY3" fmla="*/ 1473200 h 5162550"/>
              <a:gd name="connsiteX4" fmla="*/ 7759700 w 8699500"/>
              <a:gd name="connsiteY4" fmla="*/ 1701800 h 5162550"/>
              <a:gd name="connsiteX5" fmla="*/ 7581900 w 8699500"/>
              <a:gd name="connsiteY5" fmla="*/ 1771650 h 5162550"/>
              <a:gd name="connsiteX6" fmla="*/ 7340600 w 8699500"/>
              <a:gd name="connsiteY6" fmla="*/ 1847850 h 5162550"/>
              <a:gd name="connsiteX7" fmla="*/ 7073900 w 8699500"/>
              <a:gd name="connsiteY7" fmla="*/ 1917700 h 5162550"/>
              <a:gd name="connsiteX8" fmla="*/ 6883400 w 8699500"/>
              <a:gd name="connsiteY8" fmla="*/ 1981200 h 5162550"/>
              <a:gd name="connsiteX9" fmla="*/ 6337300 w 8699500"/>
              <a:gd name="connsiteY9" fmla="*/ 1670050 h 5162550"/>
              <a:gd name="connsiteX10" fmla="*/ 6216650 w 8699500"/>
              <a:gd name="connsiteY10" fmla="*/ 1924050 h 5162550"/>
              <a:gd name="connsiteX11" fmla="*/ 6026150 w 8699500"/>
              <a:gd name="connsiteY11" fmla="*/ 2444750 h 5162550"/>
              <a:gd name="connsiteX12" fmla="*/ 5715000 w 8699500"/>
              <a:gd name="connsiteY12" fmla="*/ 4057650 h 5162550"/>
              <a:gd name="connsiteX13" fmla="*/ 5054600 w 8699500"/>
              <a:gd name="connsiteY13" fmla="*/ 4578350 h 5162550"/>
              <a:gd name="connsiteX14" fmla="*/ 4559300 w 8699500"/>
              <a:gd name="connsiteY14" fmla="*/ 4787900 h 5162550"/>
              <a:gd name="connsiteX15" fmla="*/ 4165600 w 8699500"/>
              <a:gd name="connsiteY15" fmla="*/ 4864100 h 5162550"/>
              <a:gd name="connsiteX16" fmla="*/ 3676650 w 8699500"/>
              <a:gd name="connsiteY16" fmla="*/ 4787900 h 5162550"/>
              <a:gd name="connsiteX17" fmla="*/ 2959100 w 8699500"/>
              <a:gd name="connsiteY17" fmla="*/ 4362450 h 5162550"/>
              <a:gd name="connsiteX18" fmla="*/ 1746250 w 8699500"/>
              <a:gd name="connsiteY18" fmla="*/ 2832100 h 5162550"/>
              <a:gd name="connsiteX19" fmla="*/ 901700 w 8699500"/>
              <a:gd name="connsiteY19" fmla="*/ 1797050 h 5162550"/>
              <a:gd name="connsiteX20" fmla="*/ 857250 w 8699500"/>
              <a:gd name="connsiteY20" fmla="*/ 1517650 h 5162550"/>
              <a:gd name="connsiteX21" fmla="*/ 1162050 w 8699500"/>
              <a:gd name="connsiteY21" fmla="*/ 1250950 h 5162550"/>
              <a:gd name="connsiteX22" fmla="*/ 1695450 w 8699500"/>
              <a:gd name="connsiteY22" fmla="*/ 1073150 h 5162550"/>
              <a:gd name="connsiteX23" fmla="*/ 2222500 w 8699500"/>
              <a:gd name="connsiteY23" fmla="*/ 952500 h 5162550"/>
              <a:gd name="connsiteX24" fmla="*/ 2387600 w 8699500"/>
              <a:gd name="connsiteY24" fmla="*/ 793750 h 5162550"/>
              <a:gd name="connsiteX25" fmla="*/ 2476500 w 8699500"/>
              <a:gd name="connsiteY25" fmla="*/ 63500 h 5162550"/>
              <a:gd name="connsiteX26" fmla="*/ 0 w 8699500"/>
              <a:gd name="connsiteY26" fmla="*/ 0 h 5162550"/>
              <a:gd name="connsiteX27" fmla="*/ 88900 w 8699500"/>
              <a:gd name="connsiteY27" fmla="*/ 5162550 h 5162550"/>
              <a:gd name="connsiteX0" fmla="*/ 88900 w 8699500"/>
              <a:gd name="connsiteY0" fmla="*/ 5162550 h 5162550"/>
              <a:gd name="connsiteX1" fmla="*/ 8699500 w 8699500"/>
              <a:gd name="connsiteY1" fmla="*/ 5149850 h 5162550"/>
              <a:gd name="connsiteX2" fmla="*/ 8591550 w 8699500"/>
              <a:gd name="connsiteY2" fmla="*/ 25400 h 5162550"/>
              <a:gd name="connsiteX3" fmla="*/ 7880350 w 8699500"/>
              <a:gd name="connsiteY3" fmla="*/ 1670050 h 5162550"/>
              <a:gd name="connsiteX4" fmla="*/ 7759700 w 8699500"/>
              <a:gd name="connsiteY4" fmla="*/ 1701800 h 5162550"/>
              <a:gd name="connsiteX5" fmla="*/ 7581900 w 8699500"/>
              <a:gd name="connsiteY5" fmla="*/ 1771650 h 5162550"/>
              <a:gd name="connsiteX6" fmla="*/ 7340600 w 8699500"/>
              <a:gd name="connsiteY6" fmla="*/ 1847850 h 5162550"/>
              <a:gd name="connsiteX7" fmla="*/ 7073900 w 8699500"/>
              <a:gd name="connsiteY7" fmla="*/ 1917700 h 5162550"/>
              <a:gd name="connsiteX8" fmla="*/ 6883400 w 8699500"/>
              <a:gd name="connsiteY8" fmla="*/ 1981200 h 5162550"/>
              <a:gd name="connsiteX9" fmla="*/ 6337300 w 8699500"/>
              <a:gd name="connsiteY9" fmla="*/ 1670050 h 5162550"/>
              <a:gd name="connsiteX10" fmla="*/ 6216650 w 8699500"/>
              <a:gd name="connsiteY10" fmla="*/ 1924050 h 5162550"/>
              <a:gd name="connsiteX11" fmla="*/ 6026150 w 8699500"/>
              <a:gd name="connsiteY11" fmla="*/ 2444750 h 5162550"/>
              <a:gd name="connsiteX12" fmla="*/ 5715000 w 8699500"/>
              <a:gd name="connsiteY12" fmla="*/ 4057650 h 5162550"/>
              <a:gd name="connsiteX13" fmla="*/ 5054600 w 8699500"/>
              <a:gd name="connsiteY13" fmla="*/ 4578350 h 5162550"/>
              <a:gd name="connsiteX14" fmla="*/ 4559300 w 8699500"/>
              <a:gd name="connsiteY14" fmla="*/ 4787900 h 5162550"/>
              <a:gd name="connsiteX15" fmla="*/ 4165600 w 8699500"/>
              <a:gd name="connsiteY15" fmla="*/ 4864100 h 5162550"/>
              <a:gd name="connsiteX16" fmla="*/ 3676650 w 8699500"/>
              <a:gd name="connsiteY16" fmla="*/ 4787900 h 5162550"/>
              <a:gd name="connsiteX17" fmla="*/ 2959100 w 8699500"/>
              <a:gd name="connsiteY17" fmla="*/ 4362450 h 5162550"/>
              <a:gd name="connsiteX18" fmla="*/ 1746250 w 8699500"/>
              <a:gd name="connsiteY18" fmla="*/ 2832100 h 5162550"/>
              <a:gd name="connsiteX19" fmla="*/ 901700 w 8699500"/>
              <a:gd name="connsiteY19" fmla="*/ 1797050 h 5162550"/>
              <a:gd name="connsiteX20" fmla="*/ 857250 w 8699500"/>
              <a:gd name="connsiteY20" fmla="*/ 1517650 h 5162550"/>
              <a:gd name="connsiteX21" fmla="*/ 1162050 w 8699500"/>
              <a:gd name="connsiteY21" fmla="*/ 1250950 h 5162550"/>
              <a:gd name="connsiteX22" fmla="*/ 1695450 w 8699500"/>
              <a:gd name="connsiteY22" fmla="*/ 1073150 h 5162550"/>
              <a:gd name="connsiteX23" fmla="*/ 2222500 w 8699500"/>
              <a:gd name="connsiteY23" fmla="*/ 952500 h 5162550"/>
              <a:gd name="connsiteX24" fmla="*/ 2387600 w 8699500"/>
              <a:gd name="connsiteY24" fmla="*/ 793750 h 5162550"/>
              <a:gd name="connsiteX25" fmla="*/ 2476500 w 8699500"/>
              <a:gd name="connsiteY25" fmla="*/ 63500 h 5162550"/>
              <a:gd name="connsiteX26" fmla="*/ 0 w 8699500"/>
              <a:gd name="connsiteY26" fmla="*/ 0 h 5162550"/>
              <a:gd name="connsiteX27" fmla="*/ 88900 w 8699500"/>
              <a:gd name="connsiteY27" fmla="*/ 5162550 h 5162550"/>
              <a:gd name="connsiteX0" fmla="*/ 88900 w 8699500"/>
              <a:gd name="connsiteY0" fmla="*/ 5162550 h 5162550"/>
              <a:gd name="connsiteX1" fmla="*/ 8699500 w 8699500"/>
              <a:gd name="connsiteY1" fmla="*/ 5149850 h 5162550"/>
              <a:gd name="connsiteX2" fmla="*/ 8591550 w 8699500"/>
              <a:gd name="connsiteY2" fmla="*/ 25400 h 5162550"/>
              <a:gd name="connsiteX3" fmla="*/ 7880350 w 8699500"/>
              <a:gd name="connsiteY3" fmla="*/ 1670050 h 5162550"/>
              <a:gd name="connsiteX4" fmla="*/ 7759700 w 8699500"/>
              <a:gd name="connsiteY4" fmla="*/ 1701800 h 5162550"/>
              <a:gd name="connsiteX5" fmla="*/ 7581900 w 8699500"/>
              <a:gd name="connsiteY5" fmla="*/ 1771650 h 5162550"/>
              <a:gd name="connsiteX6" fmla="*/ 7340600 w 8699500"/>
              <a:gd name="connsiteY6" fmla="*/ 1847850 h 5162550"/>
              <a:gd name="connsiteX7" fmla="*/ 7073900 w 8699500"/>
              <a:gd name="connsiteY7" fmla="*/ 1917700 h 5162550"/>
              <a:gd name="connsiteX8" fmla="*/ 6337300 w 8699500"/>
              <a:gd name="connsiteY8" fmla="*/ 1670050 h 5162550"/>
              <a:gd name="connsiteX9" fmla="*/ 6216650 w 8699500"/>
              <a:gd name="connsiteY9" fmla="*/ 1924050 h 5162550"/>
              <a:gd name="connsiteX10" fmla="*/ 6026150 w 8699500"/>
              <a:gd name="connsiteY10" fmla="*/ 2444750 h 5162550"/>
              <a:gd name="connsiteX11" fmla="*/ 5715000 w 8699500"/>
              <a:gd name="connsiteY11" fmla="*/ 4057650 h 5162550"/>
              <a:gd name="connsiteX12" fmla="*/ 5054600 w 8699500"/>
              <a:gd name="connsiteY12" fmla="*/ 4578350 h 5162550"/>
              <a:gd name="connsiteX13" fmla="*/ 4559300 w 8699500"/>
              <a:gd name="connsiteY13" fmla="*/ 4787900 h 5162550"/>
              <a:gd name="connsiteX14" fmla="*/ 4165600 w 8699500"/>
              <a:gd name="connsiteY14" fmla="*/ 4864100 h 5162550"/>
              <a:gd name="connsiteX15" fmla="*/ 3676650 w 8699500"/>
              <a:gd name="connsiteY15" fmla="*/ 4787900 h 5162550"/>
              <a:gd name="connsiteX16" fmla="*/ 2959100 w 8699500"/>
              <a:gd name="connsiteY16" fmla="*/ 4362450 h 5162550"/>
              <a:gd name="connsiteX17" fmla="*/ 1746250 w 8699500"/>
              <a:gd name="connsiteY17" fmla="*/ 2832100 h 5162550"/>
              <a:gd name="connsiteX18" fmla="*/ 901700 w 8699500"/>
              <a:gd name="connsiteY18" fmla="*/ 1797050 h 5162550"/>
              <a:gd name="connsiteX19" fmla="*/ 857250 w 8699500"/>
              <a:gd name="connsiteY19" fmla="*/ 1517650 h 5162550"/>
              <a:gd name="connsiteX20" fmla="*/ 1162050 w 8699500"/>
              <a:gd name="connsiteY20" fmla="*/ 1250950 h 5162550"/>
              <a:gd name="connsiteX21" fmla="*/ 1695450 w 8699500"/>
              <a:gd name="connsiteY21" fmla="*/ 1073150 h 5162550"/>
              <a:gd name="connsiteX22" fmla="*/ 2222500 w 8699500"/>
              <a:gd name="connsiteY22" fmla="*/ 952500 h 5162550"/>
              <a:gd name="connsiteX23" fmla="*/ 2387600 w 8699500"/>
              <a:gd name="connsiteY23" fmla="*/ 793750 h 5162550"/>
              <a:gd name="connsiteX24" fmla="*/ 2476500 w 8699500"/>
              <a:gd name="connsiteY24" fmla="*/ 63500 h 5162550"/>
              <a:gd name="connsiteX25" fmla="*/ 0 w 8699500"/>
              <a:gd name="connsiteY25" fmla="*/ 0 h 5162550"/>
              <a:gd name="connsiteX26" fmla="*/ 88900 w 8699500"/>
              <a:gd name="connsiteY26" fmla="*/ 5162550 h 5162550"/>
              <a:gd name="connsiteX0" fmla="*/ 88900 w 8699500"/>
              <a:gd name="connsiteY0" fmla="*/ 5162550 h 5162550"/>
              <a:gd name="connsiteX1" fmla="*/ 8699500 w 8699500"/>
              <a:gd name="connsiteY1" fmla="*/ 5149850 h 5162550"/>
              <a:gd name="connsiteX2" fmla="*/ 8591550 w 8699500"/>
              <a:gd name="connsiteY2" fmla="*/ 25400 h 5162550"/>
              <a:gd name="connsiteX3" fmla="*/ 7880350 w 8699500"/>
              <a:gd name="connsiteY3" fmla="*/ 1670050 h 5162550"/>
              <a:gd name="connsiteX4" fmla="*/ 7759700 w 8699500"/>
              <a:gd name="connsiteY4" fmla="*/ 1701800 h 5162550"/>
              <a:gd name="connsiteX5" fmla="*/ 7581900 w 8699500"/>
              <a:gd name="connsiteY5" fmla="*/ 1771650 h 5162550"/>
              <a:gd name="connsiteX6" fmla="*/ 7340600 w 8699500"/>
              <a:gd name="connsiteY6" fmla="*/ 1847850 h 5162550"/>
              <a:gd name="connsiteX7" fmla="*/ 7073900 w 8699500"/>
              <a:gd name="connsiteY7" fmla="*/ 1917700 h 5162550"/>
              <a:gd name="connsiteX8" fmla="*/ 6216650 w 8699500"/>
              <a:gd name="connsiteY8" fmla="*/ 1924050 h 5162550"/>
              <a:gd name="connsiteX9" fmla="*/ 6026150 w 8699500"/>
              <a:gd name="connsiteY9" fmla="*/ 2444750 h 5162550"/>
              <a:gd name="connsiteX10" fmla="*/ 5715000 w 8699500"/>
              <a:gd name="connsiteY10" fmla="*/ 4057650 h 5162550"/>
              <a:gd name="connsiteX11" fmla="*/ 5054600 w 8699500"/>
              <a:gd name="connsiteY11" fmla="*/ 4578350 h 5162550"/>
              <a:gd name="connsiteX12" fmla="*/ 4559300 w 8699500"/>
              <a:gd name="connsiteY12" fmla="*/ 4787900 h 5162550"/>
              <a:gd name="connsiteX13" fmla="*/ 4165600 w 8699500"/>
              <a:gd name="connsiteY13" fmla="*/ 4864100 h 5162550"/>
              <a:gd name="connsiteX14" fmla="*/ 3676650 w 8699500"/>
              <a:gd name="connsiteY14" fmla="*/ 4787900 h 5162550"/>
              <a:gd name="connsiteX15" fmla="*/ 2959100 w 8699500"/>
              <a:gd name="connsiteY15" fmla="*/ 4362450 h 5162550"/>
              <a:gd name="connsiteX16" fmla="*/ 1746250 w 8699500"/>
              <a:gd name="connsiteY16" fmla="*/ 2832100 h 5162550"/>
              <a:gd name="connsiteX17" fmla="*/ 901700 w 8699500"/>
              <a:gd name="connsiteY17" fmla="*/ 1797050 h 5162550"/>
              <a:gd name="connsiteX18" fmla="*/ 857250 w 8699500"/>
              <a:gd name="connsiteY18" fmla="*/ 1517650 h 5162550"/>
              <a:gd name="connsiteX19" fmla="*/ 1162050 w 8699500"/>
              <a:gd name="connsiteY19" fmla="*/ 1250950 h 5162550"/>
              <a:gd name="connsiteX20" fmla="*/ 1695450 w 8699500"/>
              <a:gd name="connsiteY20" fmla="*/ 1073150 h 5162550"/>
              <a:gd name="connsiteX21" fmla="*/ 2222500 w 8699500"/>
              <a:gd name="connsiteY21" fmla="*/ 952500 h 5162550"/>
              <a:gd name="connsiteX22" fmla="*/ 2387600 w 8699500"/>
              <a:gd name="connsiteY22" fmla="*/ 793750 h 5162550"/>
              <a:gd name="connsiteX23" fmla="*/ 2476500 w 8699500"/>
              <a:gd name="connsiteY23" fmla="*/ 63500 h 5162550"/>
              <a:gd name="connsiteX24" fmla="*/ 0 w 8699500"/>
              <a:gd name="connsiteY24" fmla="*/ 0 h 5162550"/>
              <a:gd name="connsiteX25" fmla="*/ 88900 w 8699500"/>
              <a:gd name="connsiteY25" fmla="*/ 5162550 h 5162550"/>
              <a:gd name="connsiteX0" fmla="*/ 88900 w 8699500"/>
              <a:gd name="connsiteY0" fmla="*/ 5162550 h 5162550"/>
              <a:gd name="connsiteX1" fmla="*/ 8699500 w 8699500"/>
              <a:gd name="connsiteY1" fmla="*/ 5149850 h 5162550"/>
              <a:gd name="connsiteX2" fmla="*/ 8591550 w 8699500"/>
              <a:gd name="connsiteY2" fmla="*/ 25400 h 5162550"/>
              <a:gd name="connsiteX3" fmla="*/ 7880350 w 8699500"/>
              <a:gd name="connsiteY3" fmla="*/ 1670050 h 5162550"/>
              <a:gd name="connsiteX4" fmla="*/ 7759700 w 8699500"/>
              <a:gd name="connsiteY4" fmla="*/ 1701800 h 5162550"/>
              <a:gd name="connsiteX5" fmla="*/ 7581900 w 8699500"/>
              <a:gd name="connsiteY5" fmla="*/ 1771650 h 5162550"/>
              <a:gd name="connsiteX6" fmla="*/ 7340600 w 8699500"/>
              <a:gd name="connsiteY6" fmla="*/ 1847850 h 5162550"/>
              <a:gd name="connsiteX7" fmla="*/ 7073900 w 8699500"/>
              <a:gd name="connsiteY7" fmla="*/ 1917700 h 5162550"/>
              <a:gd name="connsiteX8" fmla="*/ 6216650 w 8699500"/>
              <a:gd name="connsiteY8" fmla="*/ 1924050 h 5162550"/>
              <a:gd name="connsiteX9" fmla="*/ 6026150 w 8699500"/>
              <a:gd name="connsiteY9" fmla="*/ 2444750 h 5162550"/>
              <a:gd name="connsiteX10" fmla="*/ 5715000 w 8699500"/>
              <a:gd name="connsiteY10" fmla="*/ 4057650 h 5162550"/>
              <a:gd name="connsiteX11" fmla="*/ 5054600 w 8699500"/>
              <a:gd name="connsiteY11" fmla="*/ 4578350 h 5162550"/>
              <a:gd name="connsiteX12" fmla="*/ 4559300 w 8699500"/>
              <a:gd name="connsiteY12" fmla="*/ 4787900 h 5162550"/>
              <a:gd name="connsiteX13" fmla="*/ 4165600 w 8699500"/>
              <a:gd name="connsiteY13" fmla="*/ 4864100 h 5162550"/>
              <a:gd name="connsiteX14" fmla="*/ 3676650 w 8699500"/>
              <a:gd name="connsiteY14" fmla="*/ 4787900 h 5162550"/>
              <a:gd name="connsiteX15" fmla="*/ 2959100 w 8699500"/>
              <a:gd name="connsiteY15" fmla="*/ 4362450 h 5162550"/>
              <a:gd name="connsiteX16" fmla="*/ 1746250 w 8699500"/>
              <a:gd name="connsiteY16" fmla="*/ 2832100 h 5162550"/>
              <a:gd name="connsiteX17" fmla="*/ 901700 w 8699500"/>
              <a:gd name="connsiteY17" fmla="*/ 1797050 h 5162550"/>
              <a:gd name="connsiteX18" fmla="*/ 857250 w 8699500"/>
              <a:gd name="connsiteY18" fmla="*/ 1517650 h 5162550"/>
              <a:gd name="connsiteX19" fmla="*/ 1162050 w 8699500"/>
              <a:gd name="connsiteY19" fmla="*/ 1250950 h 5162550"/>
              <a:gd name="connsiteX20" fmla="*/ 1695450 w 8699500"/>
              <a:gd name="connsiteY20" fmla="*/ 1073150 h 5162550"/>
              <a:gd name="connsiteX21" fmla="*/ 2222500 w 8699500"/>
              <a:gd name="connsiteY21" fmla="*/ 952500 h 5162550"/>
              <a:gd name="connsiteX22" fmla="*/ 2387600 w 8699500"/>
              <a:gd name="connsiteY22" fmla="*/ 793750 h 5162550"/>
              <a:gd name="connsiteX23" fmla="*/ 2476500 w 8699500"/>
              <a:gd name="connsiteY23" fmla="*/ 63500 h 5162550"/>
              <a:gd name="connsiteX24" fmla="*/ 0 w 8699500"/>
              <a:gd name="connsiteY24" fmla="*/ 0 h 5162550"/>
              <a:gd name="connsiteX25" fmla="*/ 88900 w 8699500"/>
              <a:gd name="connsiteY25" fmla="*/ 5162550 h 5162550"/>
              <a:gd name="connsiteX0" fmla="*/ 88900 w 8699500"/>
              <a:gd name="connsiteY0" fmla="*/ 5162550 h 5162550"/>
              <a:gd name="connsiteX1" fmla="*/ 8699500 w 8699500"/>
              <a:gd name="connsiteY1" fmla="*/ 5149850 h 5162550"/>
              <a:gd name="connsiteX2" fmla="*/ 8591550 w 8699500"/>
              <a:gd name="connsiteY2" fmla="*/ 25400 h 5162550"/>
              <a:gd name="connsiteX3" fmla="*/ 7880350 w 8699500"/>
              <a:gd name="connsiteY3" fmla="*/ 1670050 h 5162550"/>
              <a:gd name="connsiteX4" fmla="*/ 7759700 w 8699500"/>
              <a:gd name="connsiteY4" fmla="*/ 1701800 h 5162550"/>
              <a:gd name="connsiteX5" fmla="*/ 7581900 w 8699500"/>
              <a:gd name="connsiteY5" fmla="*/ 1771650 h 5162550"/>
              <a:gd name="connsiteX6" fmla="*/ 7340600 w 8699500"/>
              <a:gd name="connsiteY6" fmla="*/ 1847850 h 5162550"/>
              <a:gd name="connsiteX7" fmla="*/ 7073900 w 8699500"/>
              <a:gd name="connsiteY7" fmla="*/ 1917700 h 5162550"/>
              <a:gd name="connsiteX8" fmla="*/ 6216650 w 8699500"/>
              <a:gd name="connsiteY8" fmla="*/ 1924050 h 5162550"/>
              <a:gd name="connsiteX9" fmla="*/ 6026150 w 8699500"/>
              <a:gd name="connsiteY9" fmla="*/ 2444750 h 5162550"/>
              <a:gd name="connsiteX10" fmla="*/ 5715000 w 8699500"/>
              <a:gd name="connsiteY10" fmla="*/ 4057650 h 5162550"/>
              <a:gd name="connsiteX11" fmla="*/ 5054600 w 8699500"/>
              <a:gd name="connsiteY11" fmla="*/ 4578350 h 5162550"/>
              <a:gd name="connsiteX12" fmla="*/ 4559300 w 8699500"/>
              <a:gd name="connsiteY12" fmla="*/ 4787900 h 5162550"/>
              <a:gd name="connsiteX13" fmla="*/ 4165600 w 8699500"/>
              <a:gd name="connsiteY13" fmla="*/ 4864100 h 5162550"/>
              <a:gd name="connsiteX14" fmla="*/ 3676650 w 8699500"/>
              <a:gd name="connsiteY14" fmla="*/ 4787900 h 5162550"/>
              <a:gd name="connsiteX15" fmla="*/ 2959100 w 8699500"/>
              <a:gd name="connsiteY15" fmla="*/ 4362450 h 5162550"/>
              <a:gd name="connsiteX16" fmla="*/ 1746250 w 8699500"/>
              <a:gd name="connsiteY16" fmla="*/ 2832100 h 5162550"/>
              <a:gd name="connsiteX17" fmla="*/ 901700 w 8699500"/>
              <a:gd name="connsiteY17" fmla="*/ 1797050 h 5162550"/>
              <a:gd name="connsiteX18" fmla="*/ 857250 w 8699500"/>
              <a:gd name="connsiteY18" fmla="*/ 1517650 h 5162550"/>
              <a:gd name="connsiteX19" fmla="*/ 1162050 w 8699500"/>
              <a:gd name="connsiteY19" fmla="*/ 1250950 h 5162550"/>
              <a:gd name="connsiteX20" fmla="*/ 1695450 w 8699500"/>
              <a:gd name="connsiteY20" fmla="*/ 1073150 h 5162550"/>
              <a:gd name="connsiteX21" fmla="*/ 2222500 w 8699500"/>
              <a:gd name="connsiteY21" fmla="*/ 952500 h 5162550"/>
              <a:gd name="connsiteX22" fmla="*/ 2387600 w 8699500"/>
              <a:gd name="connsiteY22" fmla="*/ 793750 h 5162550"/>
              <a:gd name="connsiteX23" fmla="*/ 2476500 w 8699500"/>
              <a:gd name="connsiteY23" fmla="*/ 63500 h 5162550"/>
              <a:gd name="connsiteX24" fmla="*/ 0 w 8699500"/>
              <a:gd name="connsiteY24" fmla="*/ 0 h 5162550"/>
              <a:gd name="connsiteX25" fmla="*/ 88900 w 8699500"/>
              <a:gd name="connsiteY25" fmla="*/ 5162550 h 5162550"/>
              <a:gd name="connsiteX0" fmla="*/ 88900 w 8699500"/>
              <a:gd name="connsiteY0" fmla="*/ 5162550 h 5162550"/>
              <a:gd name="connsiteX1" fmla="*/ 8699500 w 8699500"/>
              <a:gd name="connsiteY1" fmla="*/ 5149850 h 5162550"/>
              <a:gd name="connsiteX2" fmla="*/ 8591550 w 8699500"/>
              <a:gd name="connsiteY2" fmla="*/ 25400 h 5162550"/>
              <a:gd name="connsiteX3" fmla="*/ 7880350 w 8699500"/>
              <a:gd name="connsiteY3" fmla="*/ 1670050 h 5162550"/>
              <a:gd name="connsiteX4" fmla="*/ 7759700 w 8699500"/>
              <a:gd name="connsiteY4" fmla="*/ 1701800 h 5162550"/>
              <a:gd name="connsiteX5" fmla="*/ 7581900 w 8699500"/>
              <a:gd name="connsiteY5" fmla="*/ 1771650 h 5162550"/>
              <a:gd name="connsiteX6" fmla="*/ 7340600 w 8699500"/>
              <a:gd name="connsiteY6" fmla="*/ 1847850 h 5162550"/>
              <a:gd name="connsiteX7" fmla="*/ 7073900 w 8699500"/>
              <a:gd name="connsiteY7" fmla="*/ 1917700 h 5162550"/>
              <a:gd name="connsiteX8" fmla="*/ 6216650 w 8699500"/>
              <a:gd name="connsiteY8" fmla="*/ 1924050 h 5162550"/>
              <a:gd name="connsiteX9" fmla="*/ 5715000 w 8699500"/>
              <a:gd name="connsiteY9" fmla="*/ 4057650 h 5162550"/>
              <a:gd name="connsiteX10" fmla="*/ 5054600 w 8699500"/>
              <a:gd name="connsiteY10" fmla="*/ 4578350 h 5162550"/>
              <a:gd name="connsiteX11" fmla="*/ 4559300 w 8699500"/>
              <a:gd name="connsiteY11" fmla="*/ 4787900 h 5162550"/>
              <a:gd name="connsiteX12" fmla="*/ 4165600 w 8699500"/>
              <a:gd name="connsiteY12" fmla="*/ 4864100 h 5162550"/>
              <a:gd name="connsiteX13" fmla="*/ 3676650 w 8699500"/>
              <a:gd name="connsiteY13" fmla="*/ 4787900 h 5162550"/>
              <a:gd name="connsiteX14" fmla="*/ 2959100 w 8699500"/>
              <a:gd name="connsiteY14" fmla="*/ 4362450 h 5162550"/>
              <a:gd name="connsiteX15" fmla="*/ 1746250 w 8699500"/>
              <a:gd name="connsiteY15" fmla="*/ 2832100 h 5162550"/>
              <a:gd name="connsiteX16" fmla="*/ 901700 w 8699500"/>
              <a:gd name="connsiteY16" fmla="*/ 1797050 h 5162550"/>
              <a:gd name="connsiteX17" fmla="*/ 857250 w 8699500"/>
              <a:gd name="connsiteY17" fmla="*/ 1517650 h 5162550"/>
              <a:gd name="connsiteX18" fmla="*/ 1162050 w 8699500"/>
              <a:gd name="connsiteY18" fmla="*/ 1250950 h 5162550"/>
              <a:gd name="connsiteX19" fmla="*/ 1695450 w 8699500"/>
              <a:gd name="connsiteY19" fmla="*/ 1073150 h 5162550"/>
              <a:gd name="connsiteX20" fmla="*/ 2222500 w 8699500"/>
              <a:gd name="connsiteY20" fmla="*/ 952500 h 5162550"/>
              <a:gd name="connsiteX21" fmla="*/ 2387600 w 8699500"/>
              <a:gd name="connsiteY21" fmla="*/ 793750 h 5162550"/>
              <a:gd name="connsiteX22" fmla="*/ 2476500 w 8699500"/>
              <a:gd name="connsiteY22" fmla="*/ 63500 h 5162550"/>
              <a:gd name="connsiteX23" fmla="*/ 0 w 8699500"/>
              <a:gd name="connsiteY23" fmla="*/ 0 h 5162550"/>
              <a:gd name="connsiteX24" fmla="*/ 88900 w 8699500"/>
              <a:gd name="connsiteY24" fmla="*/ 5162550 h 5162550"/>
              <a:gd name="connsiteX0" fmla="*/ 88900 w 8699500"/>
              <a:gd name="connsiteY0" fmla="*/ 5162550 h 5162550"/>
              <a:gd name="connsiteX1" fmla="*/ 8699500 w 8699500"/>
              <a:gd name="connsiteY1" fmla="*/ 5149850 h 5162550"/>
              <a:gd name="connsiteX2" fmla="*/ 8591550 w 8699500"/>
              <a:gd name="connsiteY2" fmla="*/ 25400 h 5162550"/>
              <a:gd name="connsiteX3" fmla="*/ 7880350 w 8699500"/>
              <a:gd name="connsiteY3" fmla="*/ 1670050 h 5162550"/>
              <a:gd name="connsiteX4" fmla="*/ 7759700 w 8699500"/>
              <a:gd name="connsiteY4" fmla="*/ 1701800 h 5162550"/>
              <a:gd name="connsiteX5" fmla="*/ 7581900 w 8699500"/>
              <a:gd name="connsiteY5" fmla="*/ 1771650 h 5162550"/>
              <a:gd name="connsiteX6" fmla="*/ 7340600 w 8699500"/>
              <a:gd name="connsiteY6" fmla="*/ 1847850 h 5162550"/>
              <a:gd name="connsiteX7" fmla="*/ 7073900 w 8699500"/>
              <a:gd name="connsiteY7" fmla="*/ 1917700 h 5162550"/>
              <a:gd name="connsiteX8" fmla="*/ 6216650 w 8699500"/>
              <a:gd name="connsiteY8" fmla="*/ 1924050 h 5162550"/>
              <a:gd name="connsiteX9" fmla="*/ 5715000 w 8699500"/>
              <a:gd name="connsiteY9" fmla="*/ 4057650 h 5162550"/>
              <a:gd name="connsiteX10" fmla="*/ 5054600 w 8699500"/>
              <a:gd name="connsiteY10" fmla="*/ 4578350 h 5162550"/>
              <a:gd name="connsiteX11" fmla="*/ 4559300 w 8699500"/>
              <a:gd name="connsiteY11" fmla="*/ 4787900 h 5162550"/>
              <a:gd name="connsiteX12" fmla="*/ 4165600 w 8699500"/>
              <a:gd name="connsiteY12" fmla="*/ 4864100 h 5162550"/>
              <a:gd name="connsiteX13" fmla="*/ 3676650 w 8699500"/>
              <a:gd name="connsiteY13" fmla="*/ 4787900 h 5162550"/>
              <a:gd name="connsiteX14" fmla="*/ 2959100 w 8699500"/>
              <a:gd name="connsiteY14" fmla="*/ 4362450 h 5162550"/>
              <a:gd name="connsiteX15" fmla="*/ 1746250 w 8699500"/>
              <a:gd name="connsiteY15" fmla="*/ 2832100 h 5162550"/>
              <a:gd name="connsiteX16" fmla="*/ 901700 w 8699500"/>
              <a:gd name="connsiteY16" fmla="*/ 1797050 h 5162550"/>
              <a:gd name="connsiteX17" fmla="*/ 857250 w 8699500"/>
              <a:gd name="connsiteY17" fmla="*/ 1517650 h 5162550"/>
              <a:gd name="connsiteX18" fmla="*/ 1162050 w 8699500"/>
              <a:gd name="connsiteY18" fmla="*/ 1250950 h 5162550"/>
              <a:gd name="connsiteX19" fmla="*/ 1695450 w 8699500"/>
              <a:gd name="connsiteY19" fmla="*/ 1073150 h 5162550"/>
              <a:gd name="connsiteX20" fmla="*/ 2222500 w 8699500"/>
              <a:gd name="connsiteY20" fmla="*/ 952500 h 5162550"/>
              <a:gd name="connsiteX21" fmla="*/ 2387600 w 8699500"/>
              <a:gd name="connsiteY21" fmla="*/ 793750 h 5162550"/>
              <a:gd name="connsiteX22" fmla="*/ 2476500 w 8699500"/>
              <a:gd name="connsiteY22" fmla="*/ 63500 h 5162550"/>
              <a:gd name="connsiteX23" fmla="*/ 0 w 8699500"/>
              <a:gd name="connsiteY23" fmla="*/ 0 h 5162550"/>
              <a:gd name="connsiteX24" fmla="*/ 88900 w 8699500"/>
              <a:gd name="connsiteY24" fmla="*/ 5162550 h 5162550"/>
              <a:gd name="connsiteX0" fmla="*/ 88900 w 8699500"/>
              <a:gd name="connsiteY0" fmla="*/ 5162550 h 5162550"/>
              <a:gd name="connsiteX1" fmla="*/ 8699500 w 8699500"/>
              <a:gd name="connsiteY1" fmla="*/ 5149850 h 5162550"/>
              <a:gd name="connsiteX2" fmla="*/ 8591550 w 8699500"/>
              <a:gd name="connsiteY2" fmla="*/ 25400 h 5162550"/>
              <a:gd name="connsiteX3" fmla="*/ 7880350 w 8699500"/>
              <a:gd name="connsiteY3" fmla="*/ 1670050 h 5162550"/>
              <a:gd name="connsiteX4" fmla="*/ 7759700 w 8699500"/>
              <a:gd name="connsiteY4" fmla="*/ 1701800 h 5162550"/>
              <a:gd name="connsiteX5" fmla="*/ 7581900 w 8699500"/>
              <a:gd name="connsiteY5" fmla="*/ 1771650 h 5162550"/>
              <a:gd name="connsiteX6" fmla="*/ 7340600 w 8699500"/>
              <a:gd name="connsiteY6" fmla="*/ 1847850 h 5162550"/>
              <a:gd name="connsiteX7" fmla="*/ 7073900 w 8699500"/>
              <a:gd name="connsiteY7" fmla="*/ 1917700 h 5162550"/>
              <a:gd name="connsiteX8" fmla="*/ 6216650 w 8699500"/>
              <a:gd name="connsiteY8" fmla="*/ 1924050 h 5162550"/>
              <a:gd name="connsiteX9" fmla="*/ 5715000 w 8699500"/>
              <a:gd name="connsiteY9" fmla="*/ 4057650 h 5162550"/>
              <a:gd name="connsiteX10" fmla="*/ 5054600 w 8699500"/>
              <a:gd name="connsiteY10" fmla="*/ 4578350 h 5162550"/>
              <a:gd name="connsiteX11" fmla="*/ 4559300 w 8699500"/>
              <a:gd name="connsiteY11" fmla="*/ 4787900 h 5162550"/>
              <a:gd name="connsiteX12" fmla="*/ 4165600 w 8699500"/>
              <a:gd name="connsiteY12" fmla="*/ 4864100 h 5162550"/>
              <a:gd name="connsiteX13" fmla="*/ 3676650 w 8699500"/>
              <a:gd name="connsiteY13" fmla="*/ 4787900 h 5162550"/>
              <a:gd name="connsiteX14" fmla="*/ 2959100 w 8699500"/>
              <a:gd name="connsiteY14" fmla="*/ 4362450 h 5162550"/>
              <a:gd name="connsiteX15" fmla="*/ 1746250 w 8699500"/>
              <a:gd name="connsiteY15" fmla="*/ 2832100 h 5162550"/>
              <a:gd name="connsiteX16" fmla="*/ 901700 w 8699500"/>
              <a:gd name="connsiteY16" fmla="*/ 1797050 h 5162550"/>
              <a:gd name="connsiteX17" fmla="*/ 857250 w 8699500"/>
              <a:gd name="connsiteY17" fmla="*/ 1517650 h 5162550"/>
              <a:gd name="connsiteX18" fmla="*/ 1162050 w 8699500"/>
              <a:gd name="connsiteY18" fmla="*/ 1250950 h 5162550"/>
              <a:gd name="connsiteX19" fmla="*/ 1695450 w 8699500"/>
              <a:gd name="connsiteY19" fmla="*/ 1073150 h 5162550"/>
              <a:gd name="connsiteX20" fmla="*/ 2222500 w 8699500"/>
              <a:gd name="connsiteY20" fmla="*/ 952500 h 5162550"/>
              <a:gd name="connsiteX21" fmla="*/ 2387600 w 8699500"/>
              <a:gd name="connsiteY21" fmla="*/ 793750 h 5162550"/>
              <a:gd name="connsiteX22" fmla="*/ 2476500 w 8699500"/>
              <a:gd name="connsiteY22" fmla="*/ 63500 h 5162550"/>
              <a:gd name="connsiteX23" fmla="*/ 0 w 8699500"/>
              <a:gd name="connsiteY23" fmla="*/ 0 h 5162550"/>
              <a:gd name="connsiteX24" fmla="*/ 88900 w 8699500"/>
              <a:gd name="connsiteY24" fmla="*/ 5162550 h 5162550"/>
              <a:gd name="connsiteX0" fmla="*/ 88900 w 8699500"/>
              <a:gd name="connsiteY0" fmla="*/ 5162550 h 5162550"/>
              <a:gd name="connsiteX1" fmla="*/ 8699500 w 8699500"/>
              <a:gd name="connsiteY1" fmla="*/ 5149850 h 5162550"/>
              <a:gd name="connsiteX2" fmla="*/ 8591550 w 8699500"/>
              <a:gd name="connsiteY2" fmla="*/ 25400 h 5162550"/>
              <a:gd name="connsiteX3" fmla="*/ 7759700 w 8699500"/>
              <a:gd name="connsiteY3" fmla="*/ 1701800 h 5162550"/>
              <a:gd name="connsiteX4" fmla="*/ 7581900 w 8699500"/>
              <a:gd name="connsiteY4" fmla="*/ 1771650 h 5162550"/>
              <a:gd name="connsiteX5" fmla="*/ 7340600 w 8699500"/>
              <a:gd name="connsiteY5" fmla="*/ 1847850 h 5162550"/>
              <a:gd name="connsiteX6" fmla="*/ 7073900 w 8699500"/>
              <a:gd name="connsiteY6" fmla="*/ 1917700 h 5162550"/>
              <a:gd name="connsiteX7" fmla="*/ 6216650 w 8699500"/>
              <a:gd name="connsiteY7" fmla="*/ 1924050 h 5162550"/>
              <a:gd name="connsiteX8" fmla="*/ 5715000 w 8699500"/>
              <a:gd name="connsiteY8" fmla="*/ 4057650 h 5162550"/>
              <a:gd name="connsiteX9" fmla="*/ 5054600 w 8699500"/>
              <a:gd name="connsiteY9" fmla="*/ 4578350 h 5162550"/>
              <a:gd name="connsiteX10" fmla="*/ 4559300 w 8699500"/>
              <a:gd name="connsiteY10" fmla="*/ 4787900 h 5162550"/>
              <a:gd name="connsiteX11" fmla="*/ 4165600 w 8699500"/>
              <a:gd name="connsiteY11" fmla="*/ 4864100 h 5162550"/>
              <a:gd name="connsiteX12" fmla="*/ 3676650 w 8699500"/>
              <a:gd name="connsiteY12" fmla="*/ 4787900 h 5162550"/>
              <a:gd name="connsiteX13" fmla="*/ 2959100 w 8699500"/>
              <a:gd name="connsiteY13" fmla="*/ 4362450 h 5162550"/>
              <a:gd name="connsiteX14" fmla="*/ 1746250 w 8699500"/>
              <a:gd name="connsiteY14" fmla="*/ 2832100 h 5162550"/>
              <a:gd name="connsiteX15" fmla="*/ 901700 w 8699500"/>
              <a:gd name="connsiteY15" fmla="*/ 1797050 h 5162550"/>
              <a:gd name="connsiteX16" fmla="*/ 857250 w 8699500"/>
              <a:gd name="connsiteY16" fmla="*/ 1517650 h 5162550"/>
              <a:gd name="connsiteX17" fmla="*/ 1162050 w 8699500"/>
              <a:gd name="connsiteY17" fmla="*/ 1250950 h 5162550"/>
              <a:gd name="connsiteX18" fmla="*/ 1695450 w 8699500"/>
              <a:gd name="connsiteY18" fmla="*/ 1073150 h 5162550"/>
              <a:gd name="connsiteX19" fmla="*/ 2222500 w 8699500"/>
              <a:gd name="connsiteY19" fmla="*/ 952500 h 5162550"/>
              <a:gd name="connsiteX20" fmla="*/ 2387600 w 8699500"/>
              <a:gd name="connsiteY20" fmla="*/ 793750 h 5162550"/>
              <a:gd name="connsiteX21" fmla="*/ 2476500 w 8699500"/>
              <a:gd name="connsiteY21" fmla="*/ 63500 h 5162550"/>
              <a:gd name="connsiteX22" fmla="*/ 0 w 8699500"/>
              <a:gd name="connsiteY22" fmla="*/ 0 h 5162550"/>
              <a:gd name="connsiteX23" fmla="*/ 88900 w 8699500"/>
              <a:gd name="connsiteY23" fmla="*/ 5162550 h 5162550"/>
              <a:gd name="connsiteX0" fmla="*/ 88900 w 8699500"/>
              <a:gd name="connsiteY0" fmla="*/ 5162550 h 5162550"/>
              <a:gd name="connsiteX1" fmla="*/ 8699500 w 8699500"/>
              <a:gd name="connsiteY1" fmla="*/ 5149850 h 5162550"/>
              <a:gd name="connsiteX2" fmla="*/ 8591550 w 8699500"/>
              <a:gd name="connsiteY2" fmla="*/ 25400 h 5162550"/>
              <a:gd name="connsiteX3" fmla="*/ 7759700 w 8699500"/>
              <a:gd name="connsiteY3" fmla="*/ 1701800 h 5162550"/>
              <a:gd name="connsiteX4" fmla="*/ 7581900 w 8699500"/>
              <a:gd name="connsiteY4" fmla="*/ 1771650 h 5162550"/>
              <a:gd name="connsiteX5" fmla="*/ 7340600 w 8699500"/>
              <a:gd name="connsiteY5" fmla="*/ 1847850 h 5162550"/>
              <a:gd name="connsiteX6" fmla="*/ 7073900 w 8699500"/>
              <a:gd name="connsiteY6" fmla="*/ 1917700 h 5162550"/>
              <a:gd name="connsiteX7" fmla="*/ 6216650 w 8699500"/>
              <a:gd name="connsiteY7" fmla="*/ 1924050 h 5162550"/>
              <a:gd name="connsiteX8" fmla="*/ 5715000 w 8699500"/>
              <a:gd name="connsiteY8" fmla="*/ 4057650 h 5162550"/>
              <a:gd name="connsiteX9" fmla="*/ 5054600 w 8699500"/>
              <a:gd name="connsiteY9" fmla="*/ 4578350 h 5162550"/>
              <a:gd name="connsiteX10" fmla="*/ 4559300 w 8699500"/>
              <a:gd name="connsiteY10" fmla="*/ 4787900 h 5162550"/>
              <a:gd name="connsiteX11" fmla="*/ 4165600 w 8699500"/>
              <a:gd name="connsiteY11" fmla="*/ 4864100 h 5162550"/>
              <a:gd name="connsiteX12" fmla="*/ 3676650 w 8699500"/>
              <a:gd name="connsiteY12" fmla="*/ 4787900 h 5162550"/>
              <a:gd name="connsiteX13" fmla="*/ 2959100 w 8699500"/>
              <a:gd name="connsiteY13" fmla="*/ 4362450 h 5162550"/>
              <a:gd name="connsiteX14" fmla="*/ 1746250 w 8699500"/>
              <a:gd name="connsiteY14" fmla="*/ 2832100 h 5162550"/>
              <a:gd name="connsiteX15" fmla="*/ 901700 w 8699500"/>
              <a:gd name="connsiteY15" fmla="*/ 1797050 h 5162550"/>
              <a:gd name="connsiteX16" fmla="*/ 857250 w 8699500"/>
              <a:gd name="connsiteY16" fmla="*/ 1517650 h 5162550"/>
              <a:gd name="connsiteX17" fmla="*/ 1162050 w 8699500"/>
              <a:gd name="connsiteY17" fmla="*/ 1250950 h 5162550"/>
              <a:gd name="connsiteX18" fmla="*/ 1695450 w 8699500"/>
              <a:gd name="connsiteY18" fmla="*/ 1073150 h 5162550"/>
              <a:gd name="connsiteX19" fmla="*/ 2222500 w 8699500"/>
              <a:gd name="connsiteY19" fmla="*/ 952500 h 5162550"/>
              <a:gd name="connsiteX20" fmla="*/ 2387600 w 8699500"/>
              <a:gd name="connsiteY20" fmla="*/ 793750 h 5162550"/>
              <a:gd name="connsiteX21" fmla="*/ 2476500 w 8699500"/>
              <a:gd name="connsiteY21" fmla="*/ 63500 h 5162550"/>
              <a:gd name="connsiteX22" fmla="*/ 0 w 8699500"/>
              <a:gd name="connsiteY22" fmla="*/ 0 h 5162550"/>
              <a:gd name="connsiteX23" fmla="*/ 88900 w 8699500"/>
              <a:gd name="connsiteY23" fmla="*/ 5162550 h 5162550"/>
              <a:gd name="connsiteX0" fmla="*/ 88900 w 8699500"/>
              <a:gd name="connsiteY0" fmla="*/ 5162550 h 5162550"/>
              <a:gd name="connsiteX1" fmla="*/ 8699500 w 8699500"/>
              <a:gd name="connsiteY1" fmla="*/ 5149850 h 5162550"/>
              <a:gd name="connsiteX2" fmla="*/ 8591550 w 8699500"/>
              <a:gd name="connsiteY2" fmla="*/ 25400 h 5162550"/>
              <a:gd name="connsiteX3" fmla="*/ 7759700 w 8699500"/>
              <a:gd name="connsiteY3" fmla="*/ 1701800 h 5162550"/>
              <a:gd name="connsiteX4" fmla="*/ 7340600 w 8699500"/>
              <a:gd name="connsiteY4" fmla="*/ 1847850 h 5162550"/>
              <a:gd name="connsiteX5" fmla="*/ 7073900 w 8699500"/>
              <a:gd name="connsiteY5" fmla="*/ 1917700 h 5162550"/>
              <a:gd name="connsiteX6" fmla="*/ 6216650 w 8699500"/>
              <a:gd name="connsiteY6" fmla="*/ 1924050 h 5162550"/>
              <a:gd name="connsiteX7" fmla="*/ 5715000 w 8699500"/>
              <a:gd name="connsiteY7" fmla="*/ 4057650 h 5162550"/>
              <a:gd name="connsiteX8" fmla="*/ 5054600 w 8699500"/>
              <a:gd name="connsiteY8" fmla="*/ 4578350 h 5162550"/>
              <a:gd name="connsiteX9" fmla="*/ 4559300 w 8699500"/>
              <a:gd name="connsiteY9" fmla="*/ 4787900 h 5162550"/>
              <a:gd name="connsiteX10" fmla="*/ 4165600 w 8699500"/>
              <a:gd name="connsiteY10" fmla="*/ 4864100 h 5162550"/>
              <a:gd name="connsiteX11" fmla="*/ 3676650 w 8699500"/>
              <a:gd name="connsiteY11" fmla="*/ 4787900 h 5162550"/>
              <a:gd name="connsiteX12" fmla="*/ 2959100 w 8699500"/>
              <a:gd name="connsiteY12" fmla="*/ 4362450 h 5162550"/>
              <a:gd name="connsiteX13" fmla="*/ 1746250 w 8699500"/>
              <a:gd name="connsiteY13" fmla="*/ 2832100 h 5162550"/>
              <a:gd name="connsiteX14" fmla="*/ 901700 w 8699500"/>
              <a:gd name="connsiteY14" fmla="*/ 1797050 h 5162550"/>
              <a:gd name="connsiteX15" fmla="*/ 857250 w 8699500"/>
              <a:gd name="connsiteY15" fmla="*/ 1517650 h 5162550"/>
              <a:gd name="connsiteX16" fmla="*/ 1162050 w 8699500"/>
              <a:gd name="connsiteY16" fmla="*/ 1250950 h 5162550"/>
              <a:gd name="connsiteX17" fmla="*/ 1695450 w 8699500"/>
              <a:gd name="connsiteY17" fmla="*/ 1073150 h 5162550"/>
              <a:gd name="connsiteX18" fmla="*/ 2222500 w 8699500"/>
              <a:gd name="connsiteY18" fmla="*/ 952500 h 5162550"/>
              <a:gd name="connsiteX19" fmla="*/ 2387600 w 8699500"/>
              <a:gd name="connsiteY19" fmla="*/ 793750 h 5162550"/>
              <a:gd name="connsiteX20" fmla="*/ 2476500 w 8699500"/>
              <a:gd name="connsiteY20" fmla="*/ 63500 h 5162550"/>
              <a:gd name="connsiteX21" fmla="*/ 0 w 8699500"/>
              <a:gd name="connsiteY21" fmla="*/ 0 h 5162550"/>
              <a:gd name="connsiteX22" fmla="*/ 88900 w 8699500"/>
              <a:gd name="connsiteY22" fmla="*/ 5162550 h 5162550"/>
              <a:gd name="connsiteX0" fmla="*/ 88900 w 8699500"/>
              <a:gd name="connsiteY0" fmla="*/ 5162550 h 5162550"/>
              <a:gd name="connsiteX1" fmla="*/ 8699500 w 8699500"/>
              <a:gd name="connsiteY1" fmla="*/ 5149850 h 5162550"/>
              <a:gd name="connsiteX2" fmla="*/ 8591550 w 8699500"/>
              <a:gd name="connsiteY2" fmla="*/ 25400 h 5162550"/>
              <a:gd name="connsiteX3" fmla="*/ 7759700 w 8699500"/>
              <a:gd name="connsiteY3" fmla="*/ 1701800 h 5162550"/>
              <a:gd name="connsiteX4" fmla="*/ 7073900 w 8699500"/>
              <a:gd name="connsiteY4" fmla="*/ 1917700 h 5162550"/>
              <a:gd name="connsiteX5" fmla="*/ 6216650 w 8699500"/>
              <a:gd name="connsiteY5" fmla="*/ 1924050 h 5162550"/>
              <a:gd name="connsiteX6" fmla="*/ 5715000 w 8699500"/>
              <a:gd name="connsiteY6" fmla="*/ 4057650 h 5162550"/>
              <a:gd name="connsiteX7" fmla="*/ 5054600 w 8699500"/>
              <a:gd name="connsiteY7" fmla="*/ 4578350 h 5162550"/>
              <a:gd name="connsiteX8" fmla="*/ 4559300 w 8699500"/>
              <a:gd name="connsiteY8" fmla="*/ 4787900 h 5162550"/>
              <a:gd name="connsiteX9" fmla="*/ 4165600 w 8699500"/>
              <a:gd name="connsiteY9" fmla="*/ 4864100 h 5162550"/>
              <a:gd name="connsiteX10" fmla="*/ 3676650 w 8699500"/>
              <a:gd name="connsiteY10" fmla="*/ 4787900 h 5162550"/>
              <a:gd name="connsiteX11" fmla="*/ 2959100 w 8699500"/>
              <a:gd name="connsiteY11" fmla="*/ 4362450 h 5162550"/>
              <a:gd name="connsiteX12" fmla="*/ 1746250 w 8699500"/>
              <a:gd name="connsiteY12" fmla="*/ 2832100 h 5162550"/>
              <a:gd name="connsiteX13" fmla="*/ 901700 w 8699500"/>
              <a:gd name="connsiteY13" fmla="*/ 1797050 h 5162550"/>
              <a:gd name="connsiteX14" fmla="*/ 857250 w 8699500"/>
              <a:gd name="connsiteY14" fmla="*/ 1517650 h 5162550"/>
              <a:gd name="connsiteX15" fmla="*/ 1162050 w 8699500"/>
              <a:gd name="connsiteY15" fmla="*/ 1250950 h 5162550"/>
              <a:gd name="connsiteX16" fmla="*/ 1695450 w 8699500"/>
              <a:gd name="connsiteY16" fmla="*/ 1073150 h 5162550"/>
              <a:gd name="connsiteX17" fmla="*/ 2222500 w 8699500"/>
              <a:gd name="connsiteY17" fmla="*/ 952500 h 5162550"/>
              <a:gd name="connsiteX18" fmla="*/ 2387600 w 8699500"/>
              <a:gd name="connsiteY18" fmla="*/ 793750 h 5162550"/>
              <a:gd name="connsiteX19" fmla="*/ 2476500 w 8699500"/>
              <a:gd name="connsiteY19" fmla="*/ 63500 h 5162550"/>
              <a:gd name="connsiteX20" fmla="*/ 0 w 8699500"/>
              <a:gd name="connsiteY20" fmla="*/ 0 h 5162550"/>
              <a:gd name="connsiteX21" fmla="*/ 88900 w 8699500"/>
              <a:gd name="connsiteY21" fmla="*/ 5162550 h 5162550"/>
              <a:gd name="connsiteX0" fmla="*/ 88900 w 8699500"/>
              <a:gd name="connsiteY0" fmla="*/ 5162550 h 5162550"/>
              <a:gd name="connsiteX1" fmla="*/ 8699500 w 8699500"/>
              <a:gd name="connsiteY1" fmla="*/ 5149850 h 5162550"/>
              <a:gd name="connsiteX2" fmla="*/ 8591550 w 8699500"/>
              <a:gd name="connsiteY2" fmla="*/ 25400 h 5162550"/>
              <a:gd name="connsiteX3" fmla="*/ 7759700 w 8699500"/>
              <a:gd name="connsiteY3" fmla="*/ 1701800 h 5162550"/>
              <a:gd name="connsiteX4" fmla="*/ 6216650 w 8699500"/>
              <a:gd name="connsiteY4" fmla="*/ 1924050 h 5162550"/>
              <a:gd name="connsiteX5" fmla="*/ 5715000 w 8699500"/>
              <a:gd name="connsiteY5" fmla="*/ 4057650 h 5162550"/>
              <a:gd name="connsiteX6" fmla="*/ 5054600 w 8699500"/>
              <a:gd name="connsiteY6" fmla="*/ 4578350 h 5162550"/>
              <a:gd name="connsiteX7" fmla="*/ 4559300 w 8699500"/>
              <a:gd name="connsiteY7" fmla="*/ 4787900 h 5162550"/>
              <a:gd name="connsiteX8" fmla="*/ 4165600 w 8699500"/>
              <a:gd name="connsiteY8" fmla="*/ 4864100 h 5162550"/>
              <a:gd name="connsiteX9" fmla="*/ 3676650 w 8699500"/>
              <a:gd name="connsiteY9" fmla="*/ 4787900 h 5162550"/>
              <a:gd name="connsiteX10" fmla="*/ 2959100 w 8699500"/>
              <a:gd name="connsiteY10" fmla="*/ 4362450 h 5162550"/>
              <a:gd name="connsiteX11" fmla="*/ 1746250 w 8699500"/>
              <a:gd name="connsiteY11" fmla="*/ 2832100 h 5162550"/>
              <a:gd name="connsiteX12" fmla="*/ 901700 w 8699500"/>
              <a:gd name="connsiteY12" fmla="*/ 1797050 h 5162550"/>
              <a:gd name="connsiteX13" fmla="*/ 857250 w 8699500"/>
              <a:gd name="connsiteY13" fmla="*/ 1517650 h 5162550"/>
              <a:gd name="connsiteX14" fmla="*/ 1162050 w 8699500"/>
              <a:gd name="connsiteY14" fmla="*/ 1250950 h 5162550"/>
              <a:gd name="connsiteX15" fmla="*/ 1695450 w 8699500"/>
              <a:gd name="connsiteY15" fmla="*/ 1073150 h 5162550"/>
              <a:gd name="connsiteX16" fmla="*/ 2222500 w 8699500"/>
              <a:gd name="connsiteY16" fmla="*/ 952500 h 5162550"/>
              <a:gd name="connsiteX17" fmla="*/ 2387600 w 8699500"/>
              <a:gd name="connsiteY17" fmla="*/ 793750 h 5162550"/>
              <a:gd name="connsiteX18" fmla="*/ 2476500 w 8699500"/>
              <a:gd name="connsiteY18" fmla="*/ 63500 h 5162550"/>
              <a:gd name="connsiteX19" fmla="*/ 0 w 8699500"/>
              <a:gd name="connsiteY19" fmla="*/ 0 h 5162550"/>
              <a:gd name="connsiteX20" fmla="*/ 88900 w 8699500"/>
              <a:gd name="connsiteY20" fmla="*/ 5162550 h 5162550"/>
              <a:gd name="connsiteX0" fmla="*/ 88900 w 8699500"/>
              <a:gd name="connsiteY0" fmla="*/ 5162550 h 5162550"/>
              <a:gd name="connsiteX1" fmla="*/ 8699500 w 8699500"/>
              <a:gd name="connsiteY1" fmla="*/ 5149850 h 5162550"/>
              <a:gd name="connsiteX2" fmla="*/ 8591550 w 8699500"/>
              <a:gd name="connsiteY2" fmla="*/ 25400 h 5162550"/>
              <a:gd name="connsiteX3" fmla="*/ 7902575 w 8699500"/>
              <a:gd name="connsiteY3" fmla="*/ 1749425 h 5162550"/>
              <a:gd name="connsiteX4" fmla="*/ 6216650 w 8699500"/>
              <a:gd name="connsiteY4" fmla="*/ 1924050 h 5162550"/>
              <a:gd name="connsiteX5" fmla="*/ 5715000 w 8699500"/>
              <a:gd name="connsiteY5" fmla="*/ 4057650 h 5162550"/>
              <a:gd name="connsiteX6" fmla="*/ 5054600 w 8699500"/>
              <a:gd name="connsiteY6" fmla="*/ 4578350 h 5162550"/>
              <a:gd name="connsiteX7" fmla="*/ 4559300 w 8699500"/>
              <a:gd name="connsiteY7" fmla="*/ 4787900 h 5162550"/>
              <a:gd name="connsiteX8" fmla="*/ 4165600 w 8699500"/>
              <a:gd name="connsiteY8" fmla="*/ 4864100 h 5162550"/>
              <a:gd name="connsiteX9" fmla="*/ 3676650 w 8699500"/>
              <a:gd name="connsiteY9" fmla="*/ 4787900 h 5162550"/>
              <a:gd name="connsiteX10" fmla="*/ 2959100 w 8699500"/>
              <a:gd name="connsiteY10" fmla="*/ 4362450 h 5162550"/>
              <a:gd name="connsiteX11" fmla="*/ 1746250 w 8699500"/>
              <a:gd name="connsiteY11" fmla="*/ 2832100 h 5162550"/>
              <a:gd name="connsiteX12" fmla="*/ 901700 w 8699500"/>
              <a:gd name="connsiteY12" fmla="*/ 1797050 h 5162550"/>
              <a:gd name="connsiteX13" fmla="*/ 857250 w 8699500"/>
              <a:gd name="connsiteY13" fmla="*/ 1517650 h 5162550"/>
              <a:gd name="connsiteX14" fmla="*/ 1162050 w 8699500"/>
              <a:gd name="connsiteY14" fmla="*/ 1250950 h 5162550"/>
              <a:gd name="connsiteX15" fmla="*/ 1695450 w 8699500"/>
              <a:gd name="connsiteY15" fmla="*/ 1073150 h 5162550"/>
              <a:gd name="connsiteX16" fmla="*/ 2222500 w 8699500"/>
              <a:gd name="connsiteY16" fmla="*/ 952500 h 5162550"/>
              <a:gd name="connsiteX17" fmla="*/ 2387600 w 8699500"/>
              <a:gd name="connsiteY17" fmla="*/ 793750 h 5162550"/>
              <a:gd name="connsiteX18" fmla="*/ 2476500 w 8699500"/>
              <a:gd name="connsiteY18" fmla="*/ 63500 h 5162550"/>
              <a:gd name="connsiteX19" fmla="*/ 0 w 8699500"/>
              <a:gd name="connsiteY19" fmla="*/ 0 h 5162550"/>
              <a:gd name="connsiteX20" fmla="*/ 88900 w 8699500"/>
              <a:gd name="connsiteY20" fmla="*/ 5162550 h 5162550"/>
              <a:gd name="connsiteX0" fmla="*/ 88900 w 8699500"/>
              <a:gd name="connsiteY0" fmla="*/ 5162550 h 5162550"/>
              <a:gd name="connsiteX1" fmla="*/ 8699500 w 8699500"/>
              <a:gd name="connsiteY1" fmla="*/ 5149850 h 5162550"/>
              <a:gd name="connsiteX2" fmla="*/ 8591550 w 8699500"/>
              <a:gd name="connsiteY2" fmla="*/ 25400 h 5162550"/>
              <a:gd name="connsiteX3" fmla="*/ 7902575 w 8699500"/>
              <a:gd name="connsiteY3" fmla="*/ 1749425 h 5162550"/>
              <a:gd name="connsiteX4" fmla="*/ 6326188 w 8699500"/>
              <a:gd name="connsiteY4" fmla="*/ 2114550 h 5162550"/>
              <a:gd name="connsiteX5" fmla="*/ 5715000 w 8699500"/>
              <a:gd name="connsiteY5" fmla="*/ 4057650 h 5162550"/>
              <a:gd name="connsiteX6" fmla="*/ 5054600 w 8699500"/>
              <a:gd name="connsiteY6" fmla="*/ 4578350 h 5162550"/>
              <a:gd name="connsiteX7" fmla="*/ 4559300 w 8699500"/>
              <a:gd name="connsiteY7" fmla="*/ 4787900 h 5162550"/>
              <a:gd name="connsiteX8" fmla="*/ 4165600 w 8699500"/>
              <a:gd name="connsiteY8" fmla="*/ 4864100 h 5162550"/>
              <a:gd name="connsiteX9" fmla="*/ 3676650 w 8699500"/>
              <a:gd name="connsiteY9" fmla="*/ 4787900 h 5162550"/>
              <a:gd name="connsiteX10" fmla="*/ 2959100 w 8699500"/>
              <a:gd name="connsiteY10" fmla="*/ 4362450 h 5162550"/>
              <a:gd name="connsiteX11" fmla="*/ 1746250 w 8699500"/>
              <a:gd name="connsiteY11" fmla="*/ 2832100 h 5162550"/>
              <a:gd name="connsiteX12" fmla="*/ 901700 w 8699500"/>
              <a:gd name="connsiteY12" fmla="*/ 1797050 h 5162550"/>
              <a:gd name="connsiteX13" fmla="*/ 857250 w 8699500"/>
              <a:gd name="connsiteY13" fmla="*/ 1517650 h 5162550"/>
              <a:gd name="connsiteX14" fmla="*/ 1162050 w 8699500"/>
              <a:gd name="connsiteY14" fmla="*/ 1250950 h 5162550"/>
              <a:gd name="connsiteX15" fmla="*/ 1695450 w 8699500"/>
              <a:gd name="connsiteY15" fmla="*/ 1073150 h 5162550"/>
              <a:gd name="connsiteX16" fmla="*/ 2222500 w 8699500"/>
              <a:gd name="connsiteY16" fmla="*/ 952500 h 5162550"/>
              <a:gd name="connsiteX17" fmla="*/ 2387600 w 8699500"/>
              <a:gd name="connsiteY17" fmla="*/ 793750 h 5162550"/>
              <a:gd name="connsiteX18" fmla="*/ 2476500 w 8699500"/>
              <a:gd name="connsiteY18" fmla="*/ 63500 h 5162550"/>
              <a:gd name="connsiteX19" fmla="*/ 0 w 8699500"/>
              <a:gd name="connsiteY19" fmla="*/ 0 h 5162550"/>
              <a:gd name="connsiteX20" fmla="*/ 88900 w 8699500"/>
              <a:gd name="connsiteY20" fmla="*/ 5162550 h 5162550"/>
              <a:gd name="connsiteX0" fmla="*/ 88900 w 8699500"/>
              <a:gd name="connsiteY0" fmla="*/ 5162550 h 5162550"/>
              <a:gd name="connsiteX1" fmla="*/ 8699500 w 8699500"/>
              <a:gd name="connsiteY1" fmla="*/ 5149850 h 5162550"/>
              <a:gd name="connsiteX2" fmla="*/ 8591550 w 8699500"/>
              <a:gd name="connsiteY2" fmla="*/ 25400 h 5162550"/>
              <a:gd name="connsiteX3" fmla="*/ 7902575 w 8699500"/>
              <a:gd name="connsiteY3" fmla="*/ 1749425 h 5162550"/>
              <a:gd name="connsiteX4" fmla="*/ 6326188 w 8699500"/>
              <a:gd name="connsiteY4" fmla="*/ 2114550 h 5162550"/>
              <a:gd name="connsiteX5" fmla="*/ 5715000 w 8699500"/>
              <a:gd name="connsiteY5" fmla="*/ 4057650 h 5162550"/>
              <a:gd name="connsiteX6" fmla="*/ 5054600 w 8699500"/>
              <a:gd name="connsiteY6" fmla="*/ 4578350 h 5162550"/>
              <a:gd name="connsiteX7" fmla="*/ 4559300 w 8699500"/>
              <a:gd name="connsiteY7" fmla="*/ 4787900 h 5162550"/>
              <a:gd name="connsiteX8" fmla="*/ 4165600 w 8699500"/>
              <a:gd name="connsiteY8" fmla="*/ 4864100 h 5162550"/>
              <a:gd name="connsiteX9" fmla="*/ 3676650 w 8699500"/>
              <a:gd name="connsiteY9" fmla="*/ 4787900 h 5162550"/>
              <a:gd name="connsiteX10" fmla="*/ 2959100 w 8699500"/>
              <a:gd name="connsiteY10" fmla="*/ 4362450 h 5162550"/>
              <a:gd name="connsiteX11" fmla="*/ 1746250 w 8699500"/>
              <a:gd name="connsiteY11" fmla="*/ 2832100 h 5162550"/>
              <a:gd name="connsiteX12" fmla="*/ 901700 w 8699500"/>
              <a:gd name="connsiteY12" fmla="*/ 1797050 h 5162550"/>
              <a:gd name="connsiteX13" fmla="*/ 857250 w 8699500"/>
              <a:gd name="connsiteY13" fmla="*/ 1517650 h 5162550"/>
              <a:gd name="connsiteX14" fmla="*/ 1162050 w 8699500"/>
              <a:gd name="connsiteY14" fmla="*/ 1250950 h 5162550"/>
              <a:gd name="connsiteX15" fmla="*/ 1695450 w 8699500"/>
              <a:gd name="connsiteY15" fmla="*/ 1073150 h 5162550"/>
              <a:gd name="connsiteX16" fmla="*/ 2222500 w 8699500"/>
              <a:gd name="connsiteY16" fmla="*/ 952500 h 5162550"/>
              <a:gd name="connsiteX17" fmla="*/ 2387600 w 8699500"/>
              <a:gd name="connsiteY17" fmla="*/ 793750 h 5162550"/>
              <a:gd name="connsiteX18" fmla="*/ 2476500 w 8699500"/>
              <a:gd name="connsiteY18" fmla="*/ 63500 h 5162550"/>
              <a:gd name="connsiteX19" fmla="*/ 0 w 8699500"/>
              <a:gd name="connsiteY19" fmla="*/ 0 h 5162550"/>
              <a:gd name="connsiteX20" fmla="*/ 88900 w 8699500"/>
              <a:gd name="connsiteY20" fmla="*/ 5162550 h 5162550"/>
              <a:gd name="connsiteX0" fmla="*/ 88900 w 8699500"/>
              <a:gd name="connsiteY0" fmla="*/ 5162550 h 5162550"/>
              <a:gd name="connsiteX1" fmla="*/ 8699500 w 8699500"/>
              <a:gd name="connsiteY1" fmla="*/ 5149850 h 5162550"/>
              <a:gd name="connsiteX2" fmla="*/ 8591550 w 8699500"/>
              <a:gd name="connsiteY2" fmla="*/ 25400 h 5162550"/>
              <a:gd name="connsiteX3" fmla="*/ 7902575 w 8699500"/>
              <a:gd name="connsiteY3" fmla="*/ 1749425 h 5162550"/>
              <a:gd name="connsiteX4" fmla="*/ 6326188 w 8699500"/>
              <a:gd name="connsiteY4" fmla="*/ 2114550 h 5162550"/>
              <a:gd name="connsiteX5" fmla="*/ 5715000 w 8699500"/>
              <a:gd name="connsiteY5" fmla="*/ 4057650 h 5162550"/>
              <a:gd name="connsiteX6" fmla="*/ 5054600 w 8699500"/>
              <a:gd name="connsiteY6" fmla="*/ 4578350 h 5162550"/>
              <a:gd name="connsiteX7" fmla="*/ 4559300 w 8699500"/>
              <a:gd name="connsiteY7" fmla="*/ 4787900 h 5162550"/>
              <a:gd name="connsiteX8" fmla="*/ 4165600 w 8699500"/>
              <a:gd name="connsiteY8" fmla="*/ 4864100 h 5162550"/>
              <a:gd name="connsiteX9" fmla="*/ 3676650 w 8699500"/>
              <a:gd name="connsiteY9" fmla="*/ 4787900 h 5162550"/>
              <a:gd name="connsiteX10" fmla="*/ 2992438 w 8699500"/>
              <a:gd name="connsiteY10" fmla="*/ 4319587 h 5162550"/>
              <a:gd name="connsiteX11" fmla="*/ 1746250 w 8699500"/>
              <a:gd name="connsiteY11" fmla="*/ 2832100 h 5162550"/>
              <a:gd name="connsiteX12" fmla="*/ 901700 w 8699500"/>
              <a:gd name="connsiteY12" fmla="*/ 1797050 h 5162550"/>
              <a:gd name="connsiteX13" fmla="*/ 857250 w 8699500"/>
              <a:gd name="connsiteY13" fmla="*/ 1517650 h 5162550"/>
              <a:gd name="connsiteX14" fmla="*/ 1162050 w 8699500"/>
              <a:gd name="connsiteY14" fmla="*/ 1250950 h 5162550"/>
              <a:gd name="connsiteX15" fmla="*/ 1695450 w 8699500"/>
              <a:gd name="connsiteY15" fmla="*/ 1073150 h 5162550"/>
              <a:gd name="connsiteX16" fmla="*/ 2222500 w 8699500"/>
              <a:gd name="connsiteY16" fmla="*/ 952500 h 5162550"/>
              <a:gd name="connsiteX17" fmla="*/ 2387600 w 8699500"/>
              <a:gd name="connsiteY17" fmla="*/ 793750 h 5162550"/>
              <a:gd name="connsiteX18" fmla="*/ 2476500 w 8699500"/>
              <a:gd name="connsiteY18" fmla="*/ 63500 h 5162550"/>
              <a:gd name="connsiteX19" fmla="*/ 0 w 8699500"/>
              <a:gd name="connsiteY19" fmla="*/ 0 h 5162550"/>
              <a:gd name="connsiteX20" fmla="*/ 88900 w 8699500"/>
              <a:gd name="connsiteY20" fmla="*/ 5162550 h 5162550"/>
              <a:gd name="connsiteX0" fmla="*/ 88900 w 8699500"/>
              <a:gd name="connsiteY0" fmla="*/ 5162550 h 5162550"/>
              <a:gd name="connsiteX1" fmla="*/ 8699500 w 8699500"/>
              <a:gd name="connsiteY1" fmla="*/ 5149850 h 5162550"/>
              <a:gd name="connsiteX2" fmla="*/ 8591550 w 8699500"/>
              <a:gd name="connsiteY2" fmla="*/ 25400 h 5162550"/>
              <a:gd name="connsiteX3" fmla="*/ 7902575 w 8699500"/>
              <a:gd name="connsiteY3" fmla="*/ 1749425 h 5162550"/>
              <a:gd name="connsiteX4" fmla="*/ 6326188 w 8699500"/>
              <a:gd name="connsiteY4" fmla="*/ 2114550 h 5162550"/>
              <a:gd name="connsiteX5" fmla="*/ 5715000 w 8699500"/>
              <a:gd name="connsiteY5" fmla="*/ 4057650 h 5162550"/>
              <a:gd name="connsiteX6" fmla="*/ 5054600 w 8699500"/>
              <a:gd name="connsiteY6" fmla="*/ 4578350 h 5162550"/>
              <a:gd name="connsiteX7" fmla="*/ 4559300 w 8699500"/>
              <a:gd name="connsiteY7" fmla="*/ 4787900 h 5162550"/>
              <a:gd name="connsiteX8" fmla="*/ 4165600 w 8699500"/>
              <a:gd name="connsiteY8" fmla="*/ 4864100 h 5162550"/>
              <a:gd name="connsiteX9" fmla="*/ 3676650 w 8699500"/>
              <a:gd name="connsiteY9" fmla="*/ 4787900 h 5162550"/>
              <a:gd name="connsiteX10" fmla="*/ 2992438 w 8699500"/>
              <a:gd name="connsiteY10" fmla="*/ 4319587 h 5162550"/>
              <a:gd name="connsiteX11" fmla="*/ 1746250 w 8699500"/>
              <a:gd name="connsiteY11" fmla="*/ 2832100 h 5162550"/>
              <a:gd name="connsiteX12" fmla="*/ 901700 w 8699500"/>
              <a:gd name="connsiteY12" fmla="*/ 1797050 h 5162550"/>
              <a:gd name="connsiteX13" fmla="*/ 857250 w 8699500"/>
              <a:gd name="connsiteY13" fmla="*/ 1517650 h 5162550"/>
              <a:gd name="connsiteX14" fmla="*/ 1162050 w 8699500"/>
              <a:gd name="connsiteY14" fmla="*/ 1250950 h 5162550"/>
              <a:gd name="connsiteX15" fmla="*/ 1695450 w 8699500"/>
              <a:gd name="connsiteY15" fmla="*/ 1073150 h 5162550"/>
              <a:gd name="connsiteX16" fmla="*/ 2222500 w 8699500"/>
              <a:gd name="connsiteY16" fmla="*/ 952500 h 5162550"/>
              <a:gd name="connsiteX17" fmla="*/ 2387600 w 8699500"/>
              <a:gd name="connsiteY17" fmla="*/ 793750 h 5162550"/>
              <a:gd name="connsiteX18" fmla="*/ 2476500 w 8699500"/>
              <a:gd name="connsiteY18" fmla="*/ 63500 h 5162550"/>
              <a:gd name="connsiteX19" fmla="*/ 0 w 8699500"/>
              <a:gd name="connsiteY19" fmla="*/ 0 h 5162550"/>
              <a:gd name="connsiteX20" fmla="*/ 88900 w 8699500"/>
              <a:gd name="connsiteY20" fmla="*/ 5162550 h 5162550"/>
              <a:gd name="connsiteX0" fmla="*/ 88900 w 8699500"/>
              <a:gd name="connsiteY0" fmla="*/ 5162550 h 5162550"/>
              <a:gd name="connsiteX1" fmla="*/ 8699500 w 8699500"/>
              <a:gd name="connsiteY1" fmla="*/ 5149850 h 5162550"/>
              <a:gd name="connsiteX2" fmla="*/ 8591550 w 8699500"/>
              <a:gd name="connsiteY2" fmla="*/ 25400 h 5162550"/>
              <a:gd name="connsiteX3" fmla="*/ 7902575 w 8699500"/>
              <a:gd name="connsiteY3" fmla="*/ 1749425 h 5162550"/>
              <a:gd name="connsiteX4" fmla="*/ 6326188 w 8699500"/>
              <a:gd name="connsiteY4" fmla="*/ 2114550 h 5162550"/>
              <a:gd name="connsiteX5" fmla="*/ 5715000 w 8699500"/>
              <a:gd name="connsiteY5" fmla="*/ 4057650 h 5162550"/>
              <a:gd name="connsiteX6" fmla="*/ 5054600 w 8699500"/>
              <a:gd name="connsiteY6" fmla="*/ 4578350 h 5162550"/>
              <a:gd name="connsiteX7" fmla="*/ 4559300 w 8699500"/>
              <a:gd name="connsiteY7" fmla="*/ 4787900 h 5162550"/>
              <a:gd name="connsiteX8" fmla="*/ 4165600 w 8699500"/>
              <a:gd name="connsiteY8" fmla="*/ 4864100 h 5162550"/>
              <a:gd name="connsiteX9" fmla="*/ 3676650 w 8699500"/>
              <a:gd name="connsiteY9" fmla="*/ 4787900 h 5162550"/>
              <a:gd name="connsiteX10" fmla="*/ 2992438 w 8699500"/>
              <a:gd name="connsiteY10" fmla="*/ 4319587 h 5162550"/>
              <a:gd name="connsiteX11" fmla="*/ 1746250 w 8699500"/>
              <a:gd name="connsiteY11" fmla="*/ 2832100 h 5162550"/>
              <a:gd name="connsiteX12" fmla="*/ 901700 w 8699500"/>
              <a:gd name="connsiteY12" fmla="*/ 1797050 h 5162550"/>
              <a:gd name="connsiteX13" fmla="*/ 857250 w 8699500"/>
              <a:gd name="connsiteY13" fmla="*/ 1517650 h 5162550"/>
              <a:gd name="connsiteX14" fmla="*/ 1162050 w 8699500"/>
              <a:gd name="connsiteY14" fmla="*/ 1250950 h 5162550"/>
              <a:gd name="connsiteX15" fmla="*/ 1695450 w 8699500"/>
              <a:gd name="connsiteY15" fmla="*/ 1073150 h 5162550"/>
              <a:gd name="connsiteX16" fmla="*/ 2222500 w 8699500"/>
              <a:gd name="connsiteY16" fmla="*/ 952500 h 5162550"/>
              <a:gd name="connsiteX17" fmla="*/ 2387600 w 8699500"/>
              <a:gd name="connsiteY17" fmla="*/ 793750 h 5162550"/>
              <a:gd name="connsiteX18" fmla="*/ 2476500 w 8699500"/>
              <a:gd name="connsiteY18" fmla="*/ 63500 h 5162550"/>
              <a:gd name="connsiteX19" fmla="*/ 0 w 8699500"/>
              <a:gd name="connsiteY19" fmla="*/ 0 h 5162550"/>
              <a:gd name="connsiteX20" fmla="*/ 88900 w 8699500"/>
              <a:gd name="connsiteY20" fmla="*/ 5162550 h 5162550"/>
              <a:gd name="connsiteX0" fmla="*/ 88900 w 8699500"/>
              <a:gd name="connsiteY0" fmla="*/ 5170487 h 5170487"/>
              <a:gd name="connsiteX1" fmla="*/ 8699500 w 8699500"/>
              <a:gd name="connsiteY1" fmla="*/ 5157787 h 5170487"/>
              <a:gd name="connsiteX2" fmla="*/ 8591550 w 8699500"/>
              <a:gd name="connsiteY2" fmla="*/ 33337 h 5170487"/>
              <a:gd name="connsiteX3" fmla="*/ 7902575 w 8699500"/>
              <a:gd name="connsiteY3" fmla="*/ 1757362 h 5170487"/>
              <a:gd name="connsiteX4" fmla="*/ 6326188 w 8699500"/>
              <a:gd name="connsiteY4" fmla="*/ 2122487 h 5170487"/>
              <a:gd name="connsiteX5" fmla="*/ 5715000 w 8699500"/>
              <a:gd name="connsiteY5" fmla="*/ 4065587 h 5170487"/>
              <a:gd name="connsiteX6" fmla="*/ 5054600 w 8699500"/>
              <a:gd name="connsiteY6" fmla="*/ 4586287 h 5170487"/>
              <a:gd name="connsiteX7" fmla="*/ 4559300 w 8699500"/>
              <a:gd name="connsiteY7" fmla="*/ 4795837 h 5170487"/>
              <a:gd name="connsiteX8" fmla="*/ 4165600 w 8699500"/>
              <a:gd name="connsiteY8" fmla="*/ 4872037 h 5170487"/>
              <a:gd name="connsiteX9" fmla="*/ 3676650 w 8699500"/>
              <a:gd name="connsiteY9" fmla="*/ 4795837 h 5170487"/>
              <a:gd name="connsiteX10" fmla="*/ 2992438 w 8699500"/>
              <a:gd name="connsiteY10" fmla="*/ 4327524 h 5170487"/>
              <a:gd name="connsiteX11" fmla="*/ 1746250 w 8699500"/>
              <a:gd name="connsiteY11" fmla="*/ 2840037 h 5170487"/>
              <a:gd name="connsiteX12" fmla="*/ 901700 w 8699500"/>
              <a:gd name="connsiteY12" fmla="*/ 1804987 h 5170487"/>
              <a:gd name="connsiteX13" fmla="*/ 857250 w 8699500"/>
              <a:gd name="connsiteY13" fmla="*/ 1525587 h 5170487"/>
              <a:gd name="connsiteX14" fmla="*/ 1162050 w 8699500"/>
              <a:gd name="connsiteY14" fmla="*/ 1258887 h 5170487"/>
              <a:gd name="connsiteX15" fmla="*/ 1695450 w 8699500"/>
              <a:gd name="connsiteY15" fmla="*/ 1081087 h 5170487"/>
              <a:gd name="connsiteX16" fmla="*/ 2222500 w 8699500"/>
              <a:gd name="connsiteY16" fmla="*/ 960437 h 5170487"/>
              <a:gd name="connsiteX17" fmla="*/ 2387600 w 8699500"/>
              <a:gd name="connsiteY17" fmla="*/ 801687 h 5170487"/>
              <a:gd name="connsiteX18" fmla="*/ 2462212 w 8699500"/>
              <a:gd name="connsiteY18" fmla="*/ 0 h 5170487"/>
              <a:gd name="connsiteX19" fmla="*/ 0 w 8699500"/>
              <a:gd name="connsiteY19" fmla="*/ 7937 h 5170487"/>
              <a:gd name="connsiteX20" fmla="*/ 88900 w 8699500"/>
              <a:gd name="connsiteY20" fmla="*/ 5170487 h 5170487"/>
              <a:gd name="connsiteX0" fmla="*/ 88900 w 8699500"/>
              <a:gd name="connsiteY0" fmla="*/ 5170487 h 5170487"/>
              <a:gd name="connsiteX1" fmla="*/ 8699500 w 8699500"/>
              <a:gd name="connsiteY1" fmla="*/ 5157787 h 5170487"/>
              <a:gd name="connsiteX2" fmla="*/ 8529637 w 8699500"/>
              <a:gd name="connsiteY2" fmla="*/ 604837 h 5170487"/>
              <a:gd name="connsiteX3" fmla="*/ 7902575 w 8699500"/>
              <a:gd name="connsiteY3" fmla="*/ 1757362 h 5170487"/>
              <a:gd name="connsiteX4" fmla="*/ 6326188 w 8699500"/>
              <a:gd name="connsiteY4" fmla="*/ 2122487 h 5170487"/>
              <a:gd name="connsiteX5" fmla="*/ 5715000 w 8699500"/>
              <a:gd name="connsiteY5" fmla="*/ 4065587 h 5170487"/>
              <a:gd name="connsiteX6" fmla="*/ 5054600 w 8699500"/>
              <a:gd name="connsiteY6" fmla="*/ 4586287 h 5170487"/>
              <a:gd name="connsiteX7" fmla="*/ 4559300 w 8699500"/>
              <a:gd name="connsiteY7" fmla="*/ 4795837 h 5170487"/>
              <a:gd name="connsiteX8" fmla="*/ 4165600 w 8699500"/>
              <a:gd name="connsiteY8" fmla="*/ 4872037 h 5170487"/>
              <a:gd name="connsiteX9" fmla="*/ 3676650 w 8699500"/>
              <a:gd name="connsiteY9" fmla="*/ 4795837 h 5170487"/>
              <a:gd name="connsiteX10" fmla="*/ 2992438 w 8699500"/>
              <a:gd name="connsiteY10" fmla="*/ 4327524 h 5170487"/>
              <a:gd name="connsiteX11" fmla="*/ 1746250 w 8699500"/>
              <a:gd name="connsiteY11" fmla="*/ 2840037 h 5170487"/>
              <a:gd name="connsiteX12" fmla="*/ 901700 w 8699500"/>
              <a:gd name="connsiteY12" fmla="*/ 1804987 h 5170487"/>
              <a:gd name="connsiteX13" fmla="*/ 857250 w 8699500"/>
              <a:gd name="connsiteY13" fmla="*/ 1525587 h 5170487"/>
              <a:gd name="connsiteX14" fmla="*/ 1162050 w 8699500"/>
              <a:gd name="connsiteY14" fmla="*/ 1258887 h 5170487"/>
              <a:gd name="connsiteX15" fmla="*/ 1695450 w 8699500"/>
              <a:gd name="connsiteY15" fmla="*/ 1081087 h 5170487"/>
              <a:gd name="connsiteX16" fmla="*/ 2222500 w 8699500"/>
              <a:gd name="connsiteY16" fmla="*/ 960437 h 5170487"/>
              <a:gd name="connsiteX17" fmla="*/ 2387600 w 8699500"/>
              <a:gd name="connsiteY17" fmla="*/ 801687 h 5170487"/>
              <a:gd name="connsiteX18" fmla="*/ 2462212 w 8699500"/>
              <a:gd name="connsiteY18" fmla="*/ 0 h 5170487"/>
              <a:gd name="connsiteX19" fmla="*/ 0 w 8699500"/>
              <a:gd name="connsiteY19" fmla="*/ 7937 h 5170487"/>
              <a:gd name="connsiteX20" fmla="*/ 88900 w 8699500"/>
              <a:gd name="connsiteY20" fmla="*/ 5170487 h 5170487"/>
              <a:gd name="connsiteX0" fmla="*/ 65087 w 8675687"/>
              <a:gd name="connsiteY0" fmla="*/ 5170487 h 5170487"/>
              <a:gd name="connsiteX1" fmla="*/ 8675687 w 8675687"/>
              <a:gd name="connsiteY1" fmla="*/ 5157787 h 5170487"/>
              <a:gd name="connsiteX2" fmla="*/ 8505824 w 8675687"/>
              <a:gd name="connsiteY2" fmla="*/ 604837 h 5170487"/>
              <a:gd name="connsiteX3" fmla="*/ 7878762 w 8675687"/>
              <a:gd name="connsiteY3" fmla="*/ 1757362 h 5170487"/>
              <a:gd name="connsiteX4" fmla="*/ 6302375 w 8675687"/>
              <a:gd name="connsiteY4" fmla="*/ 2122487 h 5170487"/>
              <a:gd name="connsiteX5" fmla="*/ 5691187 w 8675687"/>
              <a:gd name="connsiteY5" fmla="*/ 4065587 h 5170487"/>
              <a:gd name="connsiteX6" fmla="*/ 5030787 w 8675687"/>
              <a:gd name="connsiteY6" fmla="*/ 4586287 h 5170487"/>
              <a:gd name="connsiteX7" fmla="*/ 4535487 w 8675687"/>
              <a:gd name="connsiteY7" fmla="*/ 4795837 h 5170487"/>
              <a:gd name="connsiteX8" fmla="*/ 4141787 w 8675687"/>
              <a:gd name="connsiteY8" fmla="*/ 4872037 h 5170487"/>
              <a:gd name="connsiteX9" fmla="*/ 3652837 w 8675687"/>
              <a:gd name="connsiteY9" fmla="*/ 4795837 h 5170487"/>
              <a:gd name="connsiteX10" fmla="*/ 2968625 w 8675687"/>
              <a:gd name="connsiteY10" fmla="*/ 4327524 h 5170487"/>
              <a:gd name="connsiteX11" fmla="*/ 1722437 w 8675687"/>
              <a:gd name="connsiteY11" fmla="*/ 2840037 h 5170487"/>
              <a:gd name="connsiteX12" fmla="*/ 877887 w 8675687"/>
              <a:gd name="connsiteY12" fmla="*/ 1804987 h 5170487"/>
              <a:gd name="connsiteX13" fmla="*/ 833437 w 8675687"/>
              <a:gd name="connsiteY13" fmla="*/ 1525587 h 5170487"/>
              <a:gd name="connsiteX14" fmla="*/ 1138237 w 8675687"/>
              <a:gd name="connsiteY14" fmla="*/ 1258887 h 5170487"/>
              <a:gd name="connsiteX15" fmla="*/ 1671637 w 8675687"/>
              <a:gd name="connsiteY15" fmla="*/ 1081087 h 5170487"/>
              <a:gd name="connsiteX16" fmla="*/ 2198687 w 8675687"/>
              <a:gd name="connsiteY16" fmla="*/ 960437 h 5170487"/>
              <a:gd name="connsiteX17" fmla="*/ 2363787 w 8675687"/>
              <a:gd name="connsiteY17" fmla="*/ 801687 h 5170487"/>
              <a:gd name="connsiteX18" fmla="*/ 2438399 w 8675687"/>
              <a:gd name="connsiteY18" fmla="*/ 0 h 5170487"/>
              <a:gd name="connsiteX19" fmla="*/ 0 w 8675687"/>
              <a:gd name="connsiteY19" fmla="*/ 384174 h 5170487"/>
              <a:gd name="connsiteX20" fmla="*/ 65087 w 8675687"/>
              <a:gd name="connsiteY20" fmla="*/ 5170487 h 5170487"/>
              <a:gd name="connsiteX0" fmla="*/ 65087 w 8675687"/>
              <a:gd name="connsiteY0" fmla="*/ 4799012 h 4799012"/>
              <a:gd name="connsiteX1" fmla="*/ 8675687 w 8675687"/>
              <a:gd name="connsiteY1" fmla="*/ 4786312 h 4799012"/>
              <a:gd name="connsiteX2" fmla="*/ 8505824 w 8675687"/>
              <a:gd name="connsiteY2" fmla="*/ 233362 h 4799012"/>
              <a:gd name="connsiteX3" fmla="*/ 7878762 w 8675687"/>
              <a:gd name="connsiteY3" fmla="*/ 1385887 h 4799012"/>
              <a:gd name="connsiteX4" fmla="*/ 6302375 w 8675687"/>
              <a:gd name="connsiteY4" fmla="*/ 1751012 h 4799012"/>
              <a:gd name="connsiteX5" fmla="*/ 5691187 w 8675687"/>
              <a:gd name="connsiteY5" fmla="*/ 3694112 h 4799012"/>
              <a:gd name="connsiteX6" fmla="*/ 5030787 w 8675687"/>
              <a:gd name="connsiteY6" fmla="*/ 4214812 h 4799012"/>
              <a:gd name="connsiteX7" fmla="*/ 4535487 w 8675687"/>
              <a:gd name="connsiteY7" fmla="*/ 4424362 h 4799012"/>
              <a:gd name="connsiteX8" fmla="*/ 4141787 w 8675687"/>
              <a:gd name="connsiteY8" fmla="*/ 4500562 h 4799012"/>
              <a:gd name="connsiteX9" fmla="*/ 3652837 w 8675687"/>
              <a:gd name="connsiteY9" fmla="*/ 4424362 h 4799012"/>
              <a:gd name="connsiteX10" fmla="*/ 2968625 w 8675687"/>
              <a:gd name="connsiteY10" fmla="*/ 3956049 h 4799012"/>
              <a:gd name="connsiteX11" fmla="*/ 1722437 w 8675687"/>
              <a:gd name="connsiteY11" fmla="*/ 2468562 h 4799012"/>
              <a:gd name="connsiteX12" fmla="*/ 877887 w 8675687"/>
              <a:gd name="connsiteY12" fmla="*/ 1433512 h 4799012"/>
              <a:gd name="connsiteX13" fmla="*/ 833437 w 8675687"/>
              <a:gd name="connsiteY13" fmla="*/ 1154112 h 4799012"/>
              <a:gd name="connsiteX14" fmla="*/ 1138237 w 8675687"/>
              <a:gd name="connsiteY14" fmla="*/ 887412 h 4799012"/>
              <a:gd name="connsiteX15" fmla="*/ 1671637 w 8675687"/>
              <a:gd name="connsiteY15" fmla="*/ 709612 h 4799012"/>
              <a:gd name="connsiteX16" fmla="*/ 2198687 w 8675687"/>
              <a:gd name="connsiteY16" fmla="*/ 588962 h 4799012"/>
              <a:gd name="connsiteX17" fmla="*/ 2363787 w 8675687"/>
              <a:gd name="connsiteY17" fmla="*/ 430212 h 4799012"/>
              <a:gd name="connsiteX18" fmla="*/ 2405061 w 8675687"/>
              <a:gd name="connsiteY18" fmla="*/ 0 h 4799012"/>
              <a:gd name="connsiteX19" fmla="*/ 0 w 8675687"/>
              <a:gd name="connsiteY19" fmla="*/ 12699 h 4799012"/>
              <a:gd name="connsiteX20" fmla="*/ 65087 w 8675687"/>
              <a:gd name="connsiteY20" fmla="*/ 4799012 h 4799012"/>
              <a:gd name="connsiteX0" fmla="*/ 65087 w 8675687"/>
              <a:gd name="connsiteY0" fmla="*/ 4799012 h 4799012"/>
              <a:gd name="connsiteX1" fmla="*/ 8675687 w 8675687"/>
              <a:gd name="connsiteY1" fmla="*/ 4786312 h 4799012"/>
              <a:gd name="connsiteX2" fmla="*/ 8625946 w 8675687"/>
              <a:gd name="connsiteY2" fmla="*/ 80542 h 4799012"/>
              <a:gd name="connsiteX3" fmla="*/ 7878762 w 8675687"/>
              <a:gd name="connsiteY3" fmla="*/ 1385887 h 4799012"/>
              <a:gd name="connsiteX4" fmla="*/ 6302375 w 8675687"/>
              <a:gd name="connsiteY4" fmla="*/ 1751012 h 4799012"/>
              <a:gd name="connsiteX5" fmla="*/ 5691187 w 8675687"/>
              <a:gd name="connsiteY5" fmla="*/ 3694112 h 4799012"/>
              <a:gd name="connsiteX6" fmla="*/ 5030787 w 8675687"/>
              <a:gd name="connsiteY6" fmla="*/ 4214812 h 4799012"/>
              <a:gd name="connsiteX7" fmla="*/ 4535487 w 8675687"/>
              <a:gd name="connsiteY7" fmla="*/ 4424362 h 4799012"/>
              <a:gd name="connsiteX8" fmla="*/ 4141787 w 8675687"/>
              <a:gd name="connsiteY8" fmla="*/ 4500562 h 4799012"/>
              <a:gd name="connsiteX9" fmla="*/ 3652837 w 8675687"/>
              <a:gd name="connsiteY9" fmla="*/ 4424362 h 4799012"/>
              <a:gd name="connsiteX10" fmla="*/ 2968625 w 8675687"/>
              <a:gd name="connsiteY10" fmla="*/ 3956049 h 4799012"/>
              <a:gd name="connsiteX11" fmla="*/ 1722437 w 8675687"/>
              <a:gd name="connsiteY11" fmla="*/ 2468562 h 4799012"/>
              <a:gd name="connsiteX12" fmla="*/ 877887 w 8675687"/>
              <a:gd name="connsiteY12" fmla="*/ 1433512 h 4799012"/>
              <a:gd name="connsiteX13" fmla="*/ 833437 w 8675687"/>
              <a:gd name="connsiteY13" fmla="*/ 1154112 h 4799012"/>
              <a:gd name="connsiteX14" fmla="*/ 1138237 w 8675687"/>
              <a:gd name="connsiteY14" fmla="*/ 887412 h 4799012"/>
              <a:gd name="connsiteX15" fmla="*/ 1671637 w 8675687"/>
              <a:gd name="connsiteY15" fmla="*/ 709612 h 4799012"/>
              <a:gd name="connsiteX16" fmla="*/ 2198687 w 8675687"/>
              <a:gd name="connsiteY16" fmla="*/ 588962 h 4799012"/>
              <a:gd name="connsiteX17" fmla="*/ 2363787 w 8675687"/>
              <a:gd name="connsiteY17" fmla="*/ 430212 h 4799012"/>
              <a:gd name="connsiteX18" fmla="*/ 2405061 w 8675687"/>
              <a:gd name="connsiteY18" fmla="*/ 0 h 4799012"/>
              <a:gd name="connsiteX19" fmla="*/ 0 w 8675687"/>
              <a:gd name="connsiteY19" fmla="*/ 12699 h 4799012"/>
              <a:gd name="connsiteX20" fmla="*/ 65087 w 8675687"/>
              <a:gd name="connsiteY20" fmla="*/ 4799012 h 4799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675687" h="4799012">
                <a:moveTo>
                  <a:pt x="65087" y="4799012"/>
                </a:moveTo>
                <a:lnTo>
                  <a:pt x="8675687" y="4786312"/>
                </a:lnTo>
                <a:lnTo>
                  <a:pt x="8625946" y="80542"/>
                </a:lnTo>
                <a:lnTo>
                  <a:pt x="7878762" y="1385887"/>
                </a:lnTo>
                <a:cubicBezTo>
                  <a:pt x="7482945" y="1702329"/>
                  <a:pt x="6643158" y="1358370"/>
                  <a:pt x="6302375" y="1751012"/>
                </a:cubicBezTo>
                <a:cubicBezTo>
                  <a:pt x="6075892" y="2107670"/>
                  <a:pt x="5884862" y="3251729"/>
                  <a:pt x="5691187" y="3694112"/>
                </a:cubicBezTo>
                <a:cubicBezTo>
                  <a:pt x="5390092" y="4034366"/>
                  <a:pt x="5250920" y="4041245"/>
                  <a:pt x="5030787" y="4214812"/>
                </a:cubicBezTo>
                <a:lnTo>
                  <a:pt x="4535487" y="4424362"/>
                </a:lnTo>
                <a:lnTo>
                  <a:pt x="4141787" y="4500562"/>
                </a:lnTo>
                <a:lnTo>
                  <a:pt x="3652837" y="4424362"/>
                </a:lnTo>
                <a:cubicBezTo>
                  <a:pt x="3424766" y="4268258"/>
                  <a:pt x="3182408" y="4169303"/>
                  <a:pt x="2968625" y="3956049"/>
                </a:cubicBezTo>
                <a:cubicBezTo>
                  <a:pt x="2510366" y="3503083"/>
                  <a:pt x="2137833" y="2964391"/>
                  <a:pt x="1722437" y="2468562"/>
                </a:cubicBezTo>
                <a:lnTo>
                  <a:pt x="877887" y="1433512"/>
                </a:lnTo>
                <a:lnTo>
                  <a:pt x="833437" y="1154112"/>
                </a:lnTo>
                <a:lnTo>
                  <a:pt x="1138237" y="887412"/>
                </a:lnTo>
                <a:lnTo>
                  <a:pt x="1671637" y="709612"/>
                </a:lnTo>
                <a:lnTo>
                  <a:pt x="2198687" y="588962"/>
                </a:lnTo>
                <a:lnTo>
                  <a:pt x="2363787" y="430212"/>
                </a:lnTo>
                <a:lnTo>
                  <a:pt x="2405061" y="0"/>
                </a:lnTo>
                <a:lnTo>
                  <a:pt x="0" y="12699"/>
                </a:lnTo>
                <a:lnTo>
                  <a:pt x="65087" y="4799012"/>
                </a:lnTo>
                <a:close/>
              </a:path>
            </a:pathLst>
          </a:custGeom>
          <a:solidFill>
            <a:schemeClr val="accent1">
              <a:lumMod val="20000"/>
              <a:lumOff val="80000"/>
              <a:alpha val="5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180" name="Groupe 179">
            <a:extLst>
              <a:ext uri="{FF2B5EF4-FFF2-40B4-BE49-F238E27FC236}">
                <a16:creationId xmlns:a16="http://schemas.microsoft.com/office/drawing/2014/main" id="{CE8280F7-5041-58C3-DD80-EFFDC18265DC}"/>
              </a:ext>
            </a:extLst>
          </p:cNvPr>
          <p:cNvGrpSpPr/>
          <p:nvPr/>
        </p:nvGrpSpPr>
        <p:grpSpPr>
          <a:xfrm>
            <a:off x="169597" y="2804239"/>
            <a:ext cx="2264004" cy="2057295"/>
            <a:chOff x="370490" y="1648704"/>
            <a:chExt cx="2264004" cy="2057295"/>
          </a:xfrm>
        </p:grpSpPr>
        <p:sp>
          <p:nvSpPr>
            <p:cNvPr id="122" name="Rectangle 121">
              <a:extLst>
                <a:ext uri="{FF2B5EF4-FFF2-40B4-BE49-F238E27FC236}">
                  <a16:creationId xmlns:a16="http://schemas.microsoft.com/office/drawing/2014/main" id="{FB8C3A6B-EC31-BBDB-FEFE-63C13625721D}"/>
                </a:ext>
              </a:extLst>
            </p:cNvPr>
            <p:cNvSpPr/>
            <p:nvPr/>
          </p:nvSpPr>
          <p:spPr>
            <a:xfrm>
              <a:off x="387658" y="2151078"/>
              <a:ext cx="409575" cy="193899"/>
            </a:xfrm>
            <a:prstGeom prst="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3" name="Rectangle 122">
              <a:extLst>
                <a:ext uri="{FF2B5EF4-FFF2-40B4-BE49-F238E27FC236}">
                  <a16:creationId xmlns:a16="http://schemas.microsoft.com/office/drawing/2014/main" id="{43F9D7B0-0160-6BF5-3BC3-4DFAEBDA2CC5}"/>
                </a:ext>
              </a:extLst>
            </p:cNvPr>
            <p:cNvSpPr/>
            <p:nvPr/>
          </p:nvSpPr>
          <p:spPr>
            <a:xfrm>
              <a:off x="370490" y="1690275"/>
              <a:ext cx="409575" cy="193899"/>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4" name="ZoneTexte 123">
              <a:extLst>
                <a:ext uri="{FF2B5EF4-FFF2-40B4-BE49-F238E27FC236}">
                  <a16:creationId xmlns:a16="http://schemas.microsoft.com/office/drawing/2014/main" id="{7AA2FAF3-668A-550D-6EF7-694EA073DBBA}"/>
                </a:ext>
              </a:extLst>
            </p:cNvPr>
            <p:cNvSpPr txBox="1"/>
            <p:nvPr/>
          </p:nvSpPr>
          <p:spPr>
            <a:xfrm>
              <a:off x="806211" y="2105372"/>
              <a:ext cx="1536540" cy="246221"/>
            </a:xfrm>
            <a:prstGeom prst="rect">
              <a:avLst/>
            </a:prstGeom>
            <a:noFill/>
          </p:spPr>
          <p:txBody>
            <a:bodyPr wrap="square" rtlCol="0">
              <a:spAutoFit/>
            </a:bodyPr>
            <a:lstStyle/>
            <a:p>
              <a:r>
                <a:rPr lang="fr-CA" sz="1000" b="1" dirty="0"/>
                <a:t>Deswick Stope Optimizer</a:t>
              </a:r>
            </a:p>
          </p:txBody>
        </p:sp>
        <p:sp>
          <p:nvSpPr>
            <p:cNvPr id="125" name="ZoneTexte 124">
              <a:extLst>
                <a:ext uri="{FF2B5EF4-FFF2-40B4-BE49-F238E27FC236}">
                  <a16:creationId xmlns:a16="http://schemas.microsoft.com/office/drawing/2014/main" id="{6241A44E-00A9-A175-B267-4FCD30EFCF53}"/>
                </a:ext>
              </a:extLst>
            </p:cNvPr>
            <p:cNvSpPr txBox="1"/>
            <p:nvPr/>
          </p:nvSpPr>
          <p:spPr>
            <a:xfrm>
              <a:off x="806211" y="1648704"/>
              <a:ext cx="832694" cy="246221"/>
            </a:xfrm>
            <a:prstGeom prst="rect">
              <a:avLst/>
            </a:prstGeom>
            <a:noFill/>
          </p:spPr>
          <p:txBody>
            <a:bodyPr wrap="square" rtlCol="0">
              <a:spAutoFit/>
            </a:bodyPr>
            <a:lstStyle/>
            <a:p>
              <a:r>
                <a:rPr lang="fr-CA" sz="1000" b="1" dirty="0"/>
                <a:t>Mined  Out</a:t>
              </a:r>
            </a:p>
          </p:txBody>
        </p:sp>
        <p:sp>
          <p:nvSpPr>
            <p:cNvPr id="126" name="Dodécagone 125">
              <a:extLst>
                <a:ext uri="{FF2B5EF4-FFF2-40B4-BE49-F238E27FC236}">
                  <a16:creationId xmlns:a16="http://schemas.microsoft.com/office/drawing/2014/main" id="{252457B6-8944-71B8-F4A6-D7E27CE9D4DE}"/>
                </a:ext>
              </a:extLst>
            </p:cNvPr>
            <p:cNvSpPr>
              <a:spLocks noChangeAspect="1"/>
            </p:cNvSpPr>
            <p:nvPr/>
          </p:nvSpPr>
          <p:spPr>
            <a:xfrm>
              <a:off x="486896" y="3212142"/>
              <a:ext cx="169894" cy="181275"/>
            </a:xfrm>
            <a:prstGeom prst="dodecagon">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9" name="ZoneTexte 128">
              <a:extLst>
                <a:ext uri="{FF2B5EF4-FFF2-40B4-BE49-F238E27FC236}">
                  <a16:creationId xmlns:a16="http://schemas.microsoft.com/office/drawing/2014/main" id="{2A9615F7-175B-FCBD-C5A5-B9707C75B5A9}"/>
                </a:ext>
              </a:extLst>
            </p:cNvPr>
            <p:cNvSpPr txBox="1"/>
            <p:nvPr/>
          </p:nvSpPr>
          <p:spPr>
            <a:xfrm>
              <a:off x="728012" y="3059668"/>
              <a:ext cx="1906482" cy="646331"/>
            </a:xfrm>
            <a:prstGeom prst="rect">
              <a:avLst/>
            </a:prstGeom>
            <a:noFill/>
          </p:spPr>
          <p:txBody>
            <a:bodyPr wrap="square" rtlCol="0">
              <a:spAutoFit/>
            </a:bodyPr>
            <a:lstStyle>
              <a:defPPr>
                <a:defRPr lang="en-US"/>
              </a:defPPr>
              <a:lvl1pPr>
                <a:defRPr sz="1000" b="1"/>
              </a:lvl1pPr>
            </a:lstStyle>
            <a:p>
              <a:r>
                <a:rPr lang="fr-CA" dirty="0"/>
                <a:t>Signifiants High Grade Intercepts </a:t>
              </a:r>
              <a:r>
                <a:rPr lang="fr-CA" dirty="0">
                  <a:solidFill>
                    <a:srgbClr val="FF0000"/>
                  </a:solidFill>
                </a:rPr>
                <a:t>Above­ 25 g/t Au</a:t>
              </a:r>
            </a:p>
            <a:p>
              <a:r>
                <a:rPr lang="en-US" sz="800" b="0" dirty="0"/>
                <a:t>Not Included in Resources</a:t>
              </a:r>
            </a:p>
            <a:p>
              <a:pPr algn="ctr"/>
              <a:endParaRPr lang="fr-CA" sz="800" dirty="0"/>
            </a:p>
          </p:txBody>
        </p:sp>
        <p:sp>
          <p:nvSpPr>
            <p:cNvPr id="141" name="Rectangle 140">
              <a:extLst>
                <a:ext uri="{FF2B5EF4-FFF2-40B4-BE49-F238E27FC236}">
                  <a16:creationId xmlns:a16="http://schemas.microsoft.com/office/drawing/2014/main" id="{916528FB-A87B-FE17-F572-D461AE30FE33}"/>
                </a:ext>
              </a:extLst>
            </p:cNvPr>
            <p:cNvSpPr/>
            <p:nvPr/>
          </p:nvSpPr>
          <p:spPr>
            <a:xfrm>
              <a:off x="380931" y="2633746"/>
              <a:ext cx="409575" cy="193899"/>
            </a:xfrm>
            <a:prstGeom prst="rect">
              <a:avLst/>
            </a:prstGeom>
            <a:solidFill>
              <a:schemeClr val="accent1">
                <a:lumMod val="20000"/>
                <a:lumOff val="80000"/>
                <a:alpha val="53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2" name="ZoneTexte 141">
              <a:extLst>
                <a:ext uri="{FF2B5EF4-FFF2-40B4-BE49-F238E27FC236}">
                  <a16:creationId xmlns:a16="http://schemas.microsoft.com/office/drawing/2014/main" id="{F27DF9C1-21DD-0B9B-5092-81B77161E4B0}"/>
                </a:ext>
              </a:extLst>
            </p:cNvPr>
            <p:cNvSpPr txBox="1"/>
            <p:nvPr/>
          </p:nvSpPr>
          <p:spPr>
            <a:xfrm>
              <a:off x="815779" y="2507489"/>
              <a:ext cx="1536540" cy="553998"/>
            </a:xfrm>
            <a:prstGeom prst="rect">
              <a:avLst/>
            </a:prstGeom>
            <a:noFill/>
          </p:spPr>
          <p:txBody>
            <a:bodyPr wrap="square" rtlCol="0">
              <a:spAutoFit/>
            </a:bodyPr>
            <a:lstStyle>
              <a:defPPr>
                <a:defRPr lang="en-US"/>
              </a:defPPr>
              <a:lvl1pPr>
                <a:defRPr sz="1000" b="1"/>
              </a:lvl1pPr>
            </a:lstStyle>
            <a:p>
              <a:r>
                <a:rPr lang="fr-CA" dirty="0"/>
                <a:t>Blue Sky</a:t>
              </a:r>
            </a:p>
            <a:p>
              <a:r>
                <a:rPr lang="fr-CA" dirty="0"/>
                <a:t> </a:t>
              </a:r>
              <a:r>
                <a:rPr lang="en-US" sz="800" dirty="0"/>
                <a:t>Not or Very Little Drilled</a:t>
              </a:r>
            </a:p>
            <a:p>
              <a:endParaRPr lang="fr-CA" dirty="0"/>
            </a:p>
          </p:txBody>
        </p:sp>
      </p:grpSp>
      <p:sp>
        <p:nvSpPr>
          <p:cNvPr id="130" name="ZoneTexte 129">
            <a:extLst>
              <a:ext uri="{FF2B5EF4-FFF2-40B4-BE49-F238E27FC236}">
                <a16:creationId xmlns:a16="http://schemas.microsoft.com/office/drawing/2014/main" id="{9CB49C34-DC40-2B35-D3B9-2D334958AA06}"/>
              </a:ext>
            </a:extLst>
          </p:cNvPr>
          <p:cNvSpPr txBox="1"/>
          <p:nvPr/>
        </p:nvSpPr>
        <p:spPr>
          <a:xfrm>
            <a:off x="8825282" y="3696167"/>
            <a:ext cx="1213676" cy="253916"/>
          </a:xfrm>
          <a:prstGeom prst="rect">
            <a:avLst/>
          </a:prstGeom>
          <a:noFill/>
          <a:ln>
            <a:noFill/>
          </a:ln>
        </p:spPr>
        <p:txBody>
          <a:bodyPr wrap="square" rtlCol="0">
            <a:spAutoFit/>
          </a:bodyPr>
          <a:lstStyle/>
          <a:p>
            <a:r>
              <a:rPr lang="fr-CA" sz="1050" b="1" dirty="0">
                <a:solidFill>
                  <a:srgbClr val="FF0000"/>
                </a:solidFill>
              </a:rPr>
              <a:t>0.5 m @ 112.5 g/t</a:t>
            </a:r>
          </a:p>
        </p:txBody>
      </p:sp>
      <p:sp>
        <p:nvSpPr>
          <p:cNvPr id="143" name="Content Placeholder 1">
            <a:extLst>
              <a:ext uri="{FF2B5EF4-FFF2-40B4-BE49-F238E27FC236}">
                <a16:creationId xmlns:a16="http://schemas.microsoft.com/office/drawing/2014/main" id="{E78AD45A-7968-22E4-6ECC-C2591E9F3815}"/>
              </a:ext>
            </a:extLst>
          </p:cNvPr>
          <p:cNvSpPr txBox="1">
            <a:spLocks/>
          </p:cNvSpPr>
          <p:nvPr/>
        </p:nvSpPr>
        <p:spPr>
          <a:xfrm>
            <a:off x="9603620" y="6075368"/>
            <a:ext cx="1855971" cy="193899"/>
          </a:xfrm>
          <a:prstGeom prst="rect">
            <a:avLst/>
          </a:prstGeom>
        </p:spPr>
        <p:txBody>
          <a:bodyPr vert="horz" wrap="square" lIns="0" tIns="0" rIns="0" bIns="0" rtlCol="0">
            <a:sp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l" defTabSz="514350" rtl="0" eaLnBrk="1" fontAlgn="auto" latinLnBrk="0" hangingPunct="1">
              <a:spcBef>
                <a:spcPts val="0"/>
              </a:spcBef>
              <a:spcAft>
                <a:spcPts val="0"/>
              </a:spcAft>
              <a:buClr>
                <a:srgbClr val="CF2127"/>
              </a:buClr>
              <a:buSzTx/>
              <a:buFont typeface="Arial" panose="020B0604020202020204" pitchFamily="34" charset="0"/>
              <a:buNone/>
              <a:tabLst/>
              <a:defRPr/>
            </a:pPr>
            <a:r>
              <a:rPr kumimoji="0" lang="en-CA" sz="1400" b="1" u="none" strike="noStrike" kern="1200" cap="none" spc="0" normalizeH="0" baseline="0" noProof="0" dirty="0">
                <a:ln>
                  <a:noFill/>
                </a:ln>
                <a:effectLst/>
                <a:uLnTx/>
                <a:uFillTx/>
                <a:latin typeface="Arial Nova" panose="020B0504020202020204" pitchFamily="34" charset="0"/>
                <a:ea typeface="+mn-ea"/>
                <a:cs typeface="+mn-cs"/>
              </a:rPr>
              <a:t>Looking North</a:t>
            </a:r>
          </a:p>
        </p:txBody>
      </p:sp>
      <p:sp>
        <p:nvSpPr>
          <p:cNvPr id="145" name="ZoneTexte 144">
            <a:extLst>
              <a:ext uri="{FF2B5EF4-FFF2-40B4-BE49-F238E27FC236}">
                <a16:creationId xmlns:a16="http://schemas.microsoft.com/office/drawing/2014/main" id="{D27909F0-C594-897B-BA89-55FD28A6B04D}"/>
              </a:ext>
            </a:extLst>
          </p:cNvPr>
          <p:cNvSpPr txBox="1"/>
          <p:nvPr/>
        </p:nvSpPr>
        <p:spPr>
          <a:xfrm>
            <a:off x="4679950" y="918461"/>
            <a:ext cx="1698814" cy="307777"/>
          </a:xfrm>
          <a:prstGeom prst="rect">
            <a:avLst/>
          </a:prstGeom>
          <a:noFill/>
        </p:spPr>
        <p:txBody>
          <a:bodyPr wrap="square" rtlCol="0">
            <a:spAutoFit/>
          </a:bodyPr>
          <a:lstStyle/>
          <a:p>
            <a:pPr algn="ctr"/>
            <a:r>
              <a:rPr lang="fr-CA" sz="1400" b="1" dirty="0">
                <a:solidFill>
                  <a:schemeClr val="bg1"/>
                </a:solidFill>
              </a:rPr>
              <a:t>Surface</a:t>
            </a:r>
          </a:p>
        </p:txBody>
      </p:sp>
      <p:sp>
        <p:nvSpPr>
          <p:cNvPr id="146" name="Ellipse 145">
            <a:extLst>
              <a:ext uri="{FF2B5EF4-FFF2-40B4-BE49-F238E27FC236}">
                <a16:creationId xmlns:a16="http://schemas.microsoft.com/office/drawing/2014/main" id="{17B83ED0-C898-0C6A-8796-1F49B5E57055}"/>
              </a:ext>
            </a:extLst>
          </p:cNvPr>
          <p:cNvSpPr/>
          <p:nvPr/>
        </p:nvSpPr>
        <p:spPr>
          <a:xfrm>
            <a:off x="7475976" y="1432223"/>
            <a:ext cx="2127644" cy="1794744"/>
          </a:xfrm>
          <a:prstGeom prst="ellipse">
            <a:avLst/>
          </a:prstGeom>
          <a:solidFill>
            <a:schemeClr val="accent1">
              <a:lumMod val="20000"/>
              <a:lumOff val="80000"/>
              <a:alpha val="5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dirty="0"/>
          </a:p>
        </p:txBody>
      </p:sp>
      <p:cxnSp>
        <p:nvCxnSpPr>
          <p:cNvPr id="148" name="Connecteur droit avec flèche 147">
            <a:extLst>
              <a:ext uri="{FF2B5EF4-FFF2-40B4-BE49-F238E27FC236}">
                <a16:creationId xmlns:a16="http://schemas.microsoft.com/office/drawing/2014/main" id="{10928920-E1D7-3C57-6A3D-1908632AB2CA}"/>
              </a:ext>
            </a:extLst>
          </p:cNvPr>
          <p:cNvCxnSpPr>
            <a:cxnSpLocks/>
          </p:cNvCxnSpPr>
          <p:nvPr/>
        </p:nvCxnSpPr>
        <p:spPr>
          <a:xfrm flipH="1" flipV="1">
            <a:off x="7797570" y="3492047"/>
            <a:ext cx="959991" cy="32712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3" name="ZoneTexte 152">
            <a:extLst>
              <a:ext uri="{FF2B5EF4-FFF2-40B4-BE49-F238E27FC236}">
                <a16:creationId xmlns:a16="http://schemas.microsoft.com/office/drawing/2014/main" id="{91C5D578-E6E1-C130-EBC6-9DD7A6075FA7}"/>
              </a:ext>
            </a:extLst>
          </p:cNvPr>
          <p:cNvSpPr txBox="1"/>
          <p:nvPr/>
        </p:nvSpPr>
        <p:spPr>
          <a:xfrm>
            <a:off x="6805529" y="5166410"/>
            <a:ext cx="1213676" cy="438582"/>
          </a:xfrm>
          <a:prstGeom prst="rect">
            <a:avLst/>
          </a:prstGeom>
          <a:noFill/>
          <a:ln>
            <a:noFill/>
          </a:ln>
        </p:spPr>
        <p:txBody>
          <a:bodyPr wrap="square" rtlCol="0">
            <a:spAutoFit/>
          </a:bodyPr>
          <a:lstStyle/>
          <a:p>
            <a:r>
              <a:rPr lang="fr-CA" sz="1050" b="1" dirty="0"/>
              <a:t>High Grade 785 N</a:t>
            </a:r>
          </a:p>
          <a:p>
            <a:pPr algn="ctr"/>
            <a:endParaRPr lang="fr-CA" sz="600" b="1" dirty="0"/>
          </a:p>
          <a:p>
            <a:pPr algn="ctr"/>
            <a:r>
              <a:rPr lang="fr-CA" sz="600" b="1" dirty="0"/>
              <a:t>With Additionnal Targets </a:t>
            </a:r>
          </a:p>
        </p:txBody>
      </p:sp>
      <p:sp>
        <p:nvSpPr>
          <p:cNvPr id="154" name="ZoneTexte 153">
            <a:extLst>
              <a:ext uri="{FF2B5EF4-FFF2-40B4-BE49-F238E27FC236}">
                <a16:creationId xmlns:a16="http://schemas.microsoft.com/office/drawing/2014/main" id="{7A51C3C1-C64E-78B7-8B93-E0B7D55B481F}"/>
              </a:ext>
            </a:extLst>
          </p:cNvPr>
          <p:cNvSpPr txBox="1"/>
          <p:nvPr/>
        </p:nvSpPr>
        <p:spPr>
          <a:xfrm>
            <a:off x="9149686" y="3102725"/>
            <a:ext cx="1213676" cy="253916"/>
          </a:xfrm>
          <a:prstGeom prst="rect">
            <a:avLst/>
          </a:prstGeom>
          <a:noFill/>
          <a:ln>
            <a:noFill/>
          </a:ln>
        </p:spPr>
        <p:txBody>
          <a:bodyPr wrap="square" rtlCol="0">
            <a:spAutoFit/>
          </a:bodyPr>
          <a:lstStyle/>
          <a:p>
            <a:r>
              <a:rPr lang="fr-CA" sz="1050" b="1" dirty="0">
                <a:solidFill>
                  <a:srgbClr val="FF0000"/>
                </a:solidFill>
              </a:rPr>
              <a:t>0.5 m @ 130.4 g/t</a:t>
            </a:r>
          </a:p>
        </p:txBody>
      </p:sp>
      <p:cxnSp>
        <p:nvCxnSpPr>
          <p:cNvPr id="155" name="Connecteur droit avec flèche 154">
            <a:extLst>
              <a:ext uri="{FF2B5EF4-FFF2-40B4-BE49-F238E27FC236}">
                <a16:creationId xmlns:a16="http://schemas.microsoft.com/office/drawing/2014/main" id="{D6B5704C-712F-1520-1631-BAA6FDDB8316}"/>
              </a:ext>
            </a:extLst>
          </p:cNvPr>
          <p:cNvCxnSpPr>
            <a:cxnSpLocks/>
            <a:endCxn id="86" idx="3"/>
          </p:cNvCxnSpPr>
          <p:nvPr/>
        </p:nvCxnSpPr>
        <p:spPr>
          <a:xfrm flipH="1" flipV="1">
            <a:off x="7278959" y="2524457"/>
            <a:ext cx="1794553" cy="678703"/>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8" name="Connecteur droit avec flèche 157">
            <a:extLst>
              <a:ext uri="{FF2B5EF4-FFF2-40B4-BE49-F238E27FC236}">
                <a16:creationId xmlns:a16="http://schemas.microsoft.com/office/drawing/2014/main" id="{FE3384C2-8002-9E6B-46BE-14BEE5D06035}"/>
              </a:ext>
            </a:extLst>
          </p:cNvPr>
          <p:cNvCxnSpPr>
            <a:cxnSpLocks/>
          </p:cNvCxnSpPr>
          <p:nvPr/>
        </p:nvCxnSpPr>
        <p:spPr>
          <a:xfrm flipH="1" flipV="1">
            <a:off x="7034006" y="3979461"/>
            <a:ext cx="1430659" cy="37734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0" name="ZoneTexte 159">
            <a:extLst>
              <a:ext uri="{FF2B5EF4-FFF2-40B4-BE49-F238E27FC236}">
                <a16:creationId xmlns:a16="http://schemas.microsoft.com/office/drawing/2014/main" id="{EBC1E9E3-C7BF-4D48-A6A2-8B9A2747035A}"/>
              </a:ext>
            </a:extLst>
          </p:cNvPr>
          <p:cNvSpPr txBox="1"/>
          <p:nvPr/>
        </p:nvSpPr>
        <p:spPr>
          <a:xfrm>
            <a:off x="8558700" y="4264645"/>
            <a:ext cx="1213676" cy="253916"/>
          </a:xfrm>
          <a:prstGeom prst="rect">
            <a:avLst/>
          </a:prstGeom>
          <a:noFill/>
          <a:ln>
            <a:noFill/>
          </a:ln>
        </p:spPr>
        <p:txBody>
          <a:bodyPr wrap="square" rtlCol="0">
            <a:spAutoFit/>
          </a:bodyPr>
          <a:lstStyle/>
          <a:p>
            <a:r>
              <a:rPr lang="fr-CA" sz="1050" b="1" dirty="0">
                <a:solidFill>
                  <a:srgbClr val="FF0000"/>
                </a:solidFill>
              </a:rPr>
              <a:t>0.5 m @ 65 g/t</a:t>
            </a:r>
          </a:p>
        </p:txBody>
      </p:sp>
      <p:cxnSp>
        <p:nvCxnSpPr>
          <p:cNvPr id="161" name="Connecteur droit avec flèche 160">
            <a:extLst>
              <a:ext uri="{FF2B5EF4-FFF2-40B4-BE49-F238E27FC236}">
                <a16:creationId xmlns:a16="http://schemas.microsoft.com/office/drawing/2014/main" id="{BC44AB9D-2F90-5FA9-2824-9F5752A2B383}"/>
              </a:ext>
            </a:extLst>
          </p:cNvPr>
          <p:cNvCxnSpPr>
            <a:cxnSpLocks/>
          </p:cNvCxnSpPr>
          <p:nvPr/>
        </p:nvCxnSpPr>
        <p:spPr>
          <a:xfrm flipH="1" flipV="1">
            <a:off x="6913941" y="4690426"/>
            <a:ext cx="1328359" cy="325192"/>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6" name="ZoneTexte 165">
            <a:extLst>
              <a:ext uri="{FF2B5EF4-FFF2-40B4-BE49-F238E27FC236}">
                <a16:creationId xmlns:a16="http://schemas.microsoft.com/office/drawing/2014/main" id="{AFB75211-48D0-21D8-DFD4-1B1D2F827B4E}"/>
              </a:ext>
            </a:extLst>
          </p:cNvPr>
          <p:cNvSpPr txBox="1"/>
          <p:nvPr/>
        </p:nvSpPr>
        <p:spPr>
          <a:xfrm>
            <a:off x="8289794" y="4909867"/>
            <a:ext cx="1213676" cy="253916"/>
          </a:xfrm>
          <a:prstGeom prst="rect">
            <a:avLst/>
          </a:prstGeom>
          <a:noFill/>
          <a:ln>
            <a:noFill/>
          </a:ln>
        </p:spPr>
        <p:txBody>
          <a:bodyPr wrap="square" rtlCol="0">
            <a:spAutoFit/>
          </a:bodyPr>
          <a:lstStyle/>
          <a:p>
            <a:r>
              <a:rPr lang="fr-CA" sz="1050" b="1" dirty="0">
                <a:solidFill>
                  <a:srgbClr val="FF0000"/>
                </a:solidFill>
              </a:rPr>
              <a:t>0.5 m @ 116 g/t</a:t>
            </a:r>
          </a:p>
        </p:txBody>
      </p:sp>
      <p:cxnSp>
        <p:nvCxnSpPr>
          <p:cNvPr id="167" name="Connecteur droit avec flèche 166">
            <a:extLst>
              <a:ext uri="{FF2B5EF4-FFF2-40B4-BE49-F238E27FC236}">
                <a16:creationId xmlns:a16="http://schemas.microsoft.com/office/drawing/2014/main" id="{5063515B-09EC-620E-9D32-9150CEC93BF3}"/>
              </a:ext>
            </a:extLst>
          </p:cNvPr>
          <p:cNvCxnSpPr>
            <a:cxnSpLocks/>
          </p:cNvCxnSpPr>
          <p:nvPr/>
        </p:nvCxnSpPr>
        <p:spPr>
          <a:xfrm flipH="1" flipV="1">
            <a:off x="6320451" y="5756040"/>
            <a:ext cx="1177887" cy="187652"/>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8" name="ZoneTexte 167">
            <a:extLst>
              <a:ext uri="{FF2B5EF4-FFF2-40B4-BE49-F238E27FC236}">
                <a16:creationId xmlns:a16="http://schemas.microsoft.com/office/drawing/2014/main" id="{DC770555-38EF-3C3E-90BC-6DE2F4827C01}"/>
              </a:ext>
            </a:extLst>
          </p:cNvPr>
          <p:cNvSpPr txBox="1"/>
          <p:nvPr/>
        </p:nvSpPr>
        <p:spPr>
          <a:xfrm>
            <a:off x="7720975" y="5836981"/>
            <a:ext cx="1213676" cy="415498"/>
          </a:xfrm>
          <a:prstGeom prst="rect">
            <a:avLst/>
          </a:prstGeom>
          <a:noFill/>
          <a:ln>
            <a:noFill/>
          </a:ln>
        </p:spPr>
        <p:txBody>
          <a:bodyPr wrap="square" rtlCol="0">
            <a:spAutoFit/>
          </a:bodyPr>
          <a:lstStyle/>
          <a:p>
            <a:r>
              <a:rPr lang="fr-CA" sz="1050" b="1" dirty="0">
                <a:solidFill>
                  <a:srgbClr val="FF0000"/>
                </a:solidFill>
              </a:rPr>
              <a:t>1 m @ 75.3g/t</a:t>
            </a:r>
          </a:p>
          <a:p>
            <a:endParaRPr lang="fr-CA" sz="1050" b="1" dirty="0">
              <a:solidFill>
                <a:srgbClr val="FF0000"/>
              </a:solidFill>
            </a:endParaRPr>
          </a:p>
        </p:txBody>
      </p:sp>
      <p:cxnSp>
        <p:nvCxnSpPr>
          <p:cNvPr id="173" name="Connecteur droit avec flèche 172">
            <a:extLst>
              <a:ext uri="{FF2B5EF4-FFF2-40B4-BE49-F238E27FC236}">
                <a16:creationId xmlns:a16="http://schemas.microsoft.com/office/drawing/2014/main" id="{8E0AAB12-DC74-B9D8-E814-78E419B38432}"/>
              </a:ext>
            </a:extLst>
          </p:cNvPr>
          <p:cNvCxnSpPr>
            <a:cxnSpLocks/>
          </p:cNvCxnSpPr>
          <p:nvPr/>
        </p:nvCxnSpPr>
        <p:spPr>
          <a:xfrm flipV="1">
            <a:off x="4853426" y="5424602"/>
            <a:ext cx="776088" cy="16648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4" name="ZoneTexte 173">
            <a:extLst>
              <a:ext uri="{FF2B5EF4-FFF2-40B4-BE49-F238E27FC236}">
                <a16:creationId xmlns:a16="http://schemas.microsoft.com/office/drawing/2014/main" id="{82DAB07B-56EE-F042-5BB2-5373F0853952}"/>
              </a:ext>
            </a:extLst>
          </p:cNvPr>
          <p:cNvSpPr txBox="1"/>
          <p:nvPr/>
        </p:nvSpPr>
        <p:spPr>
          <a:xfrm>
            <a:off x="3882623" y="5475173"/>
            <a:ext cx="1213676" cy="415498"/>
          </a:xfrm>
          <a:prstGeom prst="rect">
            <a:avLst/>
          </a:prstGeom>
          <a:noFill/>
          <a:ln>
            <a:noFill/>
          </a:ln>
        </p:spPr>
        <p:txBody>
          <a:bodyPr wrap="square" rtlCol="0">
            <a:spAutoFit/>
          </a:bodyPr>
          <a:lstStyle/>
          <a:p>
            <a:r>
              <a:rPr lang="fr-CA" sz="1050" b="1" dirty="0">
                <a:solidFill>
                  <a:srgbClr val="FF0000"/>
                </a:solidFill>
              </a:rPr>
              <a:t>1 m @ 90.6 g/t</a:t>
            </a:r>
          </a:p>
          <a:p>
            <a:endParaRPr lang="fr-CA" sz="1050" b="1" dirty="0">
              <a:solidFill>
                <a:srgbClr val="FF0000"/>
              </a:solidFill>
            </a:endParaRPr>
          </a:p>
        </p:txBody>
      </p:sp>
      <p:cxnSp>
        <p:nvCxnSpPr>
          <p:cNvPr id="177" name="Connecteur droit avec flèche 176">
            <a:extLst>
              <a:ext uri="{FF2B5EF4-FFF2-40B4-BE49-F238E27FC236}">
                <a16:creationId xmlns:a16="http://schemas.microsoft.com/office/drawing/2014/main" id="{4A5A1C4E-DB7E-BB0E-C7B5-9EEBD8EF7B04}"/>
              </a:ext>
            </a:extLst>
          </p:cNvPr>
          <p:cNvCxnSpPr>
            <a:cxnSpLocks/>
          </p:cNvCxnSpPr>
          <p:nvPr/>
        </p:nvCxnSpPr>
        <p:spPr>
          <a:xfrm flipV="1">
            <a:off x="2971574" y="2777323"/>
            <a:ext cx="346045" cy="616094"/>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8" name="ZoneTexte 177">
            <a:extLst>
              <a:ext uri="{FF2B5EF4-FFF2-40B4-BE49-F238E27FC236}">
                <a16:creationId xmlns:a16="http://schemas.microsoft.com/office/drawing/2014/main" id="{74B2BF35-2C9F-7CE9-2D6D-8A0A4659525F}"/>
              </a:ext>
            </a:extLst>
          </p:cNvPr>
          <p:cNvSpPr txBox="1"/>
          <p:nvPr/>
        </p:nvSpPr>
        <p:spPr>
          <a:xfrm>
            <a:off x="2398734" y="3417803"/>
            <a:ext cx="1213676" cy="415498"/>
          </a:xfrm>
          <a:prstGeom prst="rect">
            <a:avLst/>
          </a:prstGeom>
          <a:noFill/>
          <a:ln>
            <a:noFill/>
          </a:ln>
        </p:spPr>
        <p:txBody>
          <a:bodyPr wrap="square" rtlCol="0">
            <a:spAutoFit/>
          </a:bodyPr>
          <a:lstStyle/>
          <a:p>
            <a:r>
              <a:rPr lang="fr-CA" sz="1050" b="1" dirty="0">
                <a:solidFill>
                  <a:srgbClr val="FF0000"/>
                </a:solidFill>
              </a:rPr>
              <a:t>0.5 m @ 170 g/t</a:t>
            </a:r>
          </a:p>
          <a:p>
            <a:endParaRPr lang="fr-CA" sz="1050" b="1" dirty="0">
              <a:solidFill>
                <a:srgbClr val="FF0000"/>
              </a:solidFill>
            </a:endParaRPr>
          </a:p>
        </p:txBody>
      </p:sp>
      <p:sp>
        <p:nvSpPr>
          <p:cNvPr id="181" name="ZoneTexte 180">
            <a:extLst>
              <a:ext uri="{FF2B5EF4-FFF2-40B4-BE49-F238E27FC236}">
                <a16:creationId xmlns:a16="http://schemas.microsoft.com/office/drawing/2014/main" id="{72F66C84-B9F2-7277-C14A-5FCC435BDB0D}"/>
              </a:ext>
            </a:extLst>
          </p:cNvPr>
          <p:cNvSpPr txBox="1"/>
          <p:nvPr/>
        </p:nvSpPr>
        <p:spPr>
          <a:xfrm>
            <a:off x="7635938" y="1179194"/>
            <a:ext cx="1213676" cy="253916"/>
          </a:xfrm>
          <a:prstGeom prst="rect">
            <a:avLst/>
          </a:prstGeom>
          <a:noFill/>
          <a:ln>
            <a:noFill/>
          </a:ln>
        </p:spPr>
        <p:txBody>
          <a:bodyPr wrap="square" rtlCol="0">
            <a:spAutoFit/>
          </a:bodyPr>
          <a:lstStyle/>
          <a:p>
            <a:r>
              <a:rPr lang="fr-CA" sz="1050" b="1" dirty="0">
                <a:solidFill>
                  <a:srgbClr val="FF0000"/>
                </a:solidFill>
              </a:rPr>
              <a:t>0.6 m @ 58.1 g/t</a:t>
            </a:r>
          </a:p>
        </p:txBody>
      </p:sp>
      <p:cxnSp>
        <p:nvCxnSpPr>
          <p:cNvPr id="182" name="Connecteur droit avec flèche 181">
            <a:extLst>
              <a:ext uri="{FF2B5EF4-FFF2-40B4-BE49-F238E27FC236}">
                <a16:creationId xmlns:a16="http://schemas.microsoft.com/office/drawing/2014/main" id="{7187D8FB-5B35-5A7C-301C-50AD80C0B87F}"/>
              </a:ext>
            </a:extLst>
          </p:cNvPr>
          <p:cNvCxnSpPr>
            <a:cxnSpLocks/>
          </p:cNvCxnSpPr>
          <p:nvPr/>
        </p:nvCxnSpPr>
        <p:spPr>
          <a:xfrm flipH="1">
            <a:off x="7927124" y="1394769"/>
            <a:ext cx="201803" cy="264992"/>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5" name="ZoneTexte 184">
            <a:extLst>
              <a:ext uri="{FF2B5EF4-FFF2-40B4-BE49-F238E27FC236}">
                <a16:creationId xmlns:a16="http://schemas.microsoft.com/office/drawing/2014/main" id="{9F7387F3-D591-6D44-8AF9-50C4B0227424}"/>
              </a:ext>
            </a:extLst>
          </p:cNvPr>
          <p:cNvSpPr txBox="1"/>
          <p:nvPr/>
        </p:nvSpPr>
        <p:spPr>
          <a:xfrm>
            <a:off x="9205546" y="1181120"/>
            <a:ext cx="1213676" cy="253916"/>
          </a:xfrm>
          <a:prstGeom prst="rect">
            <a:avLst/>
          </a:prstGeom>
          <a:noFill/>
          <a:ln>
            <a:noFill/>
          </a:ln>
        </p:spPr>
        <p:txBody>
          <a:bodyPr wrap="square" rtlCol="0">
            <a:spAutoFit/>
          </a:bodyPr>
          <a:lstStyle/>
          <a:p>
            <a:r>
              <a:rPr lang="fr-CA" sz="1050" b="1" dirty="0">
                <a:solidFill>
                  <a:srgbClr val="FF0000"/>
                </a:solidFill>
              </a:rPr>
              <a:t>0.5 m @ 71.2 g/t</a:t>
            </a:r>
          </a:p>
        </p:txBody>
      </p:sp>
      <p:cxnSp>
        <p:nvCxnSpPr>
          <p:cNvPr id="186" name="Connecteur droit avec flèche 185">
            <a:extLst>
              <a:ext uri="{FF2B5EF4-FFF2-40B4-BE49-F238E27FC236}">
                <a16:creationId xmlns:a16="http://schemas.microsoft.com/office/drawing/2014/main" id="{731C87B8-F382-E91C-BC88-43A9111A5ABA}"/>
              </a:ext>
            </a:extLst>
          </p:cNvPr>
          <p:cNvCxnSpPr>
            <a:cxnSpLocks/>
          </p:cNvCxnSpPr>
          <p:nvPr/>
        </p:nvCxnSpPr>
        <p:spPr>
          <a:xfrm flipH="1">
            <a:off x="8685918" y="1348564"/>
            <a:ext cx="517984" cy="160094"/>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Flèche : droite 1">
            <a:extLst>
              <a:ext uri="{FF2B5EF4-FFF2-40B4-BE49-F238E27FC236}">
                <a16:creationId xmlns:a16="http://schemas.microsoft.com/office/drawing/2014/main" id="{69A0F76A-E9F0-0E64-6537-10976E9DF70E}"/>
              </a:ext>
            </a:extLst>
          </p:cNvPr>
          <p:cNvSpPr/>
          <p:nvPr/>
        </p:nvSpPr>
        <p:spPr>
          <a:xfrm rot="2514144">
            <a:off x="7094412" y="3425035"/>
            <a:ext cx="1691089" cy="75341"/>
          </a:xfrm>
          <a:prstGeom prst="rightArrow">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Flèche : droite 2">
            <a:extLst>
              <a:ext uri="{FF2B5EF4-FFF2-40B4-BE49-F238E27FC236}">
                <a16:creationId xmlns:a16="http://schemas.microsoft.com/office/drawing/2014/main" id="{3FA8C5C5-A908-E282-5375-D0B2FFE48665}"/>
              </a:ext>
            </a:extLst>
          </p:cNvPr>
          <p:cNvSpPr/>
          <p:nvPr/>
        </p:nvSpPr>
        <p:spPr>
          <a:xfrm rot="2514144">
            <a:off x="7350242" y="4190181"/>
            <a:ext cx="1691089" cy="75341"/>
          </a:xfrm>
          <a:prstGeom prst="rightArrow">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 name="Flèche : droite 3">
            <a:extLst>
              <a:ext uri="{FF2B5EF4-FFF2-40B4-BE49-F238E27FC236}">
                <a16:creationId xmlns:a16="http://schemas.microsoft.com/office/drawing/2014/main" id="{4BC45648-9DB6-A41A-64D8-6C8C89D9B540}"/>
              </a:ext>
            </a:extLst>
          </p:cNvPr>
          <p:cNvSpPr/>
          <p:nvPr/>
        </p:nvSpPr>
        <p:spPr>
          <a:xfrm rot="2862218">
            <a:off x="5872546" y="4389868"/>
            <a:ext cx="1691089" cy="75341"/>
          </a:xfrm>
          <a:prstGeom prst="rightArrow">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 name="Flèche : droite 4">
            <a:extLst>
              <a:ext uri="{FF2B5EF4-FFF2-40B4-BE49-F238E27FC236}">
                <a16:creationId xmlns:a16="http://schemas.microsoft.com/office/drawing/2014/main" id="{ED77BA00-E143-D5B4-80E5-FA2785B6E2E9}"/>
              </a:ext>
            </a:extLst>
          </p:cNvPr>
          <p:cNvSpPr/>
          <p:nvPr/>
        </p:nvSpPr>
        <p:spPr>
          <a:xfrm rot="2862218" flipV="1">
            <a:off x="203940" y="5007989"/>
            <a:ext cx="449986" cy="100162"/>
          </a:xfrm>
          <a:prstGeom prst="rightArrow">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6" name="ZoneTexte 5">
            <a:extLst>
              <a:ext uri="{FF2B5EF4-FFF2-40B4-BE49-F238E27FC236}">
                <a16:creationId xmlns:a16="http://schemas.microsoft.com/office/drawing/2014/main" id="{06948F3A-ACCC-1E49-95C1-1069DA6FFC20}"/>
              </a:ext>
            </a:extLst>
          </p:cNvPr>
          <p:cNvSpPr txBox="1"/>
          <p:nvPr/>
        </p:nvSpPr>
        <p:spPr>
          <a:xfrm>
            <a:off x="732941" y="4913561"/>
            <a:ext cx="1536540" cy="400110"/>
          </a:xfrm>
          <a:prstGeom prst="rect">
            <a:avLst/>
          </a:prstGeom>
          <a:noFill/>
        </p:spPr>
        <p:txBody>
          <a:bodyPr wrap="square" rtlCol="0">
            <a:spAutoFit/>
          </a:bodyPr>
          <a:lstStyle>
            <a:defPPr>
              <a:defRPr lang="en-US"/>
            </a:defPPr>
            <a:lvl1pPr>
              <a:defRPr sz="1000" b="1"/>
            </a:lvl1pPr>
          </a:lstStyle>
          <a:p>
            <a:r>
              <a:rPr lang="fr-CA" dirty="0"/>
              <a:t>Structural Trends</a:t>
            </a:r>
            <a:endParaRPr lang="en-US" sz="800" dirty="0"/>
          </a:p>
          <a:p>
            <a:endParaRPr lang="fr-CA" dirty="0"/>
          </a:p>
        </p:txBody>
      </p:sp>
      <p:sp>
        <p:nvSpPr>
          <p:cNvPr id="7" name="Flèche : droite 6">
            <a:extLst>
              <a:ext uri="{FF2B5EF4-FFF2-40B4-BE49-F238E27FC236}">
                <a16:creationId xmlns:a16="http://schemas.microsoft.com/office/drawing/2014/main" id="{2C694EB0-B358-EB5F-A78D-3A50B4339164}"/>
              </a:ext>
            </a:extLst>
          </p:cNvPr>
          <p:cNvSpPr/>
          <p:nvPr/>
        </p:nvSpPr>
        <p:spPr>
          <a:xfrm rot="2862218">
            <a:off x="5751784" y="5417045"/>
            <a:ext cx="1691089" cy="75341"/>
          </a:xfrm>
          <a:prstGeom prst="rightArrow">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21671768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43C81F4-F618-BBCF-2279-85284AA114F3}"/>
              </a:ext>
            </a:extLst>
          </p:cNvPr>
          <p:cNvSpPr>
            <a:spLocks noGrp="1"/>
          </p:cNvSpPr>
          <p:nvPr>
            <p:ph idx="1"/>
          </p:nvPr>
        </p:nvSpPr>
        <p:spPr>
          <a:xfrm>
            <a:off x="344787" y="1080654"/>
            <a:ext cx="4732038" cy="5261964"/>
          </a:xfrm>
        </p:spPr>
        <p:txBody>
          <a:bodyPr>
            <a:noAutofit/>
          </a:bodyPr>
          <a:lstStyle/>
          <a:p>
            <a:r>
              <a:rPr lang="en-US" dirty="0"/>
              <a:t>Modeled 846 distinct gold structures from 1.19 million </a:t>
            </a:r>
            <a:r>
              <a:rPr lang="en-US" dirty="0" err="1"/>
              <a:t>metres</a:t>
            </a:r>
            <a:r>
              <a:rPr lang="en-US" dirty="0"/>
              <a:t> of drilling </a:t>
            </a:r>
          </a:p>
          <a:p>
            <a:pPr lvl="1"/>
            <a:r>
              <a:rPr lang="en-US" dirty="0"/>
              <a:t>Many structure yet to be fully explored</a:t>
            </a:r>
          </a:p>
          <a:p>
            <a:r>
              <a:rPr lang="en-US" dirty="0"/>
              <a:t>Maintained indicated resources while increased inferred resources by 212,800 oz</a:t>
            </a:r>
          </a:p>
          <a:p>
            <a:pPr lvl="1"/>
            <a:r>
              <a:rPr lang="en-US" dirty="0"/>
              <a:t>700% increase from the 2018 estimate</a:t>
            </a:r>
          </a:p>
          <a:p>
            <a:r>
              <a:rPr lang="en-US" dirty="0">
                <a:highlight>
                  <a:srgbClr val="FFFF00"/>
                </a:highlight>
              </a:rPr>
              <a:t>98% of this MRE is at a depth accessible from the existing shaft</a:t>
            </a:r>
          </a:p>
          <a:p>
            <a:r>
              <a:rPr lang="en-US" dirty="0"/>
              <a:t>All planned mining material is coming from indicated resources until 2027</a:t>
            </a:r>
          </a:p>
          <a:p>
            <a:r>
              <a:rPr lang="en-US" dirty="0"/>
              <a:t>Currently converting resources for Q2 2027</a:t>
            </a:r>
          </a:p>
          <a:p>
            <a:r>
              <a:rPr lang="en-US" dirty="0"/>
              <a:t>2 drill rigs are drilling.</a:t>
            </a:r>
          </a:p>
        </p:txBody>
      </p:sp>
      <p:sp>
        <p:nvSpPr>
          <p:cNvPr id="3" name="Title 2">
            <a:extLst>
              <a:ext uri="{FF2B5EF4-FFF2-40B4-BE49-F238E27FC236}">
                <a16:creationId xmlns:a16="http://schemas.microsoft.com/office/drawing/2014/main" id="{DC9F9DD5-DF88-4B62-614D-4C8BA64E3FF3}"/>
              </a:ext>
            </a:extLst>
          </p:cNvPr>
          <p:cNvSpPr>
            <a:spLocks noGrp="1"/>
          </p:cNvSpPr>
          <p:nvPr>
            <p:ph type="title"/>
          </p:nvPr>
        </p:nvSpPr>
        <p:spPr/>
        <p:txBody>
          <a:bodyPr>
            <a:normAutofit/>
          </a:bodyPr>
          <a:lstStyle/>
          <a:p>
            <a:r>
              <a:rPr lang="en-CA" sz="3200" dirty="0"/>
              <a:t>Sleeping Giant: Demonstrating Resource Upside</a:t>
            </a:r>
          </a:p>
        </p:txBody>
      </p:sp>
      <p:sp>
        <p:nvSpPr>
          <p:cNvPr id="4" name="Content Placeholder 1">
            <a:extLst>
              <a:ext uri="{FF2B5EF4-FFF2-40B4-BE49-F238E27FC236}">
                <a16:creationId xmlns:a16="http://schemas.microsoft.com/office/drawing/2014/main" id="{A0980A40-823C-D08C-B60A-19871B966DAC}"/>
              </a:ext>
            </a:extLst>
          </p:cNvPr>
          <p:cNvSpPr txBox="1">
            <a:spLocks/>
          </p:cNvSpPr>
          <p:nvPr/>
        </p:nvSpPr>
        <p:spPr>
          <a:xfrm>
            <a:off x="5186846" y="978987"/>
            <a:ext cx="6855146" cy="395658"/>
          </a:xfrm>
          <a:prstGeom prst="rect">
            <a:avLst/>
          </a:prstGeom>
        </p:spPr>
        <p:txBody>
          <a:bodyPr vert="horz" lIns="0" tIns="0" rIns="0" bIns="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ctr" defTabSz="514350" rtl="0" eaLnBrk="1" fontAlgn="auto" latinLnBrk="0" hangingPunct="1">
              <a:lnSpc>
                <a:spcPct val="100000"/>
              </a:lnSpc>
              <a:spcBef>
                <a:spcPts val="0"/>
              </a:spcBef>
              <a:spcAft>
                <a:spcPts val="0"/>
              </a:spcAft>
              <a:buClr>
                <a:srgbClr val="CF2127"/>
              </a:buClr>
              <a:buSzTx/>
              <a:buFont typeface="Arial" panose="020B0604020202020204" pitchFamily="34" charset="0"/>
              <a:buNone/>
              <a:tabLst/>
              <a:defRPr/>
            </a:pPr>
            <a:r>
              <a:rPr kumimoji="0" lang="en-CA" sz="1600" b="1" i="0" u="none" strike="noStrike" kern="1200" cap="none" spc="0" normalizeH="0" baseline="0" noProof="0" dirty="0">
                <a:ln>
                  <a:noFill/>
                </a:ln>
                <a:effectLst/>
                <a:uLnTx/>
                <a:uFillTx/>
                <a:latin typeface="Arial Nova" panose="020B0504020202020204" pitchFamily="34" charset="0"/>
                <a:ea typeface="+mn-ea"/>
                <a:cs typeface="+mn-cs"/>
              </a:rPr>
              <a:t>December 2022 NI 43-101 Compliant Mineral Resource Estimate (MRE)</a:t>
            </a:r>
          </a:p>
        </p:txBody>
      </p:sp>
      <p:graphicFrame>
        <p:nvGraphicFramePr>
          <p:cNvPr id="5" name="Table 6">
            <a:extLst>
              <a:ext uri="{FF2B5EF4-FFF2-40B4-BE49-F238E27FC236}">
                <a16:creationId xmlns:a16="http://schemas.microsoft.com/office/drawing/2014/main" id="{716F40E7-F1C0-A8EC-BB1C-FEAD53B1D1A2}"/>
              </a:ext>
            </a:extLst>
          </p:cNvPr>
          <p:cNvGraphicFramePr>
            <a:graphicFrameLocks noGrp="1"/>
          </p:cNvGraphicFramePr>
          <p:nvPr>
            <p:extLst>
              <p:ext uri="{D42A27DB-BD31-4B8C-83A1-F6EECF244321}">
                <p14:modId xmlns:p14="http://schemas.microsoft.com/office/powerpoint/2010/main" val="4190096549"/>
              </p:ext>
            </p:extLst>
          </p:nvPr>
        </p:nvGraphicFramePr>
        <p:xfrm>
          <a:off x="5186846" y="1226213"/>
          <a:ext cx="6855146" cy="1294788"/>
        </p:xfrm>
        <a:graphic>
          <a:graphicData uri="http://schemas.openxmlformats.org/drawingml/2006/table">
            <a:tbl>
              <a:tblPr firstRow="1" bandRow="1">
                <a:tableStyleId>{C083E6E3-FA7D-4D7B-A595-EF9225AFEA82}</a:tableStyleId>
              </a:tblPr>
              <a:tblGrid>
                <a:gridCol w="2715726">
                  <a:extLst>
                    <a:ext uri="{9D8B030D-6E8A-4147-A177-3AD203B41FA5}">
                      <a16:colId xmlns:a16="http://schemas.microsoft.com/office/drawing/2014/main" val="1662658679"/>
                    </a:ext>
                  </a:extLst>
                </a:gridCol>
                <a:gridCol w="1485739">
                  <a:extLst>
                    <a:ext uri="{9D8B030D-6E8A-4147-A177-3AD203B41FA5}">
                      <a16:colId xmlns:a16="http://schemas.microsoft.com/office/drawing/2014/main" val="3415728487"/>
                    </a:ext>
                  </a:extLst>
                </a:gridCol>
                <a:gridCol w="1252268">
                  <a:extLst>
                    <a:ext uri="{9D8B030D-6E8A-4147-A177-3AD203B41FA5}">
                      <a16:colId xmlns:a16="http://schemas.microsoft.com/office/drawing/2014/main" val="109037814"/>
                    </a:ext>
                  </a:extLst>
                </a:gridCol>
                <a:gridCol w="1401413">
                  <a:extLst>
                    <a:ext uri="{9D8B030D-6E8A-4147-A177-3AD203B41FA5}">
                      <a16:colId xmlns:a16="http://schemas.microsoft.com/office/drawing/2014/main" val="2183587570"/>
                    </a:ext>
                  </a:extLst>
                </a:gridCol>
              </a:tblGrid>
              <a:tr h="431596">
                <a:tc>
                  <a:txBody>
                    <a:bodyPr/>
                    <a:lstStyle/>
                    <a:p>
                      <a:pPr algn="ctr"/>
                      <a:r>
                        <a:rPr lang="en-US" sz="1600" dirty="0">
                          <a:solidFill>
                            <a:schemeClr val="tx1"/>
                          </a:solidFill>
                          <a:latin typeface="Arial Nova" panose="020B0504020202020204" pitchFamily="34" charset="0"/>
                        </a:rPr>
                        <a:t>Category</a:t>
                      </a:r>
                      <a:endParaRPr lang="en-CA" sz="1600" dirty="0">
                        <a:solidFill>
                          <a:schemeClr val="tx1"/>
                        </a:solidFill>
                        <a:latin typeface="Arial Nova" panose="020B0504020202020204" pitchFamily="34" charset="0"/>
                      </a:endParaRPr>
                    </a:p>
                  </a:txBody>
                  <a:tcPr marL="36000" marR="36000" marT="36000" marB="36000">
                    <a:lnL w="6350" cap="flat" cmpd="sng" algn="ctr">
                      <a:noFill/>
                      <a:prstDash val="solid"/>
                      <a:round/>
                      <a:headEnd type="none" w="med" len="med"/>
                      <a:tailEnd type="none" w="med" len="med"/>
                    </a:lnL>
                    <a:lnT w="6350" cap="flat" cmpd="sng" algn="ctr">
                      <a:noFill/>
                      <a:prstDash val="solid"/>
                      <a:round/>
                      <a:headEnd type="none" w="med" len="med"/>
                      <a:tailEnd type="none" w="med" len="med"/>
                    </a:lnT>
                    <a:lnB w="12700" cap="flat" cmpd="sng" algn="ctr">
                      <a:solidFill>
                        <a:srgbClr val="FFC000"/>
                      </a:solidFill>
                      <a:prstDash val="solid"/>
                      <a:round/>
                      <a:headEnd type="none" w="med" len="med"/>
                      <a:tailEnd type="none" w="med" len="med"/>
                    </a:lnB>
                  </a:tcPr>
                </a:tc>
                <a:tc>
                  <a:txBody>
                    <a:bodyPr/>
                    <a:lstStyle/>
                    <a:p>
                      <a:pPr algn="ctr"/>
                      <a:r>
                        <a:rPr lang="en-US" sz="1600" dirty="0" err="1">
                          <a:solidFill>
                            <a:schemeClr val="tx1"/>
                          </a:solidFill>
                          <a:latin typeface="Arial Nova" panose="020B0504020202020204" pitchFamily="34" charset="0"/>
                        </a:rPr>
                        <a:t>Tonnes</a:t>
                      </a:r>
                      <a:endParaRPr lang="en-CA" sz="1600" dirty="0">
                        <a:solidFill>
                          <a:schemeClr val="tx1"/>
                        </a:solidFill>
                        <a:latin typeface="Arial Nova" panose="020B0504020202020204" pitchFamily="34" charset="0"/>
                      </a:endParaRPr>
                    </a:p>
                  </a:txBody>
                  <a:tcPr marL="36000" marR="36000" marT="36000" marB="36000">
                    <a:lnT w="6350" cap="flat" cmpd="sng" algn="ctr">
                      <a:noFill/>
                      <a:prstDash val="solid"/>
                      <a:round/>
                      <a:headEnd type="none" w="med" len="med"/>
                      <a:tailEnd type="none" w="med" len="med"/>
                    </a:lnT>
                    <a:lnB w="12700" cap="flat" cmpd="sng" algn="ctr">
                      <a:solidFill>
                        <a:srgbClr val="FFC000"/>
                      </a:solidFill>
                      <a:prstDash val="solid"/>
                      <a:round/>
                      <a:headEnd type="none" w="med" len="med"/>
                      <a:tailEnd type="none" w="med" len="med"/>
                    </a:lnB>
                  </a:tcPr>
                </a:tc>
                <a:tc>
                  <a:txBody>
                    <a:bodyPr/>
                    <a:lstStyle/>
                    <a:p>
                      <a:pPr algn="ctr"/>
                      <a:r>
                        <a:rPr lang="en-US" sz="1600" dirty="0">
                          <a:solidFill>
                            <a:schemeClr val="tx1"/>
                          </a:solidFill>
                          <a:latin typeface="Arial Nova" panose="020B0504020202020204" pitchFamily="34" charset="0"/>
                        </a:rPr>
                        <a:t>g/t Au</a:t>
                      </a:r>
                      <a:endParaRPr lang="en-CA" sz="1600" dirty="0">
                        <a:solidFill>
                          <a:schemeClr val="tx1"/>
                        </a:solidFill>
                        <a:latin typeface="Arial Nova" panose="020B0504020202020204" pitchFamily="34" charset="0"/>
                      </a:endParaRPr>
                    </a:p>
                  </a:txBody>
                  <a:tcPr marL="36000" marR="36000" marT="36000" marB="36000">
                    <a:lnT w="6350" cap="flat" cmpd="sng" algn="ctr">
                      <a:noFill/>
                      <a:prstDash val="solid"/>
                      <a:round/>
                      <a:headEnd type="none" w="med" len="med"/>
                      <a:tailEnd type="none" w="med" len="med"/>
                    </a:lnT>
                    <a:lnB w="12700" cap="flat" cmpd="sng" algn="ctr">
                      <a:solidFill>
                        <a:srgbClr val="FFC000"/>
                      </a:solidFill>
                      <a:prstDash val="solid"/>
                      <a:round/>
                      <a:headEnd type="none" w="med" len="med"/>
                      <a:tailEnd type="none" w="med" len="med"/>
                    </a:lnB>
                  </a:tcPr>
                </a:tc>
                <a:tc>
                  <a:txBody>
                    <a:bodyPr/>
                    <a:lstStyle/>
                    <a:p>
                      <a:pPr algn="ctr"/>
                      <a:r>
                        <a:rPr lang="en-US" sz="1600" dirty="0">
                          <a:solidFill>
                            <a:schemeClr val="tx1"/>
                          </a:solidFill>
                          <a:latin typeface="Arial Nova" panose="020B0504020202020204" pitchFamily="34" charset="0"/>
                        </a:rPr>
                        <a:t>Gold (oz)</a:t>
                      </a:r>
                    </a:p>
                  </a:txBody>
                  <a:tcPr marL="36000" marR="36000" marT="36000" marB="36000">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rgbClr val="FFC000"/>
                      </a:solidFill>
                      <a:prstDash val="solid"/>
                      <a:round/>
                      <a:headEnd type="none" w="med" len="med"/>
                      <a:tailEnd type="none" w="med" len="med"/>
                    </a:lnB>
                  </a:tcPr>
                </a:tc>
                <a:extLst>
                  <a:ext uri="{0D108BD9-81ED-4DB2-BD59-A6C34878D82A}">
                    <a16:rowId xmlns:a16="http://schemas.microsoft.com/office/drawing/2014/main" val="1895906792"/>
                  </a:ext>
                </a:extLst>
              </a:tr>
              <a:tr h="431596">
                <a:tc>
                  <a:txBody>
                    <a:bodyPr/>
                    <a:lstStyle/>
                    <a:p>
                      <a:pPr algn="ctr"/>
                      <a:r>
                        <a:rPr lang="en-US" sz="1600" dirty="0">
                          <a:solidFill>
                            <a:schemeClr val="tx1"/>
                          </a:solidFill>
                          <a:latin typeface="Arial Nova" panose="020B0504020202020204" pitchFamily="34" charset="0"/>
                        </a:rPr>
                        <a:t>M&amp;I resources</a:t>
                      </a:r>
                      <a:endParaRPr lang="en-CA" sz="1600" dirty="0">
                        <a:solidFill>
                          <a:schemeClr val="tx1"/>
                        </a:solidFill>
                        <a:latin typeface="Arial Nova" panose="020B0504020202020204" pitchFamily="34" charset="0"/>
                      </a:endParaRPr>
                    </a:p>
                  </a:txBody>
                  <a:tcPr marL="36000" marR="36000" marT="36000" marB="36000">
                    <a:lnL w="6350" cap="flat" cmpd="sng" algn="ctr">
                      <a:noFill/>
                      <a:prstDash val="solid"/>
                      <a:round/>
                      <a:headEnd type="none" w="med" len="med"/>
                      <a:tailEnd type="none" w="med" len="med"/>
                    </a:lnL>
                    <a:lnT w="12700" cap="flat" cmpd="sng" algn="ctr">
                      <a:solidFill>
                        <a:srgbClr val="FFC000"/>
                      </a:solidFill>
                      <a:prstDash val="solid"/>
                      <a:round/>
                      <a:headEnd type="none" w="med" len="med"/>
                      <a:tailEnd type="none" w="med" len="med"/>
                    </a:lnT>
                  </a:tcPr>
                </a:tc>
                <a:tc>
                  <a:txBody>
                    <a:bodyPr/>
                    <a:lstStyle/>
                    <a:p>
                      <a:pPr algn="ctr"/>
                      <a:r>
                        <a:rPr lang="en-US" sz="1600" dirty="0">
                          <a:solidFill>
                            <a:schemeClr val="tx1"/>
                          </a:solidFill>
                          <a:latin typeface="Arial Nova" panose="020B0504020202020204" pitchFamily="34" charset="0"/>
                        </a:rPr>
                        <a:t>755,000</a:t>
                      </a:r>
                      <a:endParaRPr lang="en-CA" sz="1600" dirty="0">
                        <a:solidFill>
                          <a:schemeClr val="tx1"/>
                        </a:solidFill>
                        <a:latin typeface="Arial Nova" panose="020B0504020202020204" pitchFamily="34" charset="0"/>
                      </a:endParaRPr>
                    </a:p>
                  </a:txBody>
                  <a:tcPr marL="36000" marR="36000" marT="36000" marB="36000">
                    <a:lnT w="12700" cap="flat" cmpd="sng" algn="ctr">
                      <a:solidFill>
                        <a:srgbClr val="FFC000"/>
                      </a:solidFill>
                      <a:prstDash val="solid"/>
                      <a:round/>
                      <a:headEnd type="none" w="med" len="med"/>
                      <a:tailEnd type="none" w="med" len="med"/>
                    </a:lnT>
                  </a:tcPr>
                </a:tc>
                <a:tc>
                  <a:txBody>
                    <a:bodyPr/>
                    <a:lstStyle/>
                    <a:p>
                      <a:pPr algn="ctr"/>
                      <a:r>
                        <a:rPr lang="en-US" sz="1600" dirty="0">
                          <a:solidFill>
                            <a:schemeClr val="tx1"/>
                          </a:solidFill>
                          <a:latin typeface="Arial Nova" panose="020B0504020202020204" pitchFamily="34" charset="0"/>
                        </a:rPr>
                        <a:t>7.14</a:t>
                      </a:r>
                      <a:endParaRPr lang="en-CA" sz="1600" dirty="0">
                        <a:solidFill>
                          <a:schemeClr val="tx1"/>
                        </a:solidFill>
                        <a:latin typeface="Arial Nova" panose="020B0504020202020204" pitchFamily="34" charset="0"/>
                      </a:endParaRPr>
                    </a:p>
                  </a:txBody>
                  <a:tcPr marL="36000" marR="36000" marT="36000" marB="36000">
                    <a:lnT w="12700" cap="flat" cmpd="sng" algn="ctr">
                      <a:solidFill>
                        <a:srgbClr val="FFC000"/>
                      </a:solidFill>
                      <a:prstDash val="solid"/>
                      <a:round/>
                      <a:headEnd type="none" w="med" len="med"/>
                      <a:tailEnd type="none" w="med" len="med"/>
                    </a:lnT>
                  </a:tcPr>
                </a:tc>
                <a:tc>
                  <a:txBody>
                    <a:bodyPr/>
                    <a:lstStyle/>
                    <a:p>
                      <a:pPr algn="ctr"/>
                      <a:r>
                        <a:rPr lang="en-US" sz="1600" dirty="0">
                          <a:solidFill>
                            <a:schemeClr val="tx1"/>
                          </a:solidFill>
                          <a:latin typeface="Arial Nova" panose="020B0504020202020204" pitchFamily="34" charset="0"/>
                        </a:rPr>
                        <a:t>173,300</a:t>
                      </a:r>
                      <a:endParaRPr lang="en-CA" sz="1600" dirty="0">
                        <a:solidFill>
                          <a:schemeClr val="tx1"/>
                        </a:solidFill>
                        <a:latin typeface="Arial Nova" panose="020B0504020202020204" pitchFamily="34" charset="0"/>
                      </a:endParaRPr>
                    </a:p>
                  </a:txBody>
                  <a:tcPr marL="36000" marR="36000" marT="36000" marB="36000">
                    <a:lnR w="6350" cap="flat" cmpd="sng" algn="ctr">
                      <a:noFill/>
                      <a:prstDash val="solid"/>
                      <a:round/>
                      <a:headEnd type="none" w="med" len="med"/>
                      <a:tailEnd type="none" w="med" len="med"/>
                    </a:lnR>
                    <a:lnT w="12700" cap="flat" cmpd="sng" algn="ctr">
                      <a:solidFill>
                        <a:srgbClr val="FFC000"/>
                      </a:solidFill>
                      <a:prstDash val="solid"/>
                      <a:round/>
                      <a:headEnd type="none" w="med" len="med"/>
                      <a:tailEnd type="none" w="med" len="med"/>
                    </a:lnT>
                  </a:tcPr>
                </a:tc>
                <a:extLst>
                  <a:ext uri="{0D108BD9-81ED-4DB2-BD59-A6C34878D82A}">
                    <a16:rowId xmlns:a16="http://schemas.microsoft.com/office/drawing/2014/main" val="1720719975"/>
                  </a:ext>
                </a:extLst>
              </a:tr>
              <a:tr h="431596">
                <a:tc>
                  <a:txBody>
                    <a:bodyPr/>
                    <a:lstStyle/>
                    <a:p>
                      <a:pPr algn="ctr"/>
                      <a:r>
                        <a:rPr lang="en-US" sz="1600" dirty="0">
                          <a:solidFill>
                            <a:schemeClr val="tx1"/>
                          </a:solidFill>
                          <a:latin typeface="Arial Nova" panose="020B0504020202020204" pitchFamily="34" charset="0"/>
                        </a:rPr>
                        <a:t>Inferred resources</a:t>
                      </a:r>
                      <a:endParaRPr lang="en-CA" sz="1600" dirty="0">
                        <a:solidFill>
                          <a:schemeClr val="tx1"/>
                        </a:solidFill>
                        <a:latin typeface="Arial Nova" panose="020B0504020202020204" pitchFamily="34" charset="0"/>
                      </a:endParaRPr>
                    </a:p>
                  </a:txBody>
                  <a:tcPr marL="36000" marR="36000" marT="36000" marB="36000">
                    <a:lnL w="6350" cap="flat" cmpd="sng" algn="ctr">
                      <a:noFill/>
                      <a:prstDash val="solid"/>
                      <a:round/>
                      <a:headEnd type="none" w="med" len="med"/>
                      <a:tailEnd type="none" w="med" len="med"/>
                    </a:lnL>
                    <a:lnB w="28575" cap="flat" cmpd="sng" algn="ctr">
                      <a:solidFill>
                        <a:schemeClr val="bg1"/>
                      </a:solidFill>
                      <a:prstDash val="solid"/>
                      <a:round/>
                      <a:headEnd type="none" w="med" len="med"/>
                      <a:tailEnd type="none" w="med" len="med"/>
                    </a:lnB>
                  </a:tcPr>
                </a:tc>
                <a:tc>
                  <a:txBody>
                    <a:bodyPr/>
                    <a:lstStyle/>
                    <a:p>
                      <a:pPr algn="ctr"/>
                      <a:r>
                        <a:rPr lang="en-US" sz="1600" dirty="0">
                          <a:solidFill>
                            <a:schemeClr val="tx1"/>
                          </a:solidFill>
                          <a:latin typeface="Arial Nova" panose="020B0504020202020204" pitchFamily="34" charset="0"/>
                        </a:rPr>
                        <a:t>884,000</a:t>
                      </a:r>
                      <a:endParaRPr lang="en-CA" sz="1600" dirty="0">
                        <a:solidFill>
                          <a:schemeClr val="tx1"/>
                        </a:solidFill>
                        <a:latin typeface="Arial Nova" panose="020B0504020202020204" pitchFamily="34" charset="0"/>
                      </a:endParaRPr>
                    </a:p>
                  </a:txBody>
                  <a:tcPr marL="36000" marR="36000" marT="36000" marB="36000">
                    <a:lnB w="28575" cap="flat" cmpd="sng" algn="ctr">
                      <a:solidFill>
                        <a:schemeClr val="bg1"/>
                      </a:solidFill>
                      <a:prstDash val="solid"/>
                      <a:round/>
                      <a:headEnd type="none" w="med" len="med"/>
                      <a:tailEnd type="none" w="med" len="med"/>
                    </a:lnB>
                  </a:tcPr>
                </a:tc>
                <a:tc>
                  <a:txBody>
                    <a:bodyPr/>
                    <a:lstStyle/>
                    <a:p>
                      <a:pPr algn="ctr"/>
                      <a:r>
                        <a:rPr lang="en-US" sz="1600" dirty="0">
                          <a:solidFill>
                            <a:schemeClr val="tx1"/>
                          </a:solidFill>
                          <a:latin typeface="Arial Nova" panose="020B0504020202020204" pitchFamily="34" charset="0"/>
                        </a:rPr>
                        <a:t>8.74</a:t>
                      </a:r>
                      <a:endParaRPr lang="en-CA" sz="1600" dirty="0">
                        <a:solidFill>
                          <a:schemeClr val="tx1"/>
                        </a:solidFill>
                        <a:latin typeface="Arial Nova" panose="020B0504020202020204" pitchFamily="34" charset="0"/>
                      </a:endParaRPr>
                    </a:p>
                  </a:txBody>
                  <a:tcPr marL="36000" marR="36000" marT="36000" marB="36000">
                    <a:lnB w="28575" cap="flat" cmpd="sng" algn="ctr">
                      <a:solidFill>
                        <a:schemeClr val="bg1"/>
                      </a:solidFill>
                      <a:prstDash val="solid"/>
                      <a:round/>
                      <a:headEnd type="none" w="med" len="med"/>
                      <a:tailEnd type="none" w="med" len="med"/>
                    </a:lnB>
                  </a:tcPr>
                </a:tc>
                <a:tc>
                  <a:txBody>
                    <a:bodyPr/>
                    <a:lstStyle/>
                    <a:p>
                      <a:pPr algn="ctr"/>
                      <a:r>
                        <a:rPr lang="en-US" sz="1600" dirty="0">
                          <a:solidFill>
                            <a:schemeClr val="tx1"/>
                          </a:solidFill>
                          <a:latin typeface="Arial Nova" panose="020B0504020202020204" pitchFamily="34" charset="0"/>
                        </a:rPr>
                        <a:t>248,300</a:t>
                      </a:r>
                      <a:endParaRPr lang="en-CA" sz="1600" dirty="0">
                        <a:solidFill>
                          <a:schemeClr val="tx1"/>
                        </a:solidFill>
                        <a:latin typeface="Arial Nova" panose="020B0504020202020204" pitchFamily="34" charset="0"/>
                      </a:endParaRPr>
                    </a:p>
                  </a:txBody>
                  <a:tcPr marL="36000" marR="36000" marT="36000" marB="36000">
                    <a:lnR w="6350" cap="flat" cmpd="sng" algn="ctr">
                      <a:noFill/>
                      <a:prstDash val="solid"/>
                      <a:round/>
                      <a:headEnd type="none" w="med" len="med"/>
                      <a:tailEnd type="none" w="med" len="med"/>
                    </a:lnR>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27765328"/>
                  </a:ext>
                </a:extLst>
              </a:tr>
            </a:tbl>
          </a:graphicData>
        </a:graphic>
      </p:graphicFrame>
      <p:pic>
        <p:nvPicPr>
          <p:cNvPr id="8" name="Image 7">
            <a:extLst>
              <a:ext uri="{FF2B5EF4-FFF2-40B4-BE49-F238E27FC236}">
                <a16:creationId xmlns:a16="http://schemas.microsoft.com/office/drawing/2014/main" id="{7E1A89CB-568F-9CF5-75CC-5C4EFA4323B4}"/>
              </a:ext>
            </a:extLst>
          </p:cNvPr>
          <p:cNvPicPr>
            <a:picLocks noChangeAspect="1"/>
          </p:cNvPicPr>
          <p:nvPr/>
        </p:nvPicPr>
        <p:blipFill>
          <a:blip r:embed="rId2"/>
          <a:stretch>
            <a:fillRect/>
          </a:stretch>
        </p:blipFill>
        <p:spPr>
          <a:xfrm>
            <a:off x="5616054" y="3119709"/>
            <a:ext cx="5076827" cy="3222909"/>
          </a:xfrm>
          <a:prstGeom prst="rect">
            <a:avLst/>
          </a:prstGeom>
        </p:spPr>
      </p:pic>
      <p:pic>
        <p:nvPicPr>
          <p:cNvPr id="9" name="Image 8">
            <a:extLst>
              <a:ext uri="{FF2B5EF4-FFF2-40B4-BE49-F238E27FC236}">
                <a16:creationId xmlns:a16="http://schemas.microsoft.com/office/drawing/2014/main" id="{A82E6D8C-DD30-F2FB-6493-72F38E02DEE9}"/>
              </a:ext>
            </a:extLst>
          </p:cNvPr>
          <p:cNvPicPr>
            <a:picLocks noChangeAspect="1"/>
          </p:cNvPicPr>
          <p:nvPr/>
        </p:nvPicPr>
        <p:blipFill>
          <a:blip r:embed="rId3"/>
          <a:stretch>
            <a:fillRect/>
          </a:stretch>
        </p:blipFill>
        <p:spPr>
          <a:xfrm>
            <a:off x="9148850" y="5107913"/>
            <a:ext cx="1450725" cy="879730"/>
          </a:xfrm>
          <a:prstGeom prst="rect">
            <a:avLst/>
          </a:prstGeom>
        </p:spPr>
      </p:pic>
      <p:sp>
        <p:nvSpPr>
          <p:cNvPr id="10" name="Content Placeholder 1">
            <a:extLst>
              <a:ext uri="{FF2B5EF4-FFF2-40B4-BE49-F238E27FC236}">
                <a16:creationId xmlns:a16="http://schemas.microsoft.com/office/drawing/2014/main" id="{90125BF3-03D8-8A0F-C0A9-A10F1103DE1A}"/>
              </a:ext>
            </a:extLst>
          </p:cNvPr>
          <p:cNvSpPr txBox="1">
            <a:spLocks/>
          </p:cNvSpPr>
          <p:nvPr/>
        </p:nvSpPr>
        <p:spPr>
          <a:xfrm>
            <a:off x="5186846" y="2819823"/>
            <a:ext cx="6855146" cy="395658"/>
          </a:xfrm>
          <a:prstGeom prst="rect">
            <a:avLst/>
          </a:prstGeom>
        </p:spPr>
        <p:txBody>
          <a:bodyPr vert="horz" lIns="0" tIns="0" rIns="0" bIns="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ctr" defTabSz="514350" rtl="0" eaLnBrk="1" fontAlgn="auto" latinLnBrk="0" hangingPunct="1">
              <a:lnSpc>
                <a:spcPct val="100000"/>
              </a:lnSpc>
              <a:spcBef>
                <a:spcPts val="0"/>
              </a:spcBef>
              <a:spcAft>
                <a:spcPts val="0"/>
              </a:spcAft>
              <a:buClr>
                <a:srgbClr val="CF2127"/>
              </a:buClr>
              <a:buSzTx/>
              <a:buFont typeface="Arial" panose="020B0604020202020204" pitchFamily="34" charset="0"/>
              <a:buNone/>
              <a:tabLst/>
              <a:defRPr/>
            </a:pPr>
            <a:r>
              <a:rPr lang="en-CA" sz="1600" b="1" dirty="0">
                <a:latin typeface="Arial Nova" panose="020B0504020202020204" pitchFamily="34" charset="0"/>
              </a:rPr>
              <a:t>Section view looking North of the 846 gold structures within the deposit</a:t>
            </a:r>
            <a:endParaRPr kumimoji="0" lang="en-CA" sz="1600" b="1" i="0" u="none" strike="noStrike" kern="1200" cap="none" spc="0" normalizeH="0" baseline="0" noProof="0" dirty="0">
              <a:ln>
                <a:noFill/>
              </a:ln>
              <a:effectLst/>
              <a:uLnTx/>
              <a:uFillTx/>
              <a:latin typeface="Arial Nova" panose="020B0504020202020204" pitchFamily="34" charset="0"/>
              <a:ea typeface="+mn-ea"/>
              <a:cs typeface="+mn-cs"/>
            </a:endParaRPr>
          </a:p>
        </p:txBody>
      </p:sp>
      <p:sp>
        <p:nvSpPr>
          <p:cNvPr id="11" name="Content Placeholder 1">
            <a:extLst>
              <a:ext uri="{FF2B5EF4-FFF2-40B4-BE49-F238E27FC236}">
                <a16:creationId xmlns:a16="http://schemas.microsoft.com/office/drawing/2014/main" id="{48BADE00-F38F-38F9-F726-1590248ED5A3}"/>
              </a:ext>
            </a:extLst>
          </p:cNvPr>
          <p:cNvSpPr txBox="1">
            <a:spLocks/>
          </p:cNvSpPr>
          <p:nvPr/>
        </p:nvSpPr>
        <p:spPr>
          <a:xfrm>
            <a:off x="5180626" y="2521001"/>
            <a:ext cx="6855146" cy="227142"/>
          </a:xfrm>
          <a:prstGeom prst="rect">
            <a:avLst/>
          </a:prstGeom>
        </p:spPr>
        <p:txBody>
          <a:bodyPr vert="horz" lIns="0" tIns="0" rIns="0" bIns="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defTabSz="514350" rtl="0" eaLnBrk="1" fontAlgn="auto" latinLnBrk="0" hangingPunct="1">
              <a:lnSpc>
                <a:spcPct val="100000"/>
              </a:lnSpc>
              <a:spcBef>
                <a:spcPts val="0"/>
              </a:spcBef>
              <a:spcAft>
                <a:spcPts val="0"/>
              </a:spcAft>
              <a:buClr>
                <a:srgbClr val="CF2127"/>
              </a:buClr>
              <a:buSzTx/>
              <a:buFont typeface="Arial" panose="020B0604020202020204" pitchFamily="34" charset="0"/>
              <a:buNone/>
              <a:tabLst/>
              <a:defRPr/>
            </a:pPr>
            <a:r>
              <a:rPr lang="en-CA" sz="800" b="1" dirty="0">
                <a:latin typeface="Arial Nova" panose="020B0504020202020204" pitchFamily="34" charset="0"/>
                <a:cs typeface="Arial" panose="020B0604020202020204" pitchFamily="34" charset="0"/>
              </a:rPr>
              <a:t>See slide 14 for the notes to the 2022 MRE</a:t>
            </a:r>
            <a:endParaRPr kumimoji="0" lang="en-CA" sz="800" b="1" i="0" u="none" strike="noStrike" kern="1200" cap="none" spc="0" normalizeH="0" baseline="0" noProof="0" dirty="0">
              <a:ln>
                <a:noFill/>
              </a:ln>
              <a:effectLst/>
              <a:uLnTx/>
              <a:uFillTx/>
              <a:latin typeface="Arial Nova" panose="020B0504020202020204" pitchFamily="34" charset="0"/>
              <a:cs typeface="Arial" panose="020B0604020202020204" pitchFamily="34" charset="0"/>
            </a:endParaRPr>
          </a:p>
        </p:txBody>
      </p:sp>
    </p:spTree>
    <p:extLst>
      <p:ext uri="{BB962C8B-B14F-4D97-AF65-F5344CB8AC3E}">
        <p14:creationId xmlns:p14="http://schemas.microsoft.com/office/powerpoint/2010/main" val="6811597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9F9DD5-DF88-4B62-614D-4C8BA64E3FF3}"/>
              </a:ext>
            </a:extLst>
          </p:cNvPr>
          <p:cNvSpPr>
            <a:spLocks noGrp="1"/>
          </p:cNvSpPr>
          <p:nvPr>
            <p:ph type="title"/>
          </p:nvPr>
        </p:nvSpPr>
        <p:spPr/>
        <p:txBody>
          <a:bodyPr>
            <a:normAutofit/>
          </a:bodyPr>
          <a:lstStyle/>
          <a:p>
            <a:r>
              <a:rPr lang="en-CA" sz="3200" dirty="0"/>
              <a:t>Sleeping Giant Mine: Notes to the 2022 MRE</a:t>
            </a:r>
          </a:p>
        </p:txBody>
      </p:sp>
      <p:sp>
        <p:nvSpPr>
          <p:cNvPr id="6" name="TextBox 5">
            <a:extLst>
              <a:ext uri="{FF2B5EF4-FFF2-40B4-BE49-F238E27FC236}">
                <a16:creationId xmlns:a16="http://schemas.microsoft.com/office/drawing/2014/main" id="{2308631A-F98D-C29F-4841-E1D7DD3CF5AD}"/>
              </a:ext>
            </a:extLst>
          </p:cNvPr>
          <p:cNvSpPr txBox="1"/>
          <p:nvPr/>
        </p:nvSpPr>
        <p:spPr>
          <a:xfrm>
            <a:off x="344787" y="942778"/>
            <a:ext cx="11603452" cy="5481876"/>
          </a:xfrm>
          <a:prstGeom prst="rect">
            <a:avLst/>
          </a:prstGeom>
          <a:noFill/>
        </p:spPr>
        <p:txBody>
          <a:bodyPr wrap="square" lIns="36000" tIns="36000" rIns="36000" bIns="3600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Notes to the Sleeping Giant 2022 MRE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180975" marR="0" lvl="0" indent="-180975" algn="l" defTabSz="457200" rtl="0" eaLnBrk="1" fontAlgn="auto" latinLnBrk="0" hangingPunct="1">
              <a:lnSpc>
                <a:spcPct val="100000"/>
              </a:lnSpc>
              <a:spcBef>
                <a:spcPts val="0"/>
              </a:spcBef>
              <a:spcAft>
                <a:spcPts val="0"/>
              </a:spcAft>
              <a:buClrTx/>
              <a:buSzTx/>
              <a:buFont typeface="+mj-lt"/>
              <a:buAutoNum type="romanLcPeriod"/>
              <a:tabLst/>
              <a:defRPr/>
            </a:pPr>
            <a:r>
              <a:rPr kumimoji="0" lang="en-US"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The independent and qualified persons for the 2022 MRE, as defined by NI 43-101 are Olivier Vadnais-Leblanc, P. Geo. and Eric Lecomte, ing, all from InnovExplo Inc.</a:t>
            </a:r>
          </a:p>
          <a:p>
            <a:pPr marL="180975" marR="0" lvl="0" indent="-180975" algn="l" defTabSz="457200" rtl="0" eaLnBrk="1" fontAlgn="auto" latinLnBrk="0" hangingPunct="1">
              <a:lnSpc>
                <a:spcPct val="100000"/>
              </a:lnSpc>
              <a:spcBef>
                <a:spcPts val="0"/>
              </a:spcBef>
              <a:spcAft>
                <a:spcPts val="0"/>
              </a:spcAft>
              <a:buClrTx/>
              <a:buSzTx/>
              <a:buFont typeface="+mj-lt"/>
              <a:buAutoNum type="romanLcPeriod"/>
              <a:tabLst/>
              <a:defRPr/>
            </a:pPr>
            <a:endParaRPr kumimoji="0" lang="en-US"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180975" marR="0" lvl="0" indent="-180975" algn="l" defTabSz="457200" rtl="0" eaLnBrk="1" fontAlgn="auto" latinLnBrk="0" hangingPunct="1">
              <a:lnSpc>
                <a:spcPct val="100000"/>
              </a:lnSpc>
              <a:spcBef>
                <a:spcPts val="0"/>
              </a:spcBef>
              <a:spcAft>
                <a:spcPts val="0"/>
              </a:spcAft>
              <a:buClrTx/>
              <a:buSzTx/>
              <a:buFont typeface="+mj-lt"/>
              <a:buAutoNum type="romanLcPeriod"/>
              <a:tabLst/>
              <a:defRPr/>
            </a:pPr>
            <a:r>
              <a:rPr kumimoji="0" lang="en-US"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These mineral resources are not mineral reserves because they do not have demonstrated economic viability. The results are presented undiluted and are considered to have reasonable prospects of economic viability. The 2022 MRE follows the CIM Standards.</a:t>
            </a:r>
          </a:p>
          <a:p>
            <a:pPr marL="180975" marR="0" lvl="0" indent="-180975" algn="l" defTabSz="457200" rtl="0" eaLnBrk="1" fontAlgn="auto" latinLnBrk="0" hangingPunct="1">
              <a:lnSpc>
                <a:spcPct val="100000"/>
              </a:lnSpc>
              <a:spcBef>
                <a:spcPts val="0"/>
              </a:spcBef>
              <a:spcAft>
                <a:spcPts val="0"/>
              </a:spcAft>
              <a:buClrTx/>
              <a:buSzTx/>
              <a:buFont typeface="+mj-lt"/>
              <a:buAutoNum type="romanLcPeriod"/>
              <a:tabLst/>
              <a:defRPr/>
            </a:pPr>
            <a:endParaRPr kumimoji="0" lang="en-US"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180975" marR="0" lvl="0" indent="-180975" algn="l" defTabSz="457200" rtl="0" eaLnBrk="1" fontAlgn="auto" latinLnBrk="0" hangingPunct="1">
              <a:lnSpc>
                <a:spcPct val="100000"/>
              </a:lnSpc>
              <a:spcBef>
                <a:spcPts val="0"/>
              </a:spcBef>
              <a:spcAft>
                <a:spcPts val="0"/>
              </a:spcAft>
              <a:buClrTx/>
              <a:buSzTx/>
              <a:buFont typeface="+mj-lt"/>
              <a:buAutoNum type="romanLcPeriod"/>
              <a:tabLst/>
              <a:defRPr/>
            </a:pPr>
            <a:r>
              <a:rPr kumimoji="0" lang="en-US"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The estimate encompasses 846 mineralized lenses that were modelled using a minimal geological width of 0.5m using Genesis software.</a:t>
            </a:r>
          </a:p>
          <a:p>
            <a:pPr marL="180975" marR="0" lvl="0" indent="-180975" algn="l" defTabSz="457200" rtl="0" eaLnBrk="1" fontAlgn="auto" latinLnBrk="0" hangingPunct="1">
              <a:lnSpc>
                <a:spcPct val="100000"/>
              </a:lnSpc>
              <a:spcBef>
                <a:spcPts val="0"/>
              </a:spcBef>
              <a:spcAft>
                <a:spcPts val="0"/>
              </a:spcAft>
              <a:buClrTx/>
              <a:buSzTx/>
              <a:buFont typeface="+mj-lt"/>
              <a:buAutoNum type="romanLcPeriod"/>
              <a:tabLst/>
              <a:defRPr/>
            </a:pPr>
            <a:endParaRPr kumimoji="0" lang="en-US"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180975" marR="0" lvl="0" indent="-180975" algn="l" defTabSz="457200" rtl="0" eaLnBrk="1" fontAlgn="auto" latinLnBrk="0" hangingPunct="1">
              <a:lnSpc>
                <a:spcPct val="100000"/>
              </a:lnSpc>
              <a:spcBef>
                <a:spcPts val="0"/>
              </a:spcBef>
              <a:spcAft>
                <a:spcPts val="0"/>
              </a:spcAft>
              <a:buClrTx/>
              <a:buSzTx/>
              <a:buFont typeface="+mj-lt"/>
              <a:buAutoNum type="romanLcPeriod"/>
              <a:tabLst/>
              <a:defRPr/>
            </a:pPr>
            <a:r>
              <a:rPr kumimoji="0" lang="en-US"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A density value of 2.85 g/cm3 (based on measurements and mine et mill reconciliation) was assigned to all mineralized zones.</a:t>
            </a:r>
          </a:p>
          <a:p>
            <a:pPr marL="180975" marR="0" lvl="0" indent="-180975" algn="l" defTabSz="457200" rtl="0" eaLnBrk="1" fontAlgn="auto" latinLnBrk="0" hangingPunct="1">
              <a:lnSpc>
                <a:spcPct val="100000"/>
              </a:lnSpc>
              <a:spcBef>
                <a:spcPts val="0"/>
              </a:spcBef>
              <a:spcAft>
                <a:spcPts val="0"/>
              </a:spcAft>
              <a:buClrTx/>
              <a:buSzTx/>
              <a:buFont typeface="+mj-lt"/>
              <a:buAutoNum type="romanLcPeriod"/>
              <a:tabLst/>
              <a:defRPr/>
            </a:pPr>
            <a:endParaRPr kumimoji="0" lang="en-US"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180975" marR="0" lvl="0" indent="-180975" algn="l" defTabSz="457200" rtl="0" eaLnBrk="1" fontAlgn="auto" latinLnBrk="0" hangingPunct="1">
              <a:lnSpc>
                <a:spcPct val="100000"/>
              </a:lnSpc>
              <a:spcBef>
                <a:spcPts val="0"/>
              </a:spcBef>
              <a:spcAft>
                <a:spcPts val="0"/>
              </a:spcAft>
              <a:buClrTx/>
              <a:buSzTx/>
              <a:buFont typeface="+mj-lt"/>
              <a:buAutoNum type="romanLcPeriod"/>
              <a:tabLst/>
              <a:defRPr/>
            </a:pPr>
            <a:r>
              <a:rPr kumimoji="0" lang="en-US"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High-grade capping supported by statistical analysis was done on composites data and established at 95 g/t Au for all mineralized zones. Composites (0.5 m) were calculated within the zones using the grade of the adjacent material when assayed or a value of zero when not assayed.</a:t>
            </a:r>
          </a:p>
          <a:p>
            <a:pPr marL="180975" marR="0" lvl="0" indent="-180975" algn="l" defTabSz="457200" rtl="0" eaLnBrk="1" fontAlgn="auto" latinLnBrk="0" hangingPunct="1">
              <a:lnSpc>
                <a:spcPct val="100000"/>
              </a:lnSpc>
              <a:spcBef>
                <a:spcPts val="0"/>
              </a:spcBef>
              <a:spcAft>
                <a:spcPts val="0"/>
              </a:spcAft>
              <a:buClrTx/>
              <a:buSzTx/>
              <a:buFont typeface="+mj-lt"/>
              <a:buAutoNum type="romanLcPeriod"/>
              <a:tabLst/>
              <a:defRPr/>
            </a:pPr>
            <a:endParaRPr kumimoji="0" lang="en-US"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180975" marR="0" lvl="0" indent="-180975" algn="l" defTabSz="457200" rtl="0" eaLnBrk="1" fontAlgn="auto" latinLnBrk="0" hangingPunct="1">
              <a:lnSpc>
                <a:spcPct val="100000"/>
              </a:lnSpc>
              <a:spcBef>
                <a:spcPts val="0"/>
              </a:spcBef>
              <a:spcAft>
                <a:spcPts val="0"/>
              </a:spcAft>
              <a:buClrTx/>
              <a:buSzTx/>
              <a:buFont typeface="+mj-lt"/>
              <a:buAutoNum type="romanLcPeriod"/>
              <a:tabLst/>
              <a:defRPr/>
            </a:pPr>
            <a:r>
              <a:rPr kumimoji="0" lang="en-US"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The exigence of a Reasonable Prospect of Eventual Economical Extraction is fulfilled by the use of cut-off grades based on reasonable mining parameters and locally constrained within </a:t>
            </a:r>
            <a:r>
              <a:rPr kumimoji="0" lang="en-US" sz="1100" b="0" i="0" u="none" strike="noStrike" kern="1200" cap="none" spc="0" normalizeH="0" baseline="0" noProof="0" dirty="0" err="1">
                <a:ln>
                  <a:noFill/>
                </a:ln>
                <a:effectLst/>
                <a:uLnTx/>
                <a:uFillTx/>
                <a:latin typeface="Arial" panose="020B0604020202020204" pitchFamily="34" charset="0"/>
                <a:cs typeface="Arial" panose="020B0604020202020204" pitchFamily="34" charset="0"/>
              </a:rPr>
              <a:t>Deswik</a:t>
            </a:r>
            <a:r>
              <a:rPr kumimoji="0" lang="en-US"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Stope Optimizer shapes using a minimal mining width of 1.7 m for both potential methods. It is reported at a rounded cut-off grade of 4.25 g/t Au using the long-holes (LH) method, and 5.0 g/t Au, using the Room and Pillars (R&amp;P) method. The cut-off grades were calculated using the following parameters: mining cost = C$213.96/t (LH) to C$261.56/t (R&amp;P); processing cost = C$35.10/t; G&amp;A = C$22.09/t; gold price = US$1,650.00/oz and USD:CAD exchange rate = 1.30. The cut-off grades should be re-evaluated in light of future prevailing market conditions (metal prices, exchange rates, mining costs etc.).</a:t>
            </a:r>
          </a:p>
          <a:p>
            <a:pPr marL="180975" marR="0" lvl="0" indent="-180975" algn="l" defTabSz="457200" rtl="0" eaLnBrk="1" fontAlgn="auto" latinLnBrk="0" hangingPunct="1">
              <a:lnSpc>
                <a:spcPct val="100000"/>
              </a:lnSpc>
              <a:spcBef>
                <a:spcPts val="0"/>
              </a:spcBef>
              <a:spcAft>
                <a:spcPts val="0"/>
              </a:spcAft>
              <a:buClrTx/>
              <a:buSzTx/>
              <a:buFont typeface="+mj-lt"/>
              <a:buAutoNum type="romanLcPeriod"/>
              <a:tabLst/>
              <a:defRPr/>
            </a:pPr>
            <a:endParaRPr kumimoji="0" lang="en-US"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180975" marR="0" lvl="0" indent="-180975" algn="l" defTabSz="457200" rtl="0" eaLnBrk="1" fontAlgn="auto" latinLnBrk="0" hangingPunct="1">
              <a:lnSpc>
                <a:spcPct val="100000"/>
              </a:lnSpc>
              <a:spcBef>
                <a:spcPts val="0"/>
              </a:spcBef>
              <a:spcAft>
                <a:spcPts val="0"/>
              </a:spcAft>
              <a:buClrTx/>
              <a:buSzTx/>
              <a:buFont typeface="+mj-lt"/>
              <a:buAutoNum type="romanLcPeriod"/>
              <a:tabLst/>
              <a:defRPr/>
            </a:pPr>
            <a:r>
              <a:rPr kumimoji="0" lang="en-US"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The estimate was completed using a sub-block model in </a:t>
            </a:r>
            <a:r>
              <a:rPr kumimoji="0" lang="en-US" sz="1100" b="0" i="0" u="none" strike="noStrike" kern="1200" cap="none" spc="0" normalizeH="0" baseline="0" noProof="0" dirty="0" err="1">
                <a:ln>
                  <a:noFill/>
                </a:ln>
                <a:effectLst/>
                <a:uLnTx/>
                <a:uFillTx/>
                <a:latin typeface="Arial" panose="020B0604020202020204" pitchFamily="34" charset="0"/>
                <a:cs typeface="Arial" panose="020B0604020202020204" pitchFamily="34" charset="0"/>
              </a:rPr>
              <a:t>Surpac</a:t>
            </a:r>
            <a:r>
              <a:rPr kumimoji="0" lang="en-US"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2022. A 4m x 4m x 4m parent block size was used (1m x 1m x 1m sub-blocked). Grade interpolation was obtained by Inverse Distance Squared (ID2) using hard boundaries.</a:t>
            </a:r>
          </a:p>
          <a:p>
            <a:pPr marL="180975" marR="0" lvl="0" indent="-180975" algn="l" defTabSz="457200" rtl="0" eaLnBrk="1" fontAlgn="auto" latinLnBrk="0" hangingPunct="1">
              <a:lnSpc>
                <a:spcPct val="100000"/>
              </a:lnSpc>
              <a:spcBef>
                <a:spcPts val="0"/>
              </a:spcBef>
              <a:spcAft>
                <a:spcPts val="0"/>
              </a:spcAft>
              <a:buClrTx/>
              <a:buSzTx/>
              <a:buFont typeface="+mj-lt"/>
              <a:buAutoNum type="romanLcPeriod"/>
              <a:tabLst/>
              <a:defRPr/>
            </a:pPr>
            <a:endParaRPr kumimoji="0" lang="en-US"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180975" marR="0" lvl="0" indent="-180975" algn="l" defTabSz="457200" rtl="0" eaLnBrk="1" fontAlgn="auto" latinLnBrk="0" hangingPunct="1">
              <a:lnSpc>
                <a:spcPct val="100000"/>
              </a:lnSpc>
              <a:spcBef>
                <a:spcPts val="0"/>
              </a:spcBef>
              <a:spcAft>
                <a:spcPts val="0"/>
              </a:spcAft>
              <a:buClrTx/>
              <a:buSzTx/>
              <a:buFont typeface="+mj-lt"/>
              <a:buAutoNum type="romanLcPeriod"/>
              <a:tabLst/>
              <a:defRPr/>
            </a:pPr>
            <a:r>
              <a:rPr kumimoji="0" lang="en-US"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The mineral resource estimate is classified as Indicated and Inferred. The </a:t>
            </a:r>
            <a:r>
              <a:rPr kumimoji="0" lang="en-US" sz="1100" b="1" i="0" u="none" strike="noStrike" kern="1200" cap="none" spc="0" normalizeH="0" baseline="0" noProof="0" dirty="0">
                <a:ln>
                  <a:noFill/>
                </a:ln>
                <a:effectLst/>
                <a:highlight>
                  <a:srgbClr val="FFFF00"/>
                </a:highlight>
                <a:uLnTx/>
                <a:uFillTx/>
                <a:latin typeface="Arial" panose="020B0604020202020204" pitchFamily="34" charset="0"/>
                <a:cs typeface="Arial" panose="020B0604020202020204" pitchFamily="34" charset="0"/>
              </a:rPr>
              <a:t>Inferred category is defined with a minimum of two (2) drill holes within the areas where the drill spacing is less than 75 m and shows reasonable geological and grade continuity. The Indicated mineral resource category is defined with a minimum of three (3) drill holes within the areas where the drill spacing is less than 30 m and shows reasonable geological and grade continuity</a:t>
            </a:r>
            <a:r>
              <a:rPr kumimoji="0" lang="en-US" sz="1100" b="1" i="0" u="none" strike="noStrike" kern="1200" cap="none" spc="0" normalizeH="0" baseline="0" noProof="0" dirty="0">
                <a:ln>
                  <a:noFill/>
                </a:ln>
                <a:effectLst/>
                <a:uLnTx/>
                <a:uFillTx/>
                <a:latin typeface="Arial" panose="020B0604020202020204" pitchFamily="34" charset="0"/>
                <a:cs typeface="Arial" panose="020B0604020202020204" pitchFamily="34" charset="0"/>
              </a:rPr>
              <a:t>.</a:t>
            </a:r>
          </a:p>
          <a:p>
            <a:pPr marL="180975" marR="0" lvl="0" indent="-180975" algn="l" defTabSz="457200" rtl="0" eaLnBrk="1" fontAlgn="auto" latinLnBrk="0" hangingPunct="1">
              <a:lnSpc>
                <a:spcPct val="100000"/>
              </a:lnSpc>
              <a:spcBef>
                <a:spcPts val="0"/>
              </a:spcBef>
              <a:spcAft>
                <a:spcPts val="0"/>
              </a:spcAft>
              <a:buClrTx/>
              <a:buSzTx/>
              <a:buFont typeface="+mj-lt"/>
              <a:buAutoNum type="romanLcPeriod"/>
              <a:tabLst/>
              <a:defRPr/>
            </a:pPr>
            <a:endParaRPr kumimoji="0" lang="en-US"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180975" marR="0" lvl="0" indent="-180975" algn="l" defTabSz="457200" rtl="0" eaLnBrk="1" fontAlgn="auto" latinLnBrk="0" hangingPunct="1">
              <a:lnSpc>
                <a:spcPct val="100000"/>
              </a:lnSpc>
              <a:spcBef>
                <a:spcPts val="0"/>
              </a:spcBef>
              <a:spcAft>
                <a:spcPts val="0"/>
              </a:spcAft>
              <a:buClrTx/>
              <a:buSzTx/>
              <a:buFont typeface="+mj-lt"/>
              <a:buAutoNum type="romanLcPeriod"/>
              <a:tabLst/>
              <a:defRPr/>
            </a:pPr>
            <a:r>
              <a:rPr kumimoji="0" lang="en-US"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The number of metric tonnes was rounded to the nearest hundred, following the recommendations in NI 43-101 and any discrepancies in the totals are due to rounding effects. The metal contents are presented in troy ounces (tonnes x grade / 31.10348) rounded to the nearest hundred.</a:t>
            </a:r>
          </a:p>
          <a:p>
            <a:pPr marL="180975" marR="0" lvl="0" indent="-180975" algn="l" defTabSz="457200" rtl="0" eaLnBrk="1" fontAlgn="auto" latinLnBrk="0" hangingPunct="1">
              <a:lnSpc>
                <a:spcPct val="100000"/>
              </a:lnSpc>
              <a:spcBef>
                <a:spcPts val="0"/>
              </a:spcBef>
              <a:spcAft>
                <a:spcPts val="0"/>
              </a:spcAft>
              <a:buClrTx/>
              <a:buSzTx/>
              <a:buFont typeface="+mj-lt"/>
              <a:buAutoNum type="romanLcPeriod"/>
              <a:tabLst/>
              <a:defRPr/>
            </a:pPr>
            <a:endParaRPr kumimoji="0" lang="en-US" sz="105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180975" marR="0" lvl="0" indent="-180975" algn="l" defTabSz="457200" rtl="0" eaLnBrk="1" fontAlgn="auto" latinLnBrk="0" hangingPunct="1">
              <a:lnSpc>
                <a:spcPct val="100000"/>
              </a:lnSpc>
              <a:spcBef>
                <a:spcPts val="0"/>
              </a:spcBef>
              <a:spcAft>
                <a:spcPts val="0"/>
              </a:spcAft>
              <a:buClrTx/>
              <a:buSzTx/>
              <a:buFont typeface="+mj-lt"/>
              <a:buAutoNum type="romanLcPeriod"/>
              <a:tabLst/>
              <a:defRPr/>
            </a:pPr>
            <a:r>
              <a:rPr kumimoji="0" lang="en-US"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The independent and qualified persons for the 2022 MRE are not aware of any known environmental, permitting, legal, political, title-related, taxation, socio-political, or marketing issues that could materially affect the Mineral Resource Estimate</a:t>
            </a:r>
            <a:r>
              <a:rPr lang="en-US" sz="1100" dirty="0">
                <a:latin typeface="Arial" panose="020B0604020202020204" pitchFamily="34" charset="0"/>
                <a:cs typeface="Arial" panose="020B0604020202020204" pitchFamily="34" charset="0"/>
              </a:rPr>
              <a:t>.</a:t>
            </a:r>
            <a:endParaRPr kumimoji="0" lang="en-US"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21352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E1A5E-CDF5-87AD-84B3-895B6CCDC0C2}"/>
              </a:ext>
            </a:extLst>
          </p:cNvPr>
          <p:cNvSpPr>
            <a:spLocks noGrp="1"/>
          </p:cNvSpPr>
          <p:nvPr>
            <p:ph type="title"/>
          </p:nvPr>
        </p:nvSpPr>
        <p:spPr/>
        <p:txBody>
          <a:bodyPr>
            <a:normAutofit/>
          </a:bodyPr>
          <a:lstStyle/>
          <a:p>
            <a:r>
              <a:rPr lang="en-US" dirty="0"/>
              <a:t>Sleeping Giant: Excellent Regional Potential</a:t>
            </a:r>
            <a:endParaRPr lang="en-CA" dirty="0"/>
          </a:p>
        </p:txBody>
      </p:sp>
      <p:grpSp>
        <p:nvGrpSpPr>
          <p:cNvPr id="3" name="Groupe 2">
            <a:extLst>
              <a:ext uri="{FF2B5EF4-FFF2-40B4-BE49-F238E27FC236}">
                <a16:creationId xmlns:a16="http://schemas.microsoft.com/office/drawing/2014/main" id="{2F7CB2E5-DDA7-C424-411D-1DB1D3A09EF3}"/>
              </a:ext>
            </a:extLst>
          </p:cNvPr>
          <p:cNvGrpSpPr>
            <a:grpSpLocks noChangeAspect="1"/>
          </p:cNvGrpSpPr>
          <p:nvPr/>
        </p:nvGrpSpPr>
        <p:grpSpPr>
          <a:xfrm>
            <a:off x="596157" y="1029284"/>
            <a:ext cx="8629016" cy="5165974"/>
            <a:chOff x="7560934" y="785488"/>
            <a:chExt cx="4440483" cy="2658405"/>
          </a:xfrm>
        </p:grpSpPr>
        <p:pic>
          <p:nvPicPr>
            <p:cNvPr id="4" name="Image 3" descr="Une image contenant diagramme, Plan, carte, capture d’écran&#10;&#10;Description générée automatiquement">
              <a:extLst>
                <a:ext uri="{FF2B5EF4-FFF2-40B4-BE49-F238E27FC236}">
                  <a16:creationId xmlns:a16="http://schemas.microsoft.com/office/drawing/2014/main" id="{76A1FAF6-2CED-F984-B997-AE7968C238C5}"/>
                </a:ext>
              </a:extLst>
            </p:cNvPr>
            <p:cNvPicPr>
              <a:picLocks noChangeAspect="1"/>
            </p:cNvPicPr>
            <p:nvPr/>
          </p:nvPicPr>
          <p:blipFill rotWithShape="1">
            <a:blip r:embed="rId2">
              <a:extLst>
                <a:ext uri="{28A0092B-C50C-407E-A947-70E740481C1C}">
                  <a14:useLocalDpi xmlns:a14="http://schemas.microsoft.com/office/drawing/2010/main" val="0"/>
                </a:ext>
              </a:extLst>
            </a:blip>
            <a:srcRect l="10299" t="557"/>
            <a:stretch/>
          </p:blipFill>
          <p:spPr>
            <a:xfrm>
              <a:off x="7560934" y="785488"/>
              <a:ext cx="4440483" cy="2658405"/>
            </a:xfrm>
            <a:prstGeom prst="rect">
              <a:avLst/>
            </a:prstGeom>
            <a:ln w="38100">
              <a:solidFill>
                <a:srgbClr val="FFC000"/>
              </a:solidFill>
            </a:ln>
          </p:spPr>
        </p:pic>
        <p:pic>
          <p:nvPicPr>
            <p:cNvPr id="5" name="Image 4" descr="Une image contenant diagramme, Plan, carte, capture d’écran&#10;&#10;Description générée automatiquement">
              <a:extLst>
                <a:ext uri="{FF2B5EF4-FFF2-40B4-BE49-F238E27FC236}">
                  <a16:creationId xmlns:a16="http://schemas.microsoft.com/office/drawing/2014/main" id="{A94771D2-2988-4A41-D0BF-22DFEF108085}"/>
                </a:ext>
              </a:extLst>
            </p:cNvPr>
            <p:cNvPicPr>
              <a:picLocks noChangeAspect="1"/>
            </p:cNvPicPr>
            <p:nvPr/>
          </p:nvPicPr>
          <p:blipFill rotWithShape="1">
            <a:blip r:embed="rId2">
              <a:extLst>
                <a:ext uri="{28A0092B-C50C-407E-A947-70E740481C1C}">
                  <a14:useLocalDpi xmlns:a14="http://schemas.microsoft.com/office/drawing/2010/main" val="0"/>
                </a:ext>
              </a:extLst>
            </a:blip>
            <a:srcRect l="11588" t="42832" r="83313" b="43135"/>
            <a:stretch/>
          </p:blipFill>
          <p:spPr>
            <a:xfrm>
              <a:off x="7560934" y="2612546"/>
              <a:ext cx="1225878" cy="822804"/>
            </a:xfrm>
            <a:prstGeom prst="rect">
              <a:avLst/>
            </a:prstGeom>
            <a:ln w="38100">
              <a:noFill/>
            </a:ln>
          </p:spPr>
        </p:pic>
        <p:pic>
          <p:nvPicPr>
            <p:cNvPr id="6" name="Image 5" descr="Une image contenant diagramme, Plan, carte, capture d’écran&#10;&#10;Description générée automatiquement">
              <a:extLst>
                <a:ext uri="{FF2B5EF4-FFF2-40B4-BE49-F238E27FC236}">
                  <a16:creationId xmlns:a16="http://schemas.microsoft.com/office/drawing/2014/main" id="{C41E4F13-7979-E60E-1871-C54C560A167F}"/>
                </a:ext>
              </a:extLst>
            </p:cNvPr>
            <p:cNvPicPr>
              <a:picLocks noChangeAspect="1"/>
            </p:cNvPicPr>
            <p:nvPr/>
          </p:nvPicPr>
          <p:blipFill rotWithShape="1">
            <a:blip r:embed="rId2">
              <a:extLst>
                <a:ext uri="{28A0092B-C50C-407E-A947-70E740481C1C}">
                  <a14:useLocalDpi xmlns:a14="http://schemas.microsoft.com/office/drawing/2010/main" val="0"/>
                </a:ext>
              </a:extLst>
            </a:blip>
            <a:srcRect l="11588" t="42832" r="83313" b="43135"/>
            <a:stretch/>
          </p:blipFill>
          <p:spPr>
            <a:xfrm>
              <a:off x="9546697" y="2983706"/>
              <a:ext cx="468955" cy="314761"/>
            </a:xfrm>
            <a:prstGeom prst="rect">
              <a:avLst/>
            </a:prstGeom>
            <a:ln w="38100">
              <a:noFill/>
            </a:ln>
          </p:spPr>
        </p:pic>
        <p:pic>
          <p:nvPicPr>
            <p:cNvPr id="7" name="Image 6" descr="Une image contenant diagramme, Plan, carte, capture d’écran&#10;&#10;Description générée automatiquement">
              <a:extLst>
                <a:ext uri="{FF2B5EF4-FFF2-40B4-BE49-F238E27FC236}">
                  <a16:creationId xmlns:a16="http://schemas.microsoft.com/office/drawing/2014/main" id="{2CC825D8-2E87-F3B9-B824-18A491F7DA0F}"/>
                </a:ext>
              </a:extLst>
            </p:cNvPr>
            <p:cNvPicPr>
              <a:picLocks noChangeAspect="1"/>
            </p:cNvPicPr>
            <p:nvPr/>
          </p:nvPicPr>
          <p:blipFill rotWithShape="1">
            <a:blip r:embed="rId2">
              <a:extLst>
                <a:ext uri="{28A0092B-C50C-407E-A947-70E740481C1C}">
                  <a14:useLocalDpi xmlns:a14="http://schemas.microsoft.com/office/drawing/2010/main" val="0"/>
                </a:ext>
              </a:extLst>
            </a:blip>
            <a:srcRect l="11588" t="42832" r="83313" b="43135"/>
            <a:stretch/>
          </p:blipFill>
          <p:spPr>
            <a:xfrm>
              <a:off x="10282347" y="2898109"/>
              <a:ext cx="506094" cy="314761"/>
            </a:xfrm>
            <a:prstGeom prst="rect">
              <a:avLst/>
            </a:prstGeom>
            <a:ln w="38100">
              <a:noFill/>
            </a:ln>
          </p:spPr>
        </p:pic>
      </p:grpSp>
      <p:sp>
        <p:nvSpPr>
          <p:cNvPr id="8" name="Rectangle 7">
            <a:extLst>
              <a:ext uri="{FF2B5EF4-FFF2-40B4-BE49-F238E27FC236}">
                <a16:creationId xmlns:a16="http://schemas.microsoft.com/office/drawing/2014/main" id="{0B40ADB5-13A3-14B7-CF4A-6E86F9BF2987}"/>
              </a:ext>
            </a:extLst>
          </p:cNvPr>
          <p:cNvSpPr/>
          <p:nvPr/>
        </p:nvSpPr>
        <p:spPr>
          <a:xfrm>
            <a:off x="9488788" y="1029284"/>
            <a:ext cx="336347" cy="391886"/>
          </a:xfrm>
          <a:prstGeom prst="rect">
            <a:avLst/>
          </a:prstGeom>
          <a:solidFill>
            <a:schemeClr val="bg1"/>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ZoneTexte 8">
            <a:extLst>
              <a:ext uri="{FF2B5EF4-FFF2-40B4-BE49-F238E27FC236}">
                <a16:creationId xmlns:a16="http://schemas.microsoft.com/office/drawing/2014/main" id="{E1A0F2AB-51BB-EBFD-406B-DB33D6E3AACC}"/>
              </a:ext>
            </a:extLst>
          </p:cNvPr>
          <p:cNvSpPr txBox="1"/>
          <p:nvPr/>
        </p:nvSpPr>
        <p:spPr>
          <a:xfrm>
            <a:off x="9890449" y="1051838"/>
            <a:ext cx="1422184" cy="369332"/>
          </a:xfrm>
          <a:prstGeom prst="rect">
            <a:avLst/>
          </a:prstGeom>
          <a:noFill/>
        </p:spPr>
        <p:txBody>
          <a:bodyPr wrap="none" rtlCol="0">
            <a:spAutoFit/>
          </a:bodyPr>
          <a:lstStyle/>
          <a:p>
            <a:r>
              <a:rPr lang="fr-CA" dirty="0"/>
              <a:t>Mining </a:t>
            </a:r>
            <a:r>
              <a:rPr lang="fr-CA" dirty="0" err="1"/>
              <a:t>Lease</a:t>
            </a:r>
            <a:endParaRPr lang="fr-CA" dirty="0"/>
          </a:p>
        </p:txBody>
      </p:sp>
      <p:sp>
        <p:nvSpPr>
          <p:cNvPr id="10" name="Rectangle 9">
            <a:extLst>
              <a:ext uri="{FF2B5EF4-FFF2-40B4-BE49-F238E27FC236}">
                <a16:creationId xmlns:a16="http://schemas.microsoft.com/office/drawing/2014/main" id="{D89EEE8E-5DFC-5ADE-8DCB-81F1C0BDA0EC}"/>
              </a:ext>
            </a:extLst>
          </p:cNvPr>
          <p:cNvSpPr/>
          <p:nvPr/>
        </p:nvSpPr>
        <p:spPr>
          <a:xfrm>
            <a:off x="9488787" y="1617297"/>
            <a:ext cx="336347" cy="391886"/>
          </a:xfrm>
          <a:prstGeom prst="rect">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ZoneTexte 10">
            <a:extLst>
              <a:ext uri="{FF2B5EF4-FFF2-40B4-BE49-F238E27FC236}">
                <a16:creationId xmlns:a16="http://schemas.microsoft.com/office/drawing/2014/main" id="{D5F3B281-4216-1A25-DE4E-00A2AE1EC5D6}"/>
              </a:ext>
            </a:extLst>
          </p:cNvPr>
          <p:cNvSpPr txBox="1"/>
          <p:nvPr/>
        </p:nvSpPr>
        <p:spPr>
          <a:xfrm>
            <a:off x="9890449" y="1652283"/>
            <a:ext cx="1961434" cy="369332"/>
          </a:xfrm>
          <a:prstGeom prst="rect">
            <a:avLst/>
          </a:prstGeom>
          <a:noFill/>
        </p:spPr>
        <p:txBody>
          <a:bodyPr wrap="none" rtlCol="0">
            <a:spAutoFit/>
          </a:bodyPr>
          <a:lstStyle/>
          <a:p>
            <a:r>
              <a:rPr lang="fr-CA" dirty="0" err="1"/>
              <a:t>Property</a:t>
            </a:r>
            <a:r>
              <a:rPr lang="fr-CA" dirty="0"/>
              <a:t> </a:t>
            </a:r>
            <a:r>
              <a:rPr lang="fr-CA" dirty="0" err="1"/>
              <a:t>Boundary</a:t>
            </a:r>
            <a:endParaRPr lang="fr-CA" dirty="0"/>
          </a:p>
        </p:txBody>
      </p:sp>
      <p:grpSp>
        <p:nvGrpSpPr>
          <p:cNvPr id="19" name="Groupe 18">
            <a:extLst>
              <a:ext uri="{FF2B5EF4-FFF2-40B4-BE49-F238E27FC236}">
                <a16:creationId xmlns:a16="http://schemas.microsoft.com/office/drawing/2014/main" id="{37698800-3CAF-65CA-B5F1-752EB2F4E540}"/>
              </a:ext>
            </a:extLst>
          </p:cNvPr>
          <p:cNvGrpSpPr/>
          <p:nvPr/>
        </p:nvGrpSpPr>
        <p:grpSpPr>
          <a:xfrm>
            <a:off x="9601198" y="2260600"/>
            <a:ext cx="289251" cy="295141"/>
            <a:chOff x="9601198" y="2260600"/>
            <a:chExt cx="289251" cy="295141"/>
          </a:xfrm>
        </p:grpSpPr>
        <p:sp>
          <p:nvSpPr>
            <p:cNvPr id="13" name="Organigramme : Connecteur 12">
              <a:extLst>
                <a:ext uri="{FF2B5EF4-FFF2-40B4-BE49-F238E27FC236}">
                  <a16:creationId xmlns:a16="http://schemas.microsoft.com/office/drawing/2014/main" id="{D0393ACA-ED89-233C-C568-80BC05BE1AA8}"/>
                </a:ext>
              </a:extLst>
            </p:cNvPr>
            <p:cNvSpPr/>
            <p:nvPr/>
          </p:nvSpPr>
          <p:spPr>
            <a:xfrm>
              <a:off x="9601198" y="2378882"/>
              <a:ext cx="163509" cy="176859"/>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cxnSp>
          <p:nvCxnSpPr>
            <p:cNvPr id="15" name="Connecteur droit 14">
              <a:extLst>
                <a:ext uri="{FF2B5EF4-FFF2-40B4-BE49-F238E27FC236}">
                  <a16:creationId xmlns:a16="http://schemas.microsoft.com/office/drawing/2014/main" id="{97E31BD5-6131-E71C-D9F5-0A9636537C00}"/>
                </a:ext>
              </a:extLst>
            </p:cNvPr>
            <p:cNvCxnSpPr>
              <a:cxnSpLocks/>
            </p:cNvCxnSpPr>
            <p:nvPr/>
          </p:nvCxnSpPr>
          <p:spPr>
            <a:xfrm flipH="1">
              <a:off x="9694726" y="2260600"/>
              <a:ext cx="195723" cy="2067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ZoneTexte 17">
            <a:extLst>
              <a:ext uri="{FF2B5EF4-FFF2-40B4-BE49-F238E27FC236}">
                <a16:creationId xmlns:a16="http://schemas.microsoft.com/office/drawing/2014/main" id="{A1E50C61-DA34-0E2D-4DB5-115245C597A7}"/>
              </a:ext>
            </a:extLst>
          </p:cNvPr>
          <p:cNvSpPr txBox="1"/>
          <p:nvPr/>
        </p:nvSpPr>
        <p:spPr>
          <a:xfrm>
            <a:off x="9944987" y="2250379"/>
            <a:ext cx="1143262" cy="369332"/>
          </a:xfrm>
          <a:prstGeom prst="rect">
            <a:avLst/>
          </a:prstGeom>
          <a:noFill/>
        </p:spPr>
        <p:txBody>
          <a:bodyPr wrap="none" rtlCol="0">
            <a:spAutoFit/>
          </a:bodyPr>
          <a:lstStyle/>
          <a:p>
            <a:r>
              <a:rPr lang="fr-CA" dirty="0"/>
              <a:t>Drill </a:t>
            </a:r>
            <a:r>
              <a:rPr lang="fr-CA" dirty="0" err="1"/>
              <a:t>Holes</a:t>
            </a:r>
            <a:endParaRPr lang="fr-CA" dirty="0"/>
          </a:p>
        </p:txBody>
      </p:sp>
      <p:grpSp>
        <p:nvGrpSpPr>
          <p:cNvPr id="20" name="Groupe 19">
            <a:extLst>
              <a:ext uri="{FF2B5EF4-FFF2-40B4-BE49-F238E27FC236}">
                <a16:creationId xmlns:a16="http://schemas.microsoft.com/office/drawing/2014/main" id="{C6EB3E1F-5493-D316-F73D-5DA5593FA76A}"/>
              </a:ext>
            </a:extLst>
          </p:cNvPr>
          <p:cNvGrpSpPr/>
          <p:nvPr/>
        </p:nvGrpSpPr>
        <p:grpSpPr>
          <a:xfrm>
            <a:off x="9620081" y="2748880"/>
            <a:ext cx="289251" cy="295141"/>
            <a:chOff x="9601198" y="2260600"/>
            <a:chExt cx="289251" cy="295141"/>
          </a:xfrm>
          <a:solidFill>
            <a:srgbClr val="FF0000"/>
          </a:solidFill>
        </p:grpSpPr>
        <p:sp>
          <p:nvSpPr>
            <p:cNvPr id="21" name="Organigramme : Connecteur 20">
              <a:extLst>
                <a:ext uri="{FF2B5EF4-FFF2-40B4-BE49-F238E27FC236}">
                  <a16:creationId xmlns:a16="http://schemas.microsoft.com/office/drawing/2014/main" id="{5E9A38D2-34CB-6040-90CB-9EF33C3BF378}"/>
                </a:ext>
              </a:extLst>
            </p:cNvPr>
            <p:cNvSpPr/>
            <p:nvPr/>
          </p:nvSpPr>
          <p:spPr>
            <a:xfrm>
              <a:off x="9601198" y="2378882"/>
              <a:ext cx="163509" cy="176859"/>
            </a:xfrm>
            <a:prstGeom prst="flowChartConnector">
              <a:avLst/>
            </a:prstGeom>
            <a:grp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CA"/>
            </a:p>
          </p:txBody>
        </p:sp>
        <p:cxnSp>
          <p:nvCxnSpPr>
            <p:cNvPr id="22" name="Connecteur droit 21">
              <a:extLst>
                <a:ext uri="{FF2B5EF4-FFF2-40B4-BE49-F238E27FC236}">
                  <a16:creationId xmlns:a16="http://schemas.microsoft.com/office/drawing/2014/main" id="{6D1CE4B5-18E5-DB79-0FB8-90B3FF9957FC}"/>
                </a:ext>
              </a:extLst>
            </p:cNvPr>
            <p:cNvCxnSpPr>
              <a:cxnSpLocks/>
            </p:cNvCxnSpPr>
            <p:nvPr/>
          </p:nvCxnSpPr>
          <p:spPr>
            <a:xfrm flipH="1">
              <a:off x="9694726" y="2260600"/>
              <a:ext cx="195723" cy="206711"/>
            </a:xfrm>
            <a:prstGeom prst="line">
              <a:avLst/>
            </a:prstGeom>
            <a:grpFill/>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3" name="ZoneTexte 22">
            <a:extLst>
              <a:ext uri="{FF2B5EF4-FFF2-40B4-BE49-F238E27FC236}">
                <a16:creationId xmlns:a16="http://schemas.microsoft.com/office/drawing/2014/main" id="{0150E2AB-B56E-7867-F0F0-5BFEE24F2057}"/>
              </a:ext>
            </a:extLst>
          </p:cNvPr>
          <p:cNvSpPr txBox="1"/>
          <p:nvPr/>
        </p:nvSpPr>
        <p:spPr>
          <a:xfrm>
            <a:off x="9944988" y="2748880"/>
            <a:ext cx="1906896" cy="646331"/>
          </a:xfrm>
          <a:prstGeom prst="rect">
            <a:avLst/>
          </a:prstGeom>
          <a:noFill/>
        </p:spPr>
        <p:txBody>
          <a:bodyPr wrap="square" rtlCol="0">
            <a:spAutoFit/>
          </a:bodyPr>
          <a:lstStyle/>
          <a:p>
            <a:r>
              <a:rPr lang="fr-CA" dirty="0"/>
              <a:t>Au Intercepts over 10 </a:t>
            </a:r>
            <a:r>
              <a:rPr lang="fr-CA" dirty="0" err="1"/>
              <a:t>gpt</a:t>
            </a:r>
            <a:endParaRPr lang="fr-CA" dirty="0"/>
          </a:p>
        </p:txBody>
      </p:sp>
      <p:sp>
        <p:nvSpPr>
          <p:cNvPr id="12" name="ZoneTexte 11">
            <a:extLst>
              <a:ext uri="{FF2B5EF4-FFF2-40B4-BE49-F238E27FC236}">
                <a16:creationId xmlns:a16="http://schemas.microsoft.com/office/drawing/2014/main" id="{094F0F45-C8FD-601D-129D-882C50A47D93}"/>
              </a:ext>
            </a:extLst>
          </p:cNvPr>
          <p:cNvSpPr txBox="1"/>
          <p:nvPr/>
        </p:nvSpPr>
        <p:spPr>
          <a:xfrm>
            <a:off x="9488787" y="3555123"/>
            <a:ext cx="2261068" cy="923330"/>
          </a:xfrm>
          <a:prstGeom prst="rect">
            <a:avLst/>
          </a:prstGeom>
          <a:noFill/>
        </p:spPr>
        <p:txBody>
          <a:bodyPr wrap="none" rtlCol="0">
            <a:spAutoFit/>
          </a:bodyPr>
          <a:lstStyle/>
          <a:p>
            <a:r>
              <a:rPr lang="fr-CA" dirty="0" err="1"/>
              <a:t>Historical</a:t>
            </a:r>
            <a:r>
              <a:rPr lang="fr-CA" dirty="0"/>
              <a:t> Data (1988)</a:t>
            </a:r>
          </a:p>
          <a:p>
            <a:r>
              <a:rPr lang="fr-CA" dirty="0"/>
              <a:t>Hole 411-7</a:t>
            </a:r>
          </a:p>
          <a:p>
            <a:r>
              <a:rPr lang="fr-CA" dirty="0"/>
              <a:t>48.4 </a:t>
            </a:r>
            <a:r>
              <a:rPr lang="fr-CA" dirty="0" err="1"/>
              <a:t>gpt</a:t>
            </a:r>
            <a:r>
              <a:rPr lang="fr-CA" dirty="0"/>
              <a:t> Au over 0.7m</a:t>
            </a:r>
          </a:p>
        </p:txBody>
      </p:sp>
      <p:cxnSp>
        <p:nvCxnSpPr>
          <p:cNvPr id="16" name="Connecteur droit avec flèche 15">
            <a:extLst>
              <a:ext uri="{FF2B5EF4-FFF2-40B4-BE49-F238E27FC236}">
                <a16:creationId xmlns:a16="http://schemas.microsoft.com/office/drawing/2014/main" id="{E1774BD3-33AB-5108-9F84-C430E2A22CD2}"/>
              </a:ext>
            </a:extLst>
          </p:cNvPr>
          <p:cNvCxnSpPr>
            <a:cxnSpLocks/>
            <a:stCxn id="12" idx="1"/>
          </p:cNvCxnSpPr>
          <p:nvPr/>
        </p:nvCxnSpPr>
        <p:spPr>
          <a:xfrm flipH="1">
            <a:off x="4014788" y="4016788"/>
            <a:ext cx="5473999" cy="2313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2747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9F9DD5-DF88-4B62-614D-4C8BA64E3FF3}"/>
              </a:ext>
            </a:extLst>
          </p:cNvPr>
          <p:cNvSpPr>
            <a:spLocks noGrp="1"/>
          </p:cNvSpPr>
          <p:nvPr>
            <p:ph type="title"/>
          </p:nvPr>
        </p:nvSpPr>
        <p:spPr/>
        <p:txBody>
          <a:bodyPr>
            <a:normAutofit fontScale="90000"/>
          </a:bodyPr>
          <a:lstStyle/>
          <a:p>
            <a:r>
              <a:rPr lang="en-CA" sz="3600" dirty="0"/>
              <a:t>New focus in the Abitibi Camp near the Cartwright Deposit </a:t>
            </a:r>
          </a:p>
        </p:txBody>
      </p:sp>
      <p:sp>
        <p:nvSpPr>
          <p:cNvPr id="4" name="ZoneTexte 3">
            <a:extLst>
              <a:ext uri="{FF2B5EF4-FFF2-40B4-BE49-F238E27FC236}">
                <a16:creationId xmlns:a16="http://schemas.microsoft.com/office/drawing/2014/main" id="{178B9F41-823A-7ACA-EA0E-1B345BD3AE6D}"/>
              </a:ext>
            </a:extLst>
          </p:cNvPr>
          <p:cNvSpPr txBox="1"/>
          <p:nvPr/>
        </p:nvSpPr>
        <p:spPr>
          <a:xfrm>
            <a:off x="8815927" y="1112808"/>
            <a:ext cx="2950503" cy="5632311"/>
          </a:xfrm>
          <a:prstGeom prst="rect">
            <a:avLst/>
          </a:prstGeom>
          <a:noFill/>
        </p:spPr>
        <p:txBody>
          <a:bodyPr wrap="square" rtlCol="0">
            <a:spAutoFit/>
          </a:bodyPr>
          <a:lstStyle/>
          <a:p>
            <a:pPr marL="285750" indent="-285750">
              <a:buFont typeface="Arial" panose="020B0604020202020204" pitchFamily="34" charset="0"/>
              <a:buChar char="•"/>
            </a:pPr>
            <a:r>
              <a:rPr lang="fr-CA" dirty="0"/>
              <a:t>The Flordin </a:t>
            </a:r>
            <a:r>
              <a:rPr lang="fr-CA" dirty="0" err="1"/>
              <a:t>deposit</a:t>
            </a:r>
            <a:r>
              <a:rPr lang="fr-CA" dirty="0"/>
              <a:t> </a:t>
            </a:r>
            <a:r>
              <a:rPr lang="fr-CA" dirty="0" err="1"/>
              <a:t>was</a:t>
            </a:r>
            <a:r>
              <a:rPr lang="fr-CA" dirty="0"/>
              <a:t> </a:t>
            </a:r>
            <a:r>
              <a:rPr lang="fr-CA" dirty="0" err="1"/>
              <a:t>explored</a:t>
            </a:r>
            <a:r>
              <a:rPr lang="fr-CA" dirty="0"/>
              <a:t> by </a:t>
            </a:r>
            <a:r>
              <a:rPr lang="fr-CA" dirty="0" err="1"/>
              <a:t>Cambior</a:t>
            </a:r>
            <a:r>
              <a:rPr lang="fr-CA" dirty="0"/>
              <a:t> in the 1980’s</a:t>
            </a:r>
          </a:p>
          <a:p>
            <a:pPr marL="285750" indent="-285750">
              <a:buFont typeface="Arial" panose="020B0604020202020204" pitchFamily="34" charset="0"/>
              <a:buChar char="•"/>
            </a:pPr>
            <a:r>
              <a:rPr lang="fr-CA" dirty="0"/>
              <a:t>The Cartwright area </a:t>
            </a:r>
            <a:r>
              <a:rPr lang="fr-CA" dirty="0" err="1"/>
              <a:t>was</a:t>
            </a:r>
            <a:r>
              <a:rPr lang="fr-CA" dirty="0"/>
              <a:t> </a:t>
            </a:r>
            <a:r>
              <a:rPr lang="fr-CA" dirty="0" err="1"/>
              <a:t>discovered</a:t>
            </a:r>
            <a:r>
              <a:rPr lang="fr-CA" dirty="0"/>
              <a:t> by </a:t>
            </a:r>
            <a:r>
              <a:rPr lang="fr-CA" dirty="0" err="1"/>
              <a:t>prospectors</a:t>
            </a:r>
            <a:r>
              <a:rPr lang="fr-CA" dirty="0"/>
              <a:t> in the 1930’s</a:t>
            </a:r>
          </a:p>
          <a:p>
            <a:pPr marL="285750" indent="-285750">
              <a:buFont typeface="Arial" panose="020B0604020202020204" pitchFamily="34" charset="0"/>
              <a:buChar char="•"/>
            </a:pPr>
            <a:r>
              <a:rPr lang="fr-CA" dirty="0" err="1"/>
              <a:t>Both</a:t>
            </a:r>
            <a:r>
              <a:rPr lang="fr-CA" dirty="0"/>
              <a:t> </a:t>
            </a:r>
            <a:r>
              <a:rPr lang="fr-CA" dirty="0" err="1"/>
              <a:t>deposits</a:t>
            </a:r>
            <a:r>
              <a:rPr lang="fr-CA" dirty="0"/>
              <a:t> are </a:t>
            </a:r>
            <a:r>
              <a:rPr lang="fr-CA" dirty="0" err="1"/>
              <a:t>along</a:t>
            </a:r>
            <a:r>
              <a:rPr lang="fr-CA" dirty="0"/>
              <a:t> the Cameron </a:t>
            </a:r>
            <a:r>
              <a:rPr lang="fr-CA" dirty="0" err="1"/>
              <a:t>shear</a:t>
            </a:r>
            <a:r>
              <a:rPr lang="fr-CA" dirty="0"/>
              <a:t>.</a:t>
            </a:r>
          </a:p>
          <a:p>
            <a:pPr marL="285750" indent="-285750">
              <a:buFont typeface="Arial" panose="020B0604020202020204" pitchFamily="34" charset="0"/>
              <a:buChar char="•"/>
            </a:pPr>
            <a:r>
              <a:rPr lang="fr-CA" dirty="0"/>
              <a:t>The </a:t>
            </a:r>
            <a:r>
              <a:rPr lang="fr-CA" dirty="0" err="1"/>
              <a:t>sector</a:t>
            </a:r>
            <a:r>
              <a:rPr lang="fr-CA" dirty="0"/>
              <a:t> </a:t>
            </a:r>
            <a:r>
              <a:rPr lang="fr-CA" dirty="0" err="1"/>
              <a:t>is</a:t>
            </a:r>
            <a:r>
              <a:rPr lang="fr-CA" dirty="0"/>
              <a:t> accessible by road.</a:t>
            </a:r>
          </a:p>
          <a:p>
            <a:pPr marL="285750" indent="-285750">
              <a:buFont typeface="Arial" panose="020B0604020202020204" pitchFamily="34" charset="0"/>
              <a:buChar char="•"/>
            </a:pPr>
            <a:r>
              <a:rPr lang="fr-CA" dirty="0" err="1"/>
              <a:t>Located</a:t>
            </a:r>
            <a:r>
              <a:rPr lang="fr-CA" dirty="0"/>
              <a:t> 35 km </a:t>
            </a:r>
            <a:r>
              <a:rPr lang="fr-CA" dirty="0" err="1"/>
              <a:t>north</a:t>
            </a:r>
            <a:r>
              <a:rPr lang="fr-CA" dirty="0"/>
              <a:t> of Lebel-sur-Quévillon, and </a:t>
            </a:r>
            <a:r>
              <a:rPr lang="fr-CA" dirty="0" err="1"/>
              <a:t>less</a:t>
            </a:r>
            <a:r>
              <a:rPr lang="fr-CA" dirty="0"/>
              <a:t> </a:t>
            </a:r>
            <a:r>
              <a:rPr lang="fr-CA" dirty="0" err="1"/>
              <a:t>than</a:t>
            </a:r>
            <a:r>
              <a:rPr lang="fr-CA" dirty="0"/>
              <a:t> 200 km </a:t>
            </a:r>
            <a:r>
              <a:rPr lang="fr-CA" dirty="0" err="1"/>
              <a:t>from</a:t>
            </a:r>
            <a:r>
              <a:rPr lang="fr-CA" dirty="0"/>
              <a:t> Val-d’Or</a:t>
            </a:r>
          </a:p>
          <a:p>
            <a:pPr marL="285750" indent="-285750">
              <a:buFont typeface="Arial" panose="020B0604020202020204" pitchFamily="34" charset="0"/>
              <a:buChar char="•"/>
            </a:pPr>
            <a:r>
              <a:rPr lang="fr-CA" dirty="0"/>
              <a:t>138km </a:t>
            </a:r>
            <a:r>
              <a:rPr lang="fr-CA" dirty="0" err="1"/>
              <a:t>between</a:t>
            </a:r>
            <a:r>
              <a:rPr lang="fr-CA" dirty="0"/>
              <a:t> Sleeping Giant and the Flordin/Cartwright </a:t>
            </a:r>
            <a:r>
              <a:rPr lang="fr-CA" dirty="0" err="1"/>
              <a:t>deposits</a:t>
            </a:r>
            <a:r>
              <a:rPr lang="fr-CA" dirty="0"/>
              <a:t> </a:t>
            </a:r>
            <a:r>
              <a:rPr lang="fr-CA" dirty="0" err="1"/>
              <a:t>through</a:t>
            </a:r>
            <a:r>
              <a:rPr lang="fr-CA" dirty="0"/>
              <a:t> </a:t>
            </a:r>
            <a:r>
              <a:rPr lang="fr-CA" dirty="0" err="1"/>
              <a:t>forestry</a:t>
            </a:r>
            <a:r>
              <a:rPr lang="fr-CA" dirty="0"/>
              <a:t> </a:t>
            </a:r>
            <a:r>
              <a:rPr lang="fr-CA" dirty="0" err="1"/>
              <a:t>roads</a:t>
            </a:r>
            <a:endParaRPr lang="fr-CA" dirty="0"/>
          </a:p>
          <a:p>
            <a:endParaRPr lang="fr-CA" dirty="0"/>
          </a:p>
        </p:txBody>
      </p:sp>
      <p:pic>
        <p:nvPicPr>
          <p:cNvPr id="5" name="Image 4">
            <a:extLst>
              <a:ext uri="{FF2B5EF4-FFF2-40B4-BE49-F238E27FC236}">
                <a16:creationId xmlns:a16="http://schemas.microsoft.com/office/drawing/2014/main" id="{5AD9F076-1068-1439-4BB2-5052E3B360F8}"/>
              </a:ext>
            </a:extLst>
          </p:cNvPr>
          <p:cNvPicPr>
            <a:picLocks noChangeAspect="1"/>
          </p:cNvPicPr>
          <p:nvPr/>
        </p:nvPicPr>
        <p:blipFill>
          <a:blip r:embed="rId2"/>
          <a:stretch>
            <a:fillRect/>
          </a:stretch>
        </p:blipFill>
        <p:spPr>
          <a:xfrm>
            <a:off x="344787" y="1432874"/>
            <a:ext cx="8410322" cy="4774676"/>
          </a:xfrm>
          <a:prstGeom prst="rect">
            <a:avLst/>
          </a:prstGeom>
        </p:spPr>
      </p:pic>
    </p:spTree>
    <p:extLst>
      <p:ext uri="{BB962C8B-B14F-4D97-AF65-F5344CB8AC3E}">
        <p14:creationId xmlns:p14="http://schemas.microsoft.com/office/powerpoint/2010/main" val="37319905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9F9DD5-DF88-4B62-614D-4C8BA64E3FF3}"/>
              </a:ext>
            </a:extLst>
          </p:cNvPr>
          <p:cNvSpPr>
            <a:spLocks noGrp="1"/>
          </p:cNvSpPr>
          <p:nvPr>
            <p:ph type="title"/>
          </p:nvPr>
        </p:nvSpPr>
        <p:spPr/>
        <p:txBody>
          <a:bodyPr>
            <a:normAutofit/>
          </a:bodyPr>
          <a:lstStyle/>
          <a:p>
            <a:r>
              <a:rPr lang="en-CA" sz="2800" dirty="0"/>
              <a:t>Flordin-Cartwright: New Gold Discovery in July 2024</a:t>
            </a:r>
          </a:p>
        </p:txBody>
      </p:sp>
      <p:pic>
        <p:nvPicPr>
          <p:cNvPr id="11" name="Image 10">
            <a:extLst>
              <a:ext uri="{FF2B5EF4-FFF2-40B4-BE49-F238E27FC236}">
                <a16:creationId xmlns:a16="http://schemas.microsoft.com/office/drawing/2014/main" id="{9DB7BA02-94F9-43CD-8C06-684C498CF419}"/>
              </a:ext>
            </a:extLst>
          </p:cNvPr>
          <p:cNvPicPr>
            <a:picLocks noChangeAspect="1"/>
          </p:cNvPicPr>
          <p:nvPr/>
        </p:nvPicPr>
        <p:blipFill>
          <a:blip r:embed="rId2"/>
          <a:stretch>
            <a:fillRect/>
          </a:stretch>
        </p:blipFill>
        <p:spPr>
          <a:xfrm>
            <a:off x="775855" y="991027"/>
            <a:ext cx="10856613" cy="4905002"/>
          </a:xfrm>
          <a:prstGeom prst="rect">
            <a:avLst/>
          </a:prstGeom>
        </p:spPr>
      </p:pic>
      <p:sp>
        <p:nvSpPr>
          <p:cNvPr id="2" name="ZoneTexte 1">
            <a:extLst>
              <a:ext uri="{FF2B5EF4-FFF2-40B4-BE49-F238E27FC236}">
                <a16:creationId xmlns:a16="http://schemas.microsoft.com/office/drawing/2014/main" id="{4B533013-328A-6AE2-3F40-85BD01BDEDB1}"/>
              </a:ext>
            </a:extLst>
          </p:cNvPr>
          <p:cNvSpPr txBox="1"/>
          <p:nvPr/>
        </p:nvSpPr>
        <p:spPr>
          <a:xfrm>
            <a:off x="775855" y="6031345"/>
            <a:ext cx="6511636" cy="369332"/>
          </a:xfrm>
          <a:prstGeom prst="rect">
            <a:avLst/>
          </a:prstGeom>
          <a:noFill/>
        </p:spPr>
        <p:txBody>
          <a:bodyPr wrap="square" rtlCol="0">
            <a:spAutoFit/>
          </a:bodyPr>
          <a:lstStyle/>
          <a:p>
            <a:r>
              <a:rPr lang="fr-CA" b="1" dirty="0"/>
              <a:t>Best Channel Intersection: 22,7 g/t over 7,0 m</a:t>
            </a:r>
          </a:p>
        </p:txBody>
      </p:sp>
    </p:spTree>
    <p:extLst>
      <p:ext uri="{BB962C8B-B14F-4D97-AF65-F5344CB8AC3E}">
        <p14:creationId xmlns:p14="http://schemas.microsoft.com/office/powerpoint/2010/main" val="10851328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C414B-E182-DEFB-00C2-D2CAD20A734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606F7F7-F398-F167-C4EB-50025FBE0978}"/>
              </a:ext>
            </a:extLst>
          </p:cNvPr>
          <p:cNvSpPr>
            <a:spLocks noGrp="1"/>
          </p:cNvSpPr>
          <p:nvPr>
            <p:ph type="title"/>
          </p:nvPr>
        </p:nvSpPr>
        <p:spPr/>
        <p:txBody>
          <a:bodyPr>
            <a:normAutofit/>
          </a:bodyPr>
          <a:lstStyle/>
          <a:p>
            <a:r>
              <a:rPr lang="en-CA" sz="2800" dirty="0"/>
              <a:t>Flordin-Cartwright: Expanding the discovery from October 2024 to September 2025</a:t>
            </a:r>
          </a:p>
        </p:txBody>
      </p:sp>
      <p:pic>
        <p:nvPicPr>
          <p:cNvPr id="8" name="Image 7">
            <a:extLst>
              <a:ext uri="{FF2B5EF4-FFF2-40B4-BE49-F238E27FC236}">
                <a16:creationId xmlns:a16="http://schemas.microsoft.com/office/drawing/2014/main" id="{D78FE556-04EB-006D-6DB3-A6F08CEAD3A3}"/>
              </a:ext>
            </a:extLst>
          </p:cNvPr>
          <p:cNvPicPr>
            <a:picLocks noChangeAspect="1"/>
          </p:cNvPicPr>
          <p:nvPr/>
        </p:nvPicPr>
        <p:blipFill>
          <a:blip r:embed="rId2"/>
          <a:stretch>
            <a:fillRect/>
          </a:stretch>
        </p:blipFill>
        <p:spPr>
          <a:xfrm>
            <a:off x="8044869" y="1548039"/>
            <a:ext cx="3629337" cy="4836602"/>
          </a:xfrm>
          <a:prstGeom prst="rect">
            <a:avLst/>
          </a:prstGeom>
        </p:spPr>
      </p:pic>
      <p:pic>
        <p:nvPicPr>
          <p:cNvPr id="2" name="Image 1">
            <a:extLst>
              <a:ext uri="{FF2B5EF4-FFF2-40B4-BE49-F238E27FC236}">
                <a16:creationId xmlns:a16="http://schemas.microsoft.com/office/drawing/2014/main" id="{77B2D6CC-7E68-EE51-02FB-574F8AE49944}"/>
              </a:ext>
            </a:extLst>
          </p:cNvPr>
          <p:cNvPicPr>
            <a:picLocks noChangeAspect="1"/>
          </p:cNvPicPr>
          <p:nvPr/>
        </p:nvPicPr>
        <p:blipFill>
          <a:blip r:embed="rId3"/>
          <a:stretch>
            <a:fillRect/>
          </a:stretch>
        </p:blipFill>
        <p:spPr>
          <a:xfrm>
            <a:off x="4415532" y="1557707"/>
            <a:ext cx="3629337" cy="4844640"/>
          </a:xfrm>
          <a:prstGeom prst="rect">
            <a:avLst/>
          </a:prstGeom>
        </p:spPr>
      </p:pic>
      <p:pic>
        <p:nvPicPr>
          <p:cNvPr id="4" name="Image 3">
            <a:extLst>
              <a:ext uri="{FF2B5EF4-FFF2-40B4-BE49-F238E27FC236}">
                <a16:creationId xmlns:a16="http://schemas.microsoft.com/office/drawing/2014/main" id="{7AE6BF91-A72B-4D2D-6624-344B1278657C}"/>
              </a:ext>
            </a:extLst>
          </p:cNvPr>
          <p:cNvPicPr>
            <a:picLocks noChangeAspect="1"/>
          </p:cNvPicPr>
          <p:nvPr/>
        </p:nvPicPr>
        <p:blipFill>
          <a:blip r:embed="rId4"/>
          <a:stretch>
            <a:fillRect/>
          </a:stretch>
        </p:blipFill>
        <p:spPr>
          <a:xfrm>
            <a:off x="786196" y="1556376"/>
            <a:ext cx="3629336" cy="4828265"/>
          </a:xfrm>
          <a:prstGeom prst="rect">
            <a:avLst/>
          </a:prstGeom>
        </p:spPr>
      </p:pic>
      <p:sp>
        <p:nvSpPr>
          <p:cNvPr id="5" name="ZoneTexte 4">
            <a:extLst>
              <a:ext uri="{FF2B5EF4-FFF2-40B4-BE49-F238E27FC236}">
                <a16:creationId xmlns:a16="http://schemas.microsoft.com/office/drawing/2014/main" id="{127C2EAE-B59D-4D36-FDFB-4D43220FF284}"/>
              </a:ext>
            </a:extLst>
          </p:cNvPr>
          <p:cNvSpPr txBox="1"/>
          <p:nvPr/>
        </p:nvSpPr>
        <p:spPr>
          <a:xfrm>
            <a:off x="854986" y="1020712"/>
            <a:ext cx="6511636" cy="369332"/>
          </a:xfrm>
          <a:prstGeom prst="rect">
            <a:avLst/>
          </a:prstGeom>
          <a:noFill/>
        </p:spPr>
        <p:txBody>
          <a:bodyPr wrap="square" rtlCol="0">
            <a:spAutoFit/>
          </a:bodyPr>
          <a:lstStyle/>
          <a:p>
            <a:r>
              <a:rPr lang="fr-CA" b="1" dirty="0"/>
              <a:t>Best Channel Intersection in Phase 2: 10,4 g/t over 12,0 m</a:t>
            </a:r>
          </a:p>
        </p:txBody>
      </p:sp>
    </p:spTree>
    <p:extLst>
      <p:ext uri="{BB962C8B-B14F-4D97-AF65-F5344CB8AC3E}">
        <p14:creationId xmlns:p14="http://schemas.microsoft.com/office/powerpoint/2010/main" val="3282907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3ACF25-3E59-47C3-9AD8-CD5F59E6AA23}"/>
              </a:ext>
            </a:extLst>
          </p:cNvPr>
          <p:cNvSpPr>
            <a:spLocks noGrp="1"/>
          </p:cNvSpPr>
          <p:nvPr>
            <p:ph idx="4294967295"/>
          </p:nvPr>
        </p:nvSpPr>
        <p:spPr>
          <a:xfrm>
            <a:off x="561003" y="2176400"/>
            <a:ext cx="11343070" cy="4233731"/>
          </a:xfrm>
        </p:spPr>
        <p:txBody>
          <a:bodyPr lIns="0" tIns="0" rIns="0" bIns="0">
            <a:noAutofit/>
          </a:bodyPr>
          <a:lstStyle/>
          <a:p>
            <a:pPr marL="0" indent="0" algn="just">
              <a:lnSpc>
                <a:spcPct val="100000"/>
              </a:lnSpc>
              <a:spcBef>
                <a:spcPts val="0"/>
              </a:spcBef>
              <a:spcAft>
                <a:spcPts val="1200"/>
              </a:spcAft>
              <a:buNone/>
            </a:pPr>
            <a:r>
              <a:rPr lang="en-US" sz="1600" dirty="0">
                <a:solidFill>
                  <a:schemeClr val="bg1"/>
                </a:solidFill>
                <a:latin typeface="Arial Nova" panose="020B0504020202020204" pitchFamily="34" charset="0"/>
              </a:rPr>
              <a:t>Except for statements of historical facts, some statements contained in this presentation, constitute forward looking statements, including, without limitation, anticipated developments in the Company’s operations in  future periods and other events or conditions that may occur in the future. These statements are about the future and are inherently uncertain and actual achievements of the Company or other future events or conditions may differ materially from those reflected in the forward-looking statements due to a variety of risks, uncertainties and other factors. Management believes that the expectations reflected in those statements are reasonable, but no assurance can be given that these expectations will prove to be correct. It is recommended not to place undue reliance on forward-looking statements as the plans, intentions or expectations upon which they are based might not occur. Most data are a summary of information found on </a:t>
            </a:r>
            <a:r>
              <a:rPr lang="en-US" sz="1600" dirty="0" err="1">
                <a:solidFill>
                  <a:schemeClr val="bg1"/>
                </a:solidFill>
                <a:latin typeface="Arial Nova" panose="020B0504020202020204" pitchFamily="34" charset="0"/>
              </a:rPr>
              <a:t>Sedar</a:t>
            </a:r>
            <a:r>
              <a:rPr lang="en-US" sz="1600" dirty="0">
                <a:solidFill>
                  <a:schemeClr val="bg1"/>
                </a:solidFill>
                <a:latin typeface="Arial Nova" panose="020B0504020202020204" pitchFamily="34" charset="0"/>
              </a:rPr>
              <a:t>+ and the official website of the company. For complement of information, one should look at those as they are the original source of this presentation.</a:t>
            </a:r>
          </a:p>
          <a:p>
            <a:pPr marL="0" indent="0" algn="just">
              <a:lnSpc>
                <a:spcPct val="100000"/>
              </a:lnSpc>
              <a:spcBef>
                <a:spcPts val="0"/>
              </a:spcBef>
              <a:spcAft>
                <a:spcPts val="1200"/>
              </a:spcAft>
              <a:buNone/>
            </a:pPr>
            <a:endParaRPr lang="en-US" sz="1600" dirty="0">
              <a:solidFill>
                <a:schemeClr val="bg1"/>
              </a:solidFill>
              <a:latin typeface="Arial Nova" panose="020B0504020202020204" pitchFamily="34" charset="0"/>
            </a:endParaRPr>
          </a:p>
          <a:p>
            <a:pPr marL="0" indent="0" algn="just">
              <a:lnSpc>
                <a:spcPct val="100000"/>
              </a:lnSpc>
              <a:spcBef>
                <a:spcPts val="0"/>
              </a:spcBef>
              <a:spcAft>
                <a:spcPts val="1200"/>
              </a:spcAft>
              <a:buNone/>
            </a:pPr>
            <a:r>
              <a:rPr lang="en-US" sz="1600" dirty="0">
                <a:solidFill>
                  <a:schemeClr val="bg1"/>
                </a:solidFill>
                <a:latin typeface="Arial Nova" panose="020B0504020202020204" pitchFamily="34" charset="0"/>
              </a:rPr>
              <a:t>Qualified Person</a:t>
            </a:r>
          </a:p>
          <a:p>
            <a:pPr marL="0" indent="0" algn="just">
              <a:lnSpc>
                <a:spcPct val="100000"/>
              </a:lnSpc>
              <a:spcBef>
                <a:spcPts val="0"/>
              </a:spcBef>
              <a:spcAft>
                <a:spcPts val="1200"/>
              </a:spcAft>
              <a:buNone/>
            </a:pPr>
            <a:r>
              <a:rPr lang="en-US" sz="1600" dirty="0">
                <a:solidFill>
                  <a:schemeClr val="bg1"/>
                </a:solidFill>
                <a:latin typeface="Arial Nova" panose="020B0504020202020204" pitchFamily="34" charset="0"/>
              </a:rPr>
              <a:t>The scientific and technical content in this presentation has been reviewed and approved by Mr. Pascal Hamelin, </a:t>
            </a:r>
            <a:r>
              <a:rPr lang="en-US" sz="1600" dirty="0" err="1">
                <a:solidFill>
                  <a:schemeClr val="bg1"/>
                </a:solidFill>
                <a:latin typeface="Arial Nova" panose="020B0504020202020204" pitchFamily="34" charset="0"/>
              </a:rPr>
              <a:t>ing</a:t>
            </a:r>
            <a:r>
              <a:rPr lang="en-US" sz="1600" dirty="0">
                <a:solidFill>
                  <a:schemeClr val="bg1"/>
                </a:solidFill>
                <a:latin typeface="Arial Nova" panose="020B0504020202020204" pitchFamily="34" charset="0"/>
              </a:rPr>
              <a:t>, President and CEO of Abcourt, who is a "qualified person" within the meaning of NI 43-101</a:t>
            </a:r>
          </a:p>
          <a:p>
            <a:pPr marL="0" indent="0" algn="just">
              <a:lnSpc>
                <a:spcPct val="100000"/>
              </a:lnSpc>
              <a:spcBef>
                <a:spcPts val="0"/>
              </a:spcBef>
              <a:spcAft>
                <a:spcPts val="1200"/>
              </a:spcAft>
              <a:buNone/>
            </a:pPr>
            <a:endParaRPr lang="en-US" sz="1600" dirty="0">
              <a:solidFill>
                <a:schemeClr val="bg1"/>
              </a:solidFill>
              <a:latin typeface="Arial Nova" panose="020B0504020202020204" pitchFamily="34" charset="0"/>
            </a:endParaRPr>
          </a:p>
          <a:p>
            <a:pPr marL="0" indent="0" algn="just">
              <a:lnSpc>
                <a:spcPct val="100000"/>
              </a:lnSpc>
              <a:spcBef>
                <a:spcPts val="0"/>
              </a:spcBef>
              <a:spcAft>
                <a:spcPts val="1200"/>
              </a:spcAft>
              <a:buNone/>
            </a:pPr>
            <a:endParaRPr lang="en-US" sz="1600" dirty="0">
              <a:solidFill>
                <a:schemeClr val="bg1"/>
              </a:solidFill>
              <a:latin typeface="Arial Nova" panose="020B0504020202020204" pitchFamily="34" charset="0"/>
            </a:endParaRPr>
          </a:p>
        </p:txBody>
      </p:sp>
      <p:sp>
        <p:nvSpPr>
          <p:cNvPr id="5" name="Title 4">
            <a:extLst>
              <a:ext uri="{FF2B5EF4-FFF2-40B4-BE49-F238E27FC236}">
                <a16:creationId xmlns:a16="http://schemas.microsoft.com/office/drawing/2014/main" id="{D01709BB-0734-734B-4120-8ECF6EEC17C0}"/>
              </a:ext>
            </a:extLst>
          </p:cNvPr>
          <p:cNvSpPr>
            <a:spLocks noGrp="1"/>
          </p:cNvSpPr>
          <p:nvPr>
            <p:ph type="title"/>
          </p:nvPr>
        </p:nvSpPr>
        <p:spPr>
          <a:xfrm>
            <a:off x="804635" y="703942"/>
            <a:ext cx="3429001" cy="842500"/>
          </a:xfrm>
        </p:spPr>
        <p:txBody>
          <a:bodyPr>
            <a:noAutofit/>
          </a:bodyPr>
          <a:lstStyle/>
          <a:p>
            <a:r>
              <a:rPr lang="en-US" dirty="0"/>
              <a:t>FORWARD-LOOKING STATEMENTS</a:t>
            </a:r>
            <a:endParaRPr lang="en-CA" dirty="0"/>
          </a:p>
        </p:txBody>
      </p:sp>
    </p:spTree>
    <p:extLst>
      <p:ext uri="{BB962C8B-B14F-4D97-AF65-F5344CB8AC3E}">
        <p14:creationId xmlns:p14="http://schemas.microsoft.com/office/powerpoint/2010/main" val="35441164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9F9DD5-DF88-4B62-614D-4C8BA64E3FF3}"/>
              </a:ext>
            </a:extLst>
          </p:cNvPr>
          <p:cNvSpPr>
            <a:spLocks noGrp="1"/>
          </p:cNvSpPr>
          <p:nvPr>
            <p:ph type="title"/>
          </p:nvPr>
        </p:nvSpPr>
        <p:spPr/>
        <p:txBody>
          <a:bodyPr>
            <a:normAutofit/>
          </a:bodyPr>
          <a:lstStyle/>
          <a:p>
            <a:r>
              <a:rPr lang="en-CA" sz="2800" noProof="0" dirty="0"/>
              <a:t>Flordin-Cartwright: Exposing a significant gold zone over 300 metres long </a:t>
            </a:r>
          </a:p>
        </p:txBody>
      </p:sp>
      <p:pic>
        <p:nvPicPr>
          <p:cNvPr id="2" name="Image 13" descr="Une image contenant carte, diagramme, Plan, texte">
            <a:extLst>
              <a:ext uri="{FF2B5EF4-FFF2-40B4-BE49-F238E27FC236}">
                <a16:creationId xmlns:a16="http://schemas.microsoft.com/office/drawing/2014/main" id="{BA5C560B-D635-A03B-B3B3-2FBA9F9821F7}"/>
              </a:ext>
            </a:extLst>
          </p:cNvPr>
          <p:cNvPicPr>
            <a:picLocks noChangeAspect="1"/>
          </p:cNvPicPr>
          <p:nvPr/>
        </p:nvPicPr>
        <p:blipFill>
          <a:blip r:embed="rId2">
            <a:extLst>
              <a:ext uri="{28A0092B-C50C-407E-A947-70E740481C1C}">
                <a14:useLocalDpi xmlns:a14="http://schemas.microsoft.com/office/drawing/2010/main" val="0"/>
              </a:ext>
            </a:extLst>
          </a:blip>
          <a:srcRect l="139" t="4739" r="2594" b="3585"/>
          <a:stretch>
            <a:fillRect/>
          </a:stretch>
        </p:blipFill>
        <p:spPr>
          <a:xfrm>
            <a:off x="344787" y="1199626"/>
            <a:ext cx="9223157" cy="4988286"/>
          </a:xfrm>
          <a:prstGeom prst="rect">
            <a:avLst/>
          </a:prstGeom>
          <a:ln>
            <a:noFill/>
          </a:ln>
          <a:effectLst>
            <a:outerShdw blurRad="292100" dist="139700" dir="2700000" algn="tl" rotWithShape="0">
              <a:srgbClr val="333333">
                <a:alpha val="65000"/>
              </a:srgbClr>
            </a:outerShdw>
          </a:effectLst>
        </p:spPr>
      </p:pic>
      <p:sp>
        <p:nvSpPr>
          <p:cNvPr id="13" name="ZoneTexte 12">
            <a:extLst>
              <a:ext uri="{FF2B5EF4-FFF2-40B4-BE49-F238E27FC236}">
                <a16:creationId xmlns:a16="http://schemas.microsoft.com/office/drawing/2014/main" id="{9ED24FC4-EB9E-E0D7-C6E0-F44A659DB896}"/>
              </a:ext>
            </a:extLst>
          </p:cNvPr>
          <p:cNvSpPr txBox="1"/>
          <p:nvPr/>
        </p:nvSpPr>
        <p:spPr>
          <a:xfrm>
            <a:off x="5904348" y="1350454"/>
            <a:ext cx="5942865" cy="1815882"/>
          </a:xfrm>
          <a:prstGeom prst="rect">
            <a:avLst/>
          </a:prstGeom>
          <a:solidFill>
            <a:schemeClr val="bg1"/>
          </a:solidFill>
        </p:spPr>
        <p:txBody>
          <a:bodyPr wrap="square" rtlCol="0">
            <a:spAutoFit/>
          </a:bodyPr>
          <a:lstStyle/>
          <a:p>
            <a:pPr marL="457200" indent="-457200">
              <a:buFont typeface="Arial" panose="020B0604020202020204" pitchFamily="34" charset="0"/>
              <a:buChar char="•"/>
            </a:pPr>
            <a:r>
              <a:rPr lang="en-CA" sz="2800" b="1" noProof="0" dirty="0"/>
              <a:t>20 channels taken every 10-15m,</a:t>
            </a:r>
          </a:p>
          <a:p>
            <a:pPr marL="457200" indent="-457200">
              <a:buFont typeface="Arial" panose="020B0604020202020204" pitchFamily="34" charset="0"/>
              <a:buChar char="•"/>
            </a:pPr>
            <a:r>
              <a:rPr lang="en-CA" sz="2800" b="1" noProof="0" dirty="0"/>
              <a:t>Average width of 15 to 20m,</a:t>
            </a:r>
          </a:p>
          <a:p>
            <a:pPr marL="457200" indent="-457200">
              <a:buFont typeface="Arial" panose="020B0604020202020204" pitchFamily="34" charset="0"/>
              <a:buChar char="•"/>
            </a:pPr>
            <a:r>
              <a:rPr lang="en-CA" sz="2800" b="1" noProof="0" dirty="0"/>
              <a:t>Average grade of 5.0 </a:t>
            </a:r>
            <a:r>
              <a:rPr lang="en-CA" sz="2800" b="1" noProof="0" dirty="0" err="1"/>
              <a:t>gpt</a:t>
            </a:r>
            <a:r>
              <a:rPr lang="en-CA" sz="2800" b="1" noProof="0" dirty="0"/>
              <a:t>,</a:t>
            </a:r>
          </a:p>
          <a:p>
            <a:pPr marL="457200" indent="-457200">
              <a:buFont typeface="Arial" panose="020B0604020202020204" pitchFamily="34" charset="0"/>
              <a:buChar char="•"/>
            </a:pPr>
            <a:r>
              <a:rPr lang="en-CA" sz="2800" b="1" noProof="0" dirty="0"/>
              <a:t>Open at depth and longitudinally</a:t>
            </a:r>
            <a:endParaRPr lang="en-CA" sz="2000" noProof="0" dirty="0"/>
          </a:p>
        </p:txBody>
      </p:sp>
    </p:spTree>
    <p:extLst>
      <p:ext uri="{BB962C8B-B14F-4D97-AF65-F5344CB8AC3E}">
        <p14:creationId xmlns:p14="http://schemas.microsoft.com/office/powerpoint/2010/main" val="37322420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6EFAF-754A-4D88-B162-1611A1C1F9B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34C25F8-3598-6F67-682F-4F61BABC7DE1}"/>
              </a:ext>
            </a:extLst>
          </p:cNvPr>
          <p:cNvSpPr>
            <a:spLocks noGrp="1"/>
          </p:cNvSpPr>
          <p:nvPr>
            <p:ph type="title"/>
          </p:nvPr>
        </p:nvSpPr>
        <p:spPr>
          <a:xfrm>
            <a:off x="2026939" y="45804"/>
            <a:ext cx="7487998" cy="842500"/>
          </a:xfrm>
        </p:spPr>
        <p:txBody>
          <a:bodyPr>
            <a:normAutofit/>
          </a:bodyPr>
          <a:lstStyle/>
          <a:p>
            <a:r>
              <a:rPr lang="en-CA" sz="2800" dirty="0"/>
              <a:t>Flordin-Cartwright: Already drill results from 2023 to 2025 along a 2km corridor</a:t>
            </a:r>
          </a:p>
        </p:txBody>
      </p:sp>
      <p:pic>
        <p:nvPicPr>
          <p:cNvPr id="12" name="Image 11" descr="Une image contenant texte, carte, capture d’écran">
            <a:extLst>
              <a:ext uri="{FF2B5EF4-FFF2-40B4-BE49-F238E27FC236}">
                <a16:creationId xmlns:a16="http://schemas.microsoft.com/office/drawing/2014/main" id="{FACBBF6F-E2CD-FA5C-5895-A6A9159446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579" y="940752"/>
            <a:ext cx="7052945" cy="5450194"/>
          </a:xfrm>
          <a:prstGeom prst="rect">
            <a:avLst/>
          </a:prstGeom>
        </p:spPr>
      </p:pic>
      <p:sp>
        <p:nvSpPr>
          <p:cNvPr id="13" name="ZoneTexte 12">
            <a:extLst>
              <a:ext uri="{FF2B5EF4-FFF2-40B4-BE49-F238E27FC236}">
                <a16:creationId xmlns:a16="http://schemas.microsoft.com/office/drawing/2014/main" id="{5E830E15-A7C2-03AD-8C6E-F4AAE951E431}"/>
              </a:ext>
            </a:extLst>
          </p:cNvPr>
          <p:cNvSpPr txBox="1"/>
          <p:nvPr/>
        </p:nvSpPr>
        <p:spPr>
          <a:xfrm>
            <a:off x="7724186" y="1105979"/>
            <a:ext cx="3962400" cy="5109091"/>
          </a:xfrm>
          <a:prstGeom prst="rect">
            <a:avLst/>
          </a:prstGeom>
          <a:noFill/>
        </p:spPr>
        <p:txBody>
          <a:bodyPr wrap="square" rtlCol="0">
            <a:spAutoFit/>
          </a:bodyPr>
          <a:lstStyle/>
          <a:p>
            <a:r>
              <a:rPr lang="en-CA" sz="2000" b="1" dirty="0"/>
              <a:t>A potential two kilometres Corridor</a:t>
            </a:r>
          </a:p>
          <a:p>
            <a:endParaRPr lang="en-CA" dirty="0"/>
          </a:p>
          <a:p>
            <a:pPr marL="285750" indent="-285750">
              <a:buFont typeface="Arial" panose="020B0604020202020204" pitchFamily="34" charset="0"/>
              <a:buChar char="•"/>
            </a:pPr>
            <a:r>
              <a:rPr lang="en-CA" dirty="0"/>
              <a:t>Abcourt exposed the gold mineralization over 200m long in the stripped area at Cartwright in 2024, and increased the stripped area to 650m in 2025.</a:t>
            </a:r>
          </a:p>
          <a:p>
            <a:r>
              <a:rPr lang="en-CA" dirty="0"/>
              <a:t> </a:t>
            </a:r>
          </a:p>
          <a:p>
            <a:pPr marL="285750" indent="-285750">
              <a:buFont typeface="Arial" panose="020B0604020202020204" pitchFamily="34" charset="0"/>
              <a:buChar char="•"/>
            </a:pPr>
            <a:r>
              <a:rPr lang="en-CA" dirty="0"/>
              <a:t>Abcourt identified the same type of mineralization in hole FL-23-265, 50m below surface, 1 km west of Cartwright.</a:t>
            </a:r>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r>
              <a:rPr lang="en-CA" dirty="0"/>
              <a:t>Cambior identified the same type mineralization at 300m depth from previous drilling in 1988 in hole S-158, 2km west of Cartwright.</a:t>
            </a:r>
          </a:p>
          <a:p>
            <a:pPr marL="285750" indent="-285750">
              <a:buFont typeface="Arial" panose="020B0604020202020204" pitchFamily="34" charset="0"/>
              <a:buChar char="•"/>
            </a:pPr>
            <a:endParaRPr lang="en-CA" dirty="0"/>
          </a:p>
        </p:txBody>
      </p:sp>
      <p:sp>
        <p:nvSpPr>
          <p:cNvPr id="2" name="Ellipse 1">
            <a:extLst>
              <a:ext uri="{FF2B5EF4-FFF2-40B4-BE49-F238E27FC236}">
                <a16:creationId xmlns:a16="http://schemas.microsoft.com/office/drawing/2014/main" id="{A95D0408-FC38-774C-68B9-9662323EBC35}"/>
              </a:ext>
            </a:extLst>
          </p:cNvPr>
          <p:cNvSpPr/>
          <p:nvPr/>
        </p:nvSpPr>
        <p:spPr>
          <a:xfrm rot="1444831">
            <a:off x="4742488" y="4555529"/>
            <a:ext cx="1237864" cy="297843"/>
          </a:xfrm>
          <a:prstGeom prst="ellipse">
            <a:avLst/>
          </a:prstGeom>
          <a:solidFill>
            <a:schemeClr val="accent1">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 name="ZoneTexte 3">
            <a:extLst>
              <a:ext uri="{FF2B5EF4-FFF2-40B4-BE49-F238E27FC236}">
                <a16:creationId xmlns:a16="http://schemas.microsoft.com/office/drawing/2014/main" id="{AE9FE67A-F261-1702-5955-8EAD3959209C}"/>
              </a:ext>
            </a:extLst>
          </p:cNvPr>
          <p:cNvSpPr txBox="1"/>
          <p:nvPr/>
        </p:nvSpPr>
        <p:spPr>
          <a:xfrm>
            <a:off x="2828041" y="5250730"/>
            <a:ext cx="1548822" cy="369332"/>
          </a:xfrm>
          <a:prstGeom prst="rect">
            <a:avLst/>
          </a:prstGeom>
          <a:noFill/>
          <a:ln>
            <a:solidFill>
              <a:schemeClr val="bg1"/>
            </a:solidFill>
          </a:ln>
        </p:spPr>
        <p:txBody>
          <a:bodyPr wrap="none" rtlCol="0">
            <a:spAutoFit/>
          </a:bodyPr>
          <a:lstStyle/>
          <a:p>
            <a:r>
              <a:rPr lang="fr-CA" dirty="0">
                <a:solidFill>
                  <a:schemeClr val="bg1"/>
                </a:solidFill>
              </a:rPr>
              <a:t>Stripping 2025</a:t>
            </a:r>
          </a:p>
        </p:txBody>
      </p:sp>
      <p:cxnSp>
        <p:nvCxnSpPr>
          <p:cNvPr id="6" name="Connecteur droit avec flèche 5">
            <a:extLst>
              <a:ext uri="{FF2B5EF4-FFF2-40B4-BE49-F238E27FC236}">
                <a16:creationId xmlns:a16="http://schemas.microsoft.com/office/drawing/2014/main" id="{1EB232BF-FCF9-2917-D301-906FD0F86753}"/>
              </a:ext>
            </a:extLst>
          </p:cNvPr>
          <p:cNvCxnSpPr>
            <a:cxnSpLocks/>
            <a:stCxn id="4" idx="3"/>
            <a:endCxn id="2" idx="4"/>
          </p:cNvCxnSpPr>
          <p:nvPr/>
        </p:nvCxnSpPr>
        <p:spPr>
          <a:xfrm flipV="1">
            <a:off x="4376863" y="4840412"/>
            <a:ext cx="923794" cy="59498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18236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43C81F4-F618-BBCF-2279-85284AA114F3}"/>
              </a:ext>
            </a:extLst>
          </p:cNvPr>
          <p:cNvSpPr>
            <a:spLocks noGrp="1"/>
          </p:cNvSpPr>
          <p:nvPr>
            <p:ph idx="1"/>
          </p:nvPr>
        </p:nvSpPr>
        <p:spPr>
          <a:xfrm>
            <a:off x="344786" y="979714"/>
            <a:ext cx="5262911" cy="1879485"/>
          </a:xfrm>
        </p:spPr>
        <p:txBody>
          <a:bodyPr>
            <a:noAutofit/>
          </a:bodyPr>
          <a:lstStyle/>
          <a:p>
            <a:r>
              <a:rPr lang="en-US" sz="1400" dirty="0"/>
              <a:t>Sub-vertical deposit beginning with open pit on surface with underground extension evaluated with long hole mining parameters.</a:t>
            </a:r>
          </a:p>
          <a:p>
            <a:r>
              <a:rPr lang="en-US" sz="1400" dirty="0"/>
              <a:t>The Flordin deposit is 138 km East of the Sleeping Giant Mill.</a:t>
            </a:r>
          </a:p>
          <a:p>
            <a:r>
              <a:rPr lang="en-US" sz="1400" dirty="0">
                <a:effectLst/>
                <a:ea typeface="Arial" panose="020B0604020202020204" pitchFamily="34" charset="0"/>
              </a:rPr>
              <a:t>This MRE reflects the results of approximately 73,400 m of drilling, of which 34,900 m were carried out from 2010 to 2020.</a:t>
            </a:r>
          </a:p>
          <a:p>
            <a:r>
              <a:rPr lang="en-US" sz="1400" dirty="0">
                <a:effectLst/>
                <a:ea typeface="Arial" panose="020B0604020202020204" pitchFamily="34" charset="0"/>
              </a:rPr>
              <a:t>The MRE was carried out by the firm InnovExplo of Val d'Or.</a:t>
            </a:r>
            <a:endParaRPr lang="fr-CA" sz="1400" dirty="0">
              <a:effectLst/>
              <a:ea typeface="PMingLiU" panose="02020500000000000000" pitchFamily="18" charset="-120"/>
            </a:endParaRPr>
          </a:p>
          <a:p>
            <a:endParaRPr lang="en-US" sz="1400" dirty="0"/>
          </a:p>
          <a:p>
            <a:endParaRPr lang="en-US" sz="1400" dirty="0"/>
          </a:p>
        </p:txBody>
      </p:sp>
      <p:sp>
        <p:nvSpPr>
          <p:cNvPr id="3" name="Title 2">
            <a:extLst>
              <a:ext uri="{FF2B5EF4-FFF2-40B4-BE49-F238E27FC236}">
                <a16:creationId xmlns:a16="http://schemas.microsoft.com/office/drawing/2014/main" id="{DC9F9DD5-DF88-4B62-614D-4C8BA64E3FF3}"/>
              </a:ext>
            </a:extLst>
          </p:cNvPr>
          <p:cNvSpPr>
            <a:spLocks noGrp="1"/>
          </p:cNvSpPr>
          <p:nvPr>
            <p:ph type="title"/>
          </p:nvPr>
        </p:nvSpPr>
        <p:spPr/>
        <p:txBody>
          <a:bodyPr>
            <a:normAutofit/>
          </a:bodyPr>
          <a:lstStyle/>
          <a:p>
            <a:r>
              <a:rPr lang="en-CA" sz="2800" dirty="0"/>
              <a:t>Flordin Deposit: Resources near the Sleeping Giant Mill</a:t>
            </a:r>
          </a:p>
        </p:txBody>
      </p:sp>
      <p:sp>
        <p:nvSpPr>
          <p:cNvPr id="4" name="Content Placeholder 1">
            <a:extLst>
              <a:ext uri="{FF2B5EF4-FFF2-40B4-BE49-F238E27FC236}">
                <a16:creationId xmlns:a16="http://schemas.microsoft.com/office/drawing/2014/main" id="{A0980A40-823C-D08C-B60A-19871B966DAC}"/>
              </a:ext>
            </a:extLst>
          </p:cNvPr>
          <p:cNvSpPr txBox="1">
            <a:spLocks/>
          </p:cNvSpPr>
          <p:nvPr/>
        </p:nvSpPr>
        <p:spPr>
          <a:xfrm>
            <a:off x="6096000" y="1080654"/>
            <a:ext cx="5751213" cy="395658"/>
          </a:xfrm>
          <a:prstGeom prst="rect">
            <a:avLst/>
          </a:prstGeom>
        </p:spPr>
        <p:txBody>
          <a:bodyPr vert="horz" lIns="0" tIns="0" rIns="0" bIns="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ctr" defTabSz="514350" rtl="0" eaLnBrk="1" fontAlgn="auto" latinLnBrk="0" hangingPunct="1">
              <a:lnSpc>
                <a:spcPct val="100000"/>
              </a:lnSpc>
              <a:spcBef>
                <a:spcPts val="0"/>
              </a:spcBef>
              <a:spcAft>
                <a:spcPts val="0"/>
              </a:spcAft>
              <a:buClr>
                <a:srgbClr val="CF2127"/>
              </a:buClr>
              <a:buSzTx/>
              <a:buFont typeface="Arial" panose="020B0604020202020204" pitchFamily="34" charset="0"/>
              <a:buNone/>
              <a:tabLst/>
              <a:defRPr/>
            </a:pPr>
            <a:r>
              <a:rPr kumimoji="0" lang="en-CA" sz="1400" b="1" i="0" u="none" strike="noStrike" kern="1200" cap="none" spc="0" normalizeH="0" baseline="0" noProof="0" dirty="0">
                <a:ln>
                  <a:noFill/>
                </a:ln>
                <a:effectLst/>
                <a:uLnTx/>
                <a:uFillTx/>
                <a:latin typeface="Arial Nova" panose="020B0504020202020204" pitchFamily="34" charset="0"/>
                <a:ea typeface="+mn-ea"/>
                <a:cs typeface="+mn-cs"/>
              </a:rPr>
              <a:t>May 2023 NI 43-101 Compliant Mineral Resource Estimate (MRE)</a:t>
            </a:r>
          </a:p>
        </p:txBody>
      </p:sp>
      <p:sp>
        <p:nvSpPr>
          <p:cNvPr id="8" name="Content Placeholder 1">
            <a:extLst>
              <a:ext uri="{FF2B5EF4-FFF2-40B4-BE49-F238E27FC236}">
                <a16:creationId xmlns:a16="http://schemas.microsoft.com/office/drawing/2014/main" id="{6F81325B-965E-E863-88EA-6960C37C972A}"/>
              </a:ext>
            </a:extLst>
          </p:cNvPr>
          <p:cNvSpPr txBox="1">
            <a:spLocks/>
          </p:cNvSpPr>
          <p:nvPr/>
        </p:nvSpPr>
        <p:spPr>
          <a:xfrm>
            <a:off x="6190195" y="4336488"/>
            <a:ext cx="5562822" cy="1440858"/>
          </a:xfrm>
          <a:prstGeom prst="rect">
            <a:avLst/>
          </a:prstGeom>
        </p:spPr>
        <p:txBody>
          <a:bodyPr vert="horz" lIns="0" tIns="0" rIns="0" bIns="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defTabSz="514350" rtl="0" eaLnBrk="1" fontAlgn="auto" latinLnBrk="0" hangingPunct="1">
              <a:lnSpc>
                <a:spcPct val="100000"/>
              </a:lnSpc>
              <a:spcBef>
                <a:spcPts val="0"/>
              </a:spcBef>
              <a:spcAft>
                <a:spcPts val="0"/>
              </a:spcAft>
              <a:buClr>
                <a:srgbClr val="CF2127"/>
              </a:buClr>
              <a:buSzTx/>
              <a:buFont typeface="Arial" panose="020B0604020202020204" pitchFamily="34" charset="0"/>
              <a:buNone/>
              <a:tabLst/>
              <a:defRPr/>
            </a:pPr>
            <a:r>
              <a:rPr kumimoji="0" lang="en-CA" sz="1000" b="1" i="0" u="none" strike="noStrike" kern="1200" cap="none" spc="0" normalizeH="0" baseline="0" noProof="0" dirty="0">
                <a:ln>
                  <a:noFill/>
                </a:ln>
                <a:effectLst/>
                <a:uLnTx/>
                <a:uFillTx/>
                <a:latin typeface="Arial Nova" panose="020B0504020202020204" pitchFamily="34" charset="0"/>
                <a:ea typeface="+mn-ea"/>
                <a:cs typeface="+mn-cs"/>
              </a:rPr>
              <a:t>See slide 15 for the notes to the MRE</a:t>
            </a:r>
          </a:p>
          <a:p>
            <a:pPr marL="0" marR="0" lvl="0" indent="0" defTabSz="514350" rtl="0" eaLnBrk="1" fontAlgn="auto" latinLnBrk="0" hangingPunct="1">
              <a:lnSpc>
                <a:spcPct val="100000"/>
              </a:lnSpc>
              <a:spcBef>
                <a:spcPts val="0"/>
              </a:spcBef>
              <a:spcAft>
                <a:spcPts val="0"/>
              </a:spcAft>
              <a:buClr>
                <a:srgbClr val="CF2127"/>
              </a:buClr>
              <a:buSzTx/>
              <a:buFont typeface="Arial" panose="020B0604020202020204" pitchFamily="34" charset="0"/>
              <a:buNone/>
              <a:tabLst/>
              <a:defRPr/>
            </a:pPr>
            <a:endParaRPr lang="en-CA" sz="1000" b="1" dirty="0">
              <a:latin typeface="Arial Nova" panose="020B0504020202020204" pitchFamily="34" charset="0"/>
            </a:endParaRPr>
          </a:p>
          <a:p>
            <a:pPr marL="0" marR="0" lvl="0" indent="0" defTabSz="514350" rtl="0" eaLnBrk="1" fontAlgn="auto" latinLnBrk="0" hangingPunct="1">
              <a:lnSpc>
                <a:spcPct val="100000"/>
              </a:lnSpc>
              <a:spcBef>
                <a:spcPts val="0"/>
              </a:spcBef>
              <a:spcAft>
                <a:spcPts val="0"/>
              </a:spcAft>
              <a:buClr>
                <a:srgbClr val="CF2127"/>
              </a:buClr>
              <a:buSzTx/>
              <a:buFont typeface="Arial" panose="020B0604020202020204" pitchFamily="34" charset="0"/>
              <a:buNone/>
              <a:tabLst/>
              <a:defRPr/>
            </a:pPr>
            <a:r>
              <a:rPr kumimoji="0" lang="en-CA" sz="1000" b="1" i="0" u="none" strike="noStrike" kern="1200" cap="none" spc="0" normalizeH="0" baseline="0" noProof="0" dirty="0">
                <a:ln>
                  <a:noFill/>
                </a:ln>
                <a:effectLst/>
                <a:uLnTx/>
                <a:uFillTx/>
                <a:latin typeface="Arial Nova" panose="020B0504020202020204" pitchFamily="34" charset="0"/>
                <a:ea typeface="+mn-ea"/>
                <a:cs typeface="+mn-cs"/>
              </a:rPr>
              <a:t>MRE total</a:t>
            </a:r>
          </a:p>
          <a:p>
            <a:pPr marL="342900" lvl="0" indent="-342900" algn="just" fontAlgn="base">
              <a:lnSpc>
                <a:spcPts val="1270"/>
              </a:lnSpc>
              <a:spcBef>
                <a:spcPts val="600"/>
              </a:spcBef>
              <a:spcAft>
                <a:spcPts val="600"/>
              </a:spcAft>
              <a:buFont typeface="Symbol" panose="05050102010706020507" pitchFamily="18" charset="2"/>
              <a:buChar char=""/>
            </a:pPr>
            <a:r>
              <a:rPr lang="en-US" sz="1000" dirty="0">
                <a:effectLst/>
                <a:latin typeface="Arial" panose="020B0604020202020204" pitchFamily="34" charset="0"/>
                <a:ea typeface="Arial" panose="020B0604020202020204" pitchFamily="34" charset="0"/>
              </a:rPr>
              <a:t>134,700 ounces of Measured and Indicated Resources in 1,758,000 tonnes at an average grade of 2.38 g/t Au</a:t>
            </a:r>
            <a:endParaRPr lang="fr-CA" sz="1000" dirty="0">
              <a:effectLst/>
              <a:latin typeface="Times New Roman" panose="02020603050405020304" pitchFamily="18" charset="0"/>
              <a:ea typeface="PMingLiU" panose="02020500000000000000" pitchFamily="18" charset="-120"/>
            </a:endParaRPr>
          </a:p>
          <a:p>
            <a:pPr marL="342900" lvl="0" indent="-342900" algn="just" fontAlgn="base">
              <a:lnSpc>
                <a:spcPts val="1270"/>
              </a:lnSpc>
              <a:spcBef>
                <a:spcPts val="600"/>
              </a:spcBef>
              <a:spcAft>
                <a:spcPts val="600"/>
              </a:spcAft>
              <a:buFont typeface="Symbol" panose="05050102010706020507" pitchFamily="18" charset="2"/>
              <a:buChar char=""/>
            </a:pPr>
            <a:r>
              <a:rPr lang="en-US" sz="1000" dirty="0">
                <a:effectLst/>
                <a:latin typeface="Arial" panose="020B0604020202020204" pitchFamily="34" charset="0"/>
                <a:ea typeface="Arial" panose="020B0604020202020204" pitchFamily="34" charset="0"/>
              </a:rPr>
              <a:t>59,700 ounces of Inferred Resources in 575,000 tonnes at an average grade of 3.23 g/t Au</a:t>
            </a:r>
            <a:endParaRPr lang="fr-CA" sz="1000" dirty="0">
              <a:effectLst/>
              <a:latin typeface="Times New Roman" panose="02020603050405020304" pitchFamily="18" charset="0"/>
              <a:ea typeface="PMingLiU" panose="02020500000000000000" pitchFamily="18" charset="-120"/>
            </a:endParaRPr>
          </a:p>
          <a:p>
            <a:pPr marL="0" marR="0" lvl="0" indent="0" defTabSz="514350" rtl="0" eaLnBrk="1" fontAlgn="auto" latinLnBrk="0" hangingPunct="1">
              <a:lnSpc>
                <a:spcPct val="100000"/>
              </a:lnSpc>
              <a:spcBef>
                <a:spcPts val="0"/>
              </a:spcBef>
              <a:spcAft>
                <a:spcPts val="0"/>
              </a:spcAft>
              <a:buClr>
                <a:srgbClr val="CF2127"/>
              </a:buClr>
              <a:buSzTx/>
              <a:buFont typeface="Arial" panose="020B0604020202020204" pitchFamily="34" charset="0"/>
              <a:buNone/>
              <a:tabLst/>
              <a:defRPr/>
            </a:pPr>
            <a:endParaRPr kumimoji="0" lang="en-CA" sz="1000" b="1" i="0" u="none" strike="noStrike" kern="1200" cap="none" spc="0" normalizeH="0" baseline="0" noProof="0" dirty="0">
              <a:ln>
                <a:noFill/>
              </a:ln>
              <a:effectLst/>
              <a:uLnTx/>
              <a:uFillTx/>
              <a:latin typeface="Arial Nova" panose="020B0504020202020204" pitchFamily="34" charset="0"/>
              <a:ea typeface="+mn-ea"/>
              <a:cs typeface="+mn-cs"/>
            </a:endParaRPr>
          </a:p>
        </p:txBody>
      </p:sp>
      <p:graphicFrame>
        <p:nvGraphicFramePr>
          <p:cNvPr id="10" name="Tableau 9">
            <a:extLst>
              <a:ext uri="{FF2B5EF4-FFF2-40B4-BE49-F238E27FC236}">
                <a16:creationId xmlns:a16="http://schemas.microsoft.com/office/drawing/2014/main" id="{576AC9C5-460E-5F4E-179E-034D0F0F3C64}"/>
              </a:ext>
            </a:extLst>
          </p:cNvPr>
          <p:cNvGraphicFramePr>
            <a:graphicFrameLocks noGrp="1"/>
          </p:cNvGraphicFramePr>
          <p:nvPr/>
        </p:nvGraphicFramePr>
        <p:xfrm>
          <a:off x="6185050" y="1475343"/>
          <a:ext cx="5788025" cy="2767711"/>
        </p:xfrm>
        <a:graphic>
          <a:graphicData uri="http://schemas.openxmlformats.org/drawingml/2006/table">
            <a:tbl>
              <a:tblPr firstRow="1" firstCol="1" bandRow="1"/>
              <a:tblGrid>
                <a:gridCol w="900430">
                  <a:extLst>
                    <a:ext uri="{9D8B030D-6E8A-4147-A177-3AD203B41FA5}">
                      <a16:colId xmlns:a16="http://schemas.microsoft.com/office/drawing/2014/main" val="346996719"/>
                    </a:ext>
                  </a:extLst>
                </a:gridCol>
                <a:gridCol w="629920">
                  <a:extLst>
                    <a:ext uri="{9D8B030D-6E8A-4147-A177-3AD203B41FA5}">
                      <a16:colId xmlns:a16="http://schemas.microsoft.com/office/drawing/2014/main" val="1142556328"/>
                    </a:ext>
                  </a:extLst>
                </a:gridCol>
                <a:gridCol w="579120">
                  <a:extLst>
                    <a:ext uri="{9D8B030D-6E8A-4147-A177-3AD203B41FA5}">
                      <a16:colId xmlns:a16="http://schemas.microsoft.com/office/drawing/2014/main" val="795491717"/>
                    </a:ext>
                  </a:extLst>
                </a:gridCol>
                <a:gridCol w="579120">
                  <a:extLst>
                    <a:ext uri="{9D8B030D-6E8A-4147-A177-3AD203B41FA5}">
                      <a16:colId xmlns:a16="http://schemas.microsoft.com/office/drawing/2014/main" val="2721202629"/>
                    </a:ext>
                  </a:extLst>
                </a:gridCol>
                <a:gridCol w="540385">
                  <a:extLst>
                    <a:ext uri="{9D8B030D-6E8A-4147-A177-3AD203B41FA5}">
                      <a16:colId xmlns:a16="http://schemas.microsoft.com/office/drawing/2014/main" val="3637461754"/>
                    </a:ext>
                  </a:extLst>
                </a:gridCol>
                <a:gridCol w="710565">
                  <a:extLst>
                    <a:ext uri="{9D8B030D-6E8A-4147-A177-3AD203B41FA5}">
                      <a16:colId xmlns:a16="http://schemas.microsoft.com/office/drawing/2014/main" val="4121071343"/>
                    </a:ext>
                  </a:extLst>
                </a:gridCol>
                <a:gridCol w="639445">
                  <a:extLst>
                    <a:ext uri="{9D8B030D-6E8A-4147-A177-3AD203B41FA5}">
                      <a16:colId xmlns:a16="http://schemas.microsoft.com/office/drawing/2014/main" val="1137413921"/>
                    </a:ext>
                  </a:extLst>
                </a:gridCol>
                <a:gridCol w="629920">
                  <a:extLst>
                    <a:ext uri="{9D8B030D-6E8A-4147-A177-3AD203B41FA5}">
                      <a16:colId xmlns:a16="http://schemas.microsoft.com/office/drawing/2014/main" val="1087184381"/>
                    </a:ext>
                  </a:extLst>
                </a:gridCol>
                <a:gridCol w="579120">
                  <a:extLst>
                    <a:ext uri="{9D8B030D-6E8A-4147-A177-3AD203B41FA5}">
                      <a16:colId xmlns:a16="http://schemas.microsoft.com/office/drawing/2014/main" val="1689036222"/>
                    </a:ext>
                  </a:extLst>
                </a:gridCol>
              </a:tblGrid>
              <a:tr h="0">
                <a:tc gridSpan="3">
                  <a:txBody>
                    <a:bodyPr/>
                    <a:lstStyle/>
                    <a:p>
                      <a:pPr algn="ctr">
                        <a:lnSpc>
                          <a:spcPct val="107000"/>
                        </a:lnSpc>
                      </a:pPr>
                      <a:r>
                        <a:rPr lang="en-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Potential open pit mining                                  (cut off at 0,5 g/t Au)</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fr-CA"/>
                    </a:p>
                  </a:txBody>
                  <a:tcPr/>
                </a:tc>
                <a:tc hMerge="1">
                  <a:txBody>
                    <a:bodyPr/>
                    <a:lstStyle/>
                    <a:p>
                      <a:endParaRPr lang="fr-CA"/>
                    </a:p>
                  </a:txBody>
                  <a:tcPr/>
                </a:tc>
                <a:tc gridSpan="3">
                  <a:txBody>
                    <a:bodyPr/>
                    <a:lstStyle/>
                    <a:p>
                      <a:pPr algn="ctr">
                        <a:lnSpc>
                          <a:spcPct val="107000"/>
                        </a:lnSpc>
                      </a:pPr>
                      <a:r>
                        <a:rPr lang="en-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Potential long holes mining                 (cut off at 3,1 g/t Au)</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fr-CA"/>
                    </a:p>
                  </a:txBody>
                  <a:tcPr/>
                </a:tc>
                <a:tc hMerge="1">
                  <a:txBody>
                    <a:bodyPr/>
                    <a:lstStyle/>
                    <a:p>
                      <a:endParaRPr lang="fr-CA"/>
                    </a:p>
                  </a:txBody>
                  <a:tcPr/>
                </a:tc>
                <a:tc gridSpan="3">
                  <a:txBody>
                    <a:bodyPr/>
                    <a:lstStyle/>
                    <a:p>
                      <a:pPr algn="ctr">
                        <a:lnSpc>
                          <a:spcPct val="107000"/>
                        </a:lnSpc>
                      </a:pPr>
                      <a:r>
                        <a:rPr lang="en-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Potential room &amp; pillars mining        (cut off at 4,6 g/t Au)</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fr-CA"/>
                    </a:p>
                  </a:txBody>
                  <a:tcPr/>
                </a:tc>
                <a:tc hMerge="1">
                  <a:txBody>
                    <a:bodyPr/>
                    <a:lstStyle/>
                    <a:p>
                      <a:endParaRPr lang="fr-CA"/>
                    </a:p>
                  </a:txBody>
                  <a:tcPr/>
                </a:tc>
                <a:extLst>
                  <a:ext uri="{0D108BD9-81ED-4DB2-BD59-A6C34878D82A}">
                    <a16:rowId xmlns:a16="http://schemas.microsoft.com/office/drawing/2014/main" val="2857283872"/>
                  </a:ext>
                </a:extLst>
              </a:tr>
              <a:tr h="409575">
                <a:tc>
                  <a:txBody>
                    <a:bodyPr/>
                    <a:lstStyle/>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Tonnes</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Grade</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(g/t Au)</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Ounces Au</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Tonnes</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Grade</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(g/t Au)</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Ounces Au</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Tonnes</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Grade</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(g/t Au)</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Ounces Au</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2846173631"/>
                  </a:ext>
                </a:extLst>
              </a:tr>
              <a:tr h="228600">
                <a:tc gridSpan="9">
                  <a:txBody>
                    <a:bodyPr/>
                    <a:lstStyle/>
                    <a:p>
                      <a:pPr marL="449580">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Measured Resources</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extLst>
                  <a:ext uri="{0D108BD9-81ED-4DB2-BD59-A6C34878D82A}">
                    <a16:rowId xmlns:a16="http://schemas.microsoft.com/office/drawing/2014/main" val="2511777980"/>
                  </a:ext>
                </a:extLst>
              </a:tr>
              <a:tr h="228600">
                <a:tc>
                  <a:txBody>
                    <a:bodyPr/>
                    <a:lstStyle/>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86,000</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2.58</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7,100</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0.00</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0.00</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4362040"/>
                  </a:ext>
                </a:extLst>
              </a:tr>
              <a:tr h="228600">
                <a:tc gridSpan="9">
                  <a:txBody>
                    <a:bodyPr/>
                    <a:lstStyle/>
                    <a:p>
                      <a:pPr marL="449580">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Indicated Resources</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extLst>
                  <a:ext uri="{0D108BD9-81ED-4DB2-BD59-A6C34878D82A}">
                    <a16:rowId xmlns:a16="http://schemas.microsoft.com/office/drawing/2014/main" val="253021501"/>
                  </a:ext>
                </a:extLst>
              </a:tr>
              <a:tr h="228600">
                <a:tc>
                  <a:txBody>
                    <a:bodyPr/>
                    <a:lstStyle/>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1,444,000</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2.15</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99,900</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227,000</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3.75</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27,500</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1,000</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5.46</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200</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3826213"/>
                  </a:ext>
                </a:extLst>
              </a:tr>
              <a:tr h="228600">
                <a:tc gridSpan="9">
                  <a:txBody>
                    <a:bodyPr/>
                    <a:lstStyle/>
                    <a:p>
                      <a:pPr marL="449580">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Measured &amp; Indicated Resources</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extLst>
                  <a:ext uri="{0D108BD9-81ED-4DB2-BD59-A6C34878D82A}">
                    <a16:rowId xmlns:a16="http://schemas.microsoft.com/office/drawing/2014/main" val="2172756806"/>
                  </a:ext>
                </a:extLst>
              </a:tr>
              <a:tr h="228600">
                <a:tc>
                  <a:txBody>
                    <a:bodyPr/>
                    <a:lstStyle/>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1,530,000</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2.18</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107,000</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227,000</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3.77</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27,500</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1,000</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6.22</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200</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5516568"/>
                  </a:ext>
                </a:extLst>
              </a:tr>
              <a:tr h="228600">
                <a:tc gridSpan="9">
                  <a:txBody>
                    <a:bodyPr/>
                    <a:lstStyle/>
                    <a:p>
                      <a:pPr marL="449580">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Inferred Resources</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extLst>
                  <a:ext uri="{0D108BD9-81ED-4DB2-BD59-A6C34878D82A}">
                    <a16:rowId xmlns:a16="http://schemas.microsoft.com/office/drawing/2014/main" val="2107886777"/>
                  </a:ext>
                </a:extLst>
              </a:tr>
              <a:tr h="228600">
                <a:tc>
                  <a:txBody>
                    <a:bodyPr/>
                    <a:lstStyle/>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244,000</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2.38</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18,600</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323,000</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3.83</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39,800</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8,000</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pPr>
                      <a:r>
                        <a:rPr lang="fr-CA"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5.16</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ct val="107000"/>
                        </a:lnSpc>
                      </a:pPr>
                      <a:r>
                        <a:rPr lang="fr-CA"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1 300</a:t>
                      </a:r>
                      <a:endParaRPr lang="fr-CA" sz="1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0784159"/>
                  </a:ext>
                </a:extLst>
              </a:tr>
            </a:tbl>
          </a:graphicData>
        </a:graphic>
      </p:graphicFrame>
      <p:pic>
        <p:nvPicPr>
          <p:cNvPr id="7" name="Image 6" descr="Une image contenant texte, capture d’écran, carte&#10;&#10;Description générée automatiquement">
            <a:extLst>
              <a:ext uri="{FF2B5EF4-FFF2-40B4-BE49-F238E27FC236}">
                <a16:creationId xmlns:a16="http://schemas.microsoft.com/office/drawing/2014/main" id="{A0B24567-24DC-5BE2-4177-EE8965A08C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786" y="2842956"/>
            <a:ext cx="5334654" cy="3476563"/>
          </a:xfrm>
          <a:prstGeom prst="rect">
            <a:avLst/>
          </a:prstGeom>
        </p:spPr>
      </p:pic>
      <p:sp>
        <p:nvSpPr>
          <p:cNvPr id="9" name="ZoneTexte 8">
            <a:extLst>
              <a:ext uri="{FF2B5EF4-FFF2-40B4-BE49-F238E27FC236}">
                <a16:creationId xmlns:a16="http://schemas.microsoft.com/office/drawing/2014/main" id="{FB1389E9-E6B5-D002-A5B1-3191735847D5}"/>
              </a:ext>
            </a:extLst>
          </p:cNvPr>
          <p:cNvSpPr txBox="1"/>
          <p:nvPr/>
        </p:nvSpPr>
        <p:spPr>
          <a:xfrm>
            <a:off x="2712720" y="3967156"/>
            <a:ext cx="904240" cy="369332"/>
          </a:xfrm>
          <a:prstGeom prst="rect">
            <a:avLst/>
          </a:prstGeom>
          <a:solidFill>
            <a:schemeClr val="bg1"/>
          </a:solidFill>
        </p:spPr>
        <p:txBody>
          <a:bodyPr wrap="square" rtlCol="0">
            <a:spAutoFit/>
          </a:bodyPr>
          <a:lstStyle/>
          <a:p>
            <a:r>
              <a:rPr lang="fr-CA" dirty="0"/>
              <a:t>138 km</a:t>
            </a:r>
          </a:p>
        </p:txBody>
      </p:sp>
    </p:spTree>
    <p:extLst>
      <p:ext uri="{BB962C8B-B14F-4D97-AF65-F5344CB8AC3E}">
        <p14:creationId xmlns:p14="http://schemas.microsoft.com/office/powerpoint/2010/main" val="3827688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94C27109-66F4-D88A-846F-481C1EF9C11F}"/>
              </a:ext>
            </a:extLst>
          </p:cNvPr>
          <p:cNvSpPr>
            <a:spLocks noGrp="1"/>
          </p:cNvSpPr>
          <p:nvPr>
            <p:ph type="title"/>
          </p:nvPr>
        </p:nvSpPr>
        <p:spPr>
          <a:xfrm>
            <a:off x="344787" y="13211"/>
            <a:ext cx="10515601" cy="842500"/>
          </a:xfrm>
        </p:spPr>
        <p:txBody>
          <a:bodyPr>
            <a:noAutofit/>
          </a:bodyPr>
          <a:lstStyle/>
          <a:p>
            <a:r>
              <a:rPr lang="en-US" sz="3600" dirty="0"/>
              <a:t>Flordin Deposit: Notes to the 2023 MRE</a:t>
            </a:r>
            <a:endParaRPr lang="en-CA" sz="3600" dirty="0"/>
          </a:p>
        </p:txBody>
      </p:sp>
      <p:sp>
        <p:nvSpPr>
          <p:cNvPr id="9" name="ZoneTexte 8">
            <a:extLst>
              <a:ext uri="{FF2B5EF4-FFF2-40B4-BE49-F238E27FC236}">
                <a16:creationId xmlns:a16="http://schemas.microsoft.com/office/drawing/2014/main" id="{8AB193BB-0385-A81B-60FA-FE3B97263D8E}"/>
              </a:ext>
            </a:extLst>
          </p:cNvPr>
          <p:cNvSpPr txBox="1"/>
          <p:nvPr/>
        </p:nvSpPr>
        <p:spPr>
          <a:xfrm>
            <a:off x="329459" y="931825"/>
            <a:ext cx="11533082" cy="5463034"/>
          </a:xfrm>
          <a:prstGeom prst="rect">
            <a:avLst/>
          </a:prstGeom>
          <a:noFill/>
        </p:spPr>
        <p:txBody>
          <a:bodyPr wrap="square">
            <a:spAutoFit/>
          </a:bodyPr>
          <a:lstStyle/>
          <a:p>
            <a:pPr marL="540385" indent="358775"/>
            <a:r>
              <a:rPr lang="en-CA" sz="1100" b="1" dirty="0">
                <a:effectLst/>
                <a:latin typeface="Arial" panose="020B0604020202020204" pitchFamily="34" charset="0"/>
                <a:ea typeface="Calibri" panose="020F0502020204030204" pitchFamily="34" charset="0"/>
              </a:rPr>
              <a:t>Flordin Deposit:  Notes to the 2023 MRE</a:t>
            </a:r>
          </a:p>
          <a:p>
            <a:pPr marL="540385" indent="358775"/>
            <a:endParaRPr lang="fr-CA" sz="800" dirty="0">
              <a:effectLst/>
              <a:latin typeface="Arial" panose="020B0604020202020204" pitchFamily="34" charset="0"/>
              <a:ea typeface="Calibri" panose="020F0502020204030204" pitchFamily="34" charset="0"/>
            </a:endParaRPr>
          </a:p>
          <a:p>
            <a:pPr marL="630555" indent="-270510" algn="just"/>
            <a:r>
              <a:rPr lang="en-CA" sz="1100" dirty="0">
                <a:effectLst/>
                <a:latin typeface="Arial" panose="020B0604020202020204" pitchFamily="34" charset="0"/>
                <a:ea typeface="Arial" panose="020B0604020202020204" pitchFamily="34" charset="0"/>
                <a:cs typeface="Times New Roman" panose="02020603050405020304" pitchFamily="18" charset="0"/>
              </a:rPr>
              <a:t>1.	The effective date of the 2023 MRE is May 15, 2023.</a:t>
            </a:r>
            <a:endParaRPr lang="fr-CA" sz="1100" dirty="0">
              <a:effectLst/>
              <a:latin typeface="Arial" panose="020B0604020202020204" pitchFamily="34" charset="0"/>
              <a:ea typeface="Arial" panose="020B0604020202020204" pitchFamily="34" charset="0"/>
              <a:cs typeface="Times New Roman" panose="02020603050405020304" pitchFamily="18" charset="0"/>
            </a:endParaRPr>
          </a:p>
          <a:p>
            <a:pPr marL="630555" indent="-270510" algn="just"/>
            <a:r>
              <a:rPr lang="en-CA" sz="1100" dirty="0">
                <a:effectLst/>
                <a:latin typeface="Arial" panose="020B0604020202020204" pitchFamily="34" charset="0"/>
                <a:ea typeface="Arial" panose="020B0604020202020204" pitchFamily="34" charset="0"/>
                <a:cs typeface="Times New Roman" panose="02020603050405020304" pitchFamily="18" charset="0"/>
              </a:rPr>
              <a:t>2.	The independent and qualified persons (as defined by NI 43-101) for the 2023 MRE are Olivier Vadnais-Leblanc, </a:t>
            </a:r>
            <a:r>
              <a:rPr lang="en-CA" sz="1100" dirty="0" err="1">
                <a:effectLst/>
                <a:latin typeface="Arial" panose="020B0604020202020204" pitchFamily="34" charset="0"/>
                <a:ea typeface="Arial" panose="020B0604020202020204" pitchFamily="34" charset="0"/>
                <a:cs typeface="Times New Roman" panose="02020603050405020304" pitchFamily="18" charset="0"/>
              </a:rPr>
              <a:t>P.Geo</a:t>
            </a:r>
            <a:r>
              <a:rPr lang="en-CA" sz="1100" dirty="0">
                <a:effectLst/>
                <a:latin typeface="Arial" panose="020B0604020202020204" pitchFamily="34" charset="0"/>
                <a:ea typeface="Arial" panose="020B0604020202020204" pitchFamily="34" charset="0"/>
                <a:cs typeface="Times New Roman" panose="02020603050405020304" pitchFamily="18" charset="0"/>
              </a:rPr>
              <a:t>., Carl Pelletier, </a:t>
            </a:r>
            <a:r>
              <a:rPr lang="en-CA" sz="1100" dirty="0" err="1">
                <a:effectLst/>
                <a:latin typeface="Arial" panose="020B0604020202020204" pitchFamily="34" charset="0"/>
                <a:ea typeface="Arial" panose="020B0604020202020204" pitchFamily="34" charset="0"/>
                <a:cs typeface="Times New Roman" panose="02020603050405020304" pitchFamily="18" charset="0"/>
              </a:rPr>
              <a:t>P.Geo</a:t>
            </a:r>
            <a:r>
              <a:rPr lang="en-CA" sz="1100" dirty="0">
                <a:effectLst/>
                <a:latin typeface="Arial" panose="020B0604020202020204" pitchFamily="34" charset="0"/>
                <a:ea typeface="Arial" panose="020B0604020202020204" pitchFamily="34" charset="0"/>
                <a:cs typeface="Times New Roman" panose="02020603050405020304" pitchFamily="18" charset="0"/>
              </a:rPr>
              <a:t>., Eric Lecomte, P.Eng., and Simon Boudreau, P.Eng., from InnovExplo Inc, </a:t>
            </a:r>
            <a:endParaRPr lang="fr-CA" sz="1100" dirty="0">
              <a:effectLst/>
              <a:latin typeface="Arial" panose="020B0604020202020204" pitchFamily="34" charset="0"/>
              <a:ea typeface="Arial" panose="020B0604020202020204" pitchFamily="34" charset="0"/>
              <a:cs typeface="Times New Roman" panose="02020603050405020304" pitchFamily="18" charset="0"/>
            </a:endParaRPr>
          </a:p>
          <a:p>
            <a:pPr marL="630555" indent="-270510" algn="just"/>
            <a:r>
              <a:rPr lang="en-CA" sz="1100" dirty="0">
                <a:effectLst/>
                <a:latin typeface="Arial" panose="020B0604020202020204" pitchFamily="34" charset="0"/>
                <a:ea typeface="Arial" panose="020B0604020202020204" pitchFamily="34" charset="0"/>
                <a:cs typeface="Times New Roman" panose="02020603050405020304" pitchFamily="18" charset="0"/>
              </a:rPr>
              <a:t>3.	The mineral resource estimate follows the CIM Definition Standards (2014) and follows the CIM MRMR Best Practice Guidelines (2019).</a:t>
            </a:r>
            <a:endParaRPr lang="fr-CA" sz="1100" dirty="0">
              <a:effectLst/>
              <a:latin typeface="Arial" panose="020B0604020202020204" pitchFamily="34" charset="0"/>
              <a:ea typeface="Arial" panose="020B0604020202020204" pitchFamily="34" charset="0"/>
              <a:cs typeface="Times New Roman" panose="02020603050405020304" pitchFamily="18" charset="0"/>
            </a:endParaRPr>
          </a:p>
          <a:p>
            <a:pPr marL="630555" indent="-270510" algn="just"/>
            <a:r>
              <a:rPr lang="en-CA" sz="1100" dirty="0">
                <a:effectLst/>
                <a:latin typeface="Arial" panose="020B0604020202020204" pitchFamily="34" charset="0"/>
                <a:ea typeface="Arial" panose="020B0604020202020204" pitchFamily="34" charset="0"/>
                <a:cs typeface="Times New Roman" panose="02020603050405020304" pitchFamily="18" charset="0"/>
              </a:rPr>
              <a:t>4.	These mineral resources are not mineral reserves because they do not have demonstrated economic viability. The results are presented undiluted and are considered to have reasonable prospects for eventual economic extraction (RPEEE).</a:t>
            </a:r>
            <a:endParaRPr lang="fr-CA" sz="1100" dirty="0">
              <a:effectLst/>
              <a:latin typeface="Arial" panose="020B0604020202020204" pitchFamily="34" charset="0"/>
              <a:ea typeface="Arial" panose="020B0604020202020204" pitchFamily="34" charset="0"/>
              <a:cs typeface="Times New Roman" panose="02020603050405020304" pitchFamily="18" charset="0"/>
            </a:endParaRPr>
          </a:p>
          <a:p>
            <a:pPr marL="630555" indent="-270510" algn="just"/>
            <a:r>
              <a:rPr lang="en-CA" sz="1100" dirty="0">
                <a:effectLst/>
                <a:latin typeface="Arial" panose="020B0604020202020204" pitchFamily="34" charset="0"/>
                <a:ea typeface="Arial" panose="020B0604020202020204" pitchFamily="34" charset="0"/>
                <a:cs typeface="Times New Roman" panose="02020603050405020304" pitchFamily="18" charset="0"/>
              </a:rPr>
              <a:t>5.	The estimate encompasses 364 mineralized veins and structures developed using Genesis and interpolated using </a:t>
            </a:r>
            <a:r>
              <a:rPr lang="en-CA" sz="1100" dirty="0" err="1">
                <a:effectLst/>
                <a:latin typeface="Arial" panose="020B0604020202020204" pitchFamily="34" charset="0"/>
                <a:ea typeface="Arial" panose="020B0604020202020204" pitchFamily="34" charset="0"/>
                <a:cs typeface="Times New Roman" panose="02020603050405020304" pitchFamily="18" charset="0"/>
              </a:rPr>
              <a:t>LeapFrog</a:t>
            </a:r>
            <a:r>
              <a:rPr lang="en-CA" sz="1100" dirty="0">
                <a:effectLst/>
                <a:latin typeface="Arial" panose="020B0604020202020204" pitchFamily="34" charset="0"/>
                <a:ea typeface="Arial" panose="020B0604020202020204" pitchFamily="34" charset="0"/>
                <a:cs typeface="Times New Roman" panose="02020603050405020304" pitchFamily="18" charset="0"/>
              </a:rPr>
              <a:t> Edge.</a:t>
            </a:r>
            <a:endParaRPr lang="fr-CA" sz="1100" dirty="0">
              <a:effectLst/>
              <a:latin typeface="Arial" panose="020B0604020202020204" pitchFamily="34" charset="0"/>
              <a:ea typeface="Arial" panose="020B0604020202020204" pitchFamily="34" charset="0"/>
              <a:cs typeface="Times New Roman" panose="02020603050405020304" pitchFamily="18" charset="0"/>
            </a:endParaRPr>
          </a:p>
          <a:p>
            <a:pPr marL="630555" indent="-270510" algn="just"/>
            <a:r>
              <a:rPr lang="en-CA" sz="1100" dirty="0">
                <a:effectLst/>
                <a:latin typeface="Arial" panose="020B0604020202020204" pitchFamily="34" charset="0"/>
                <a:ea typeface="Arial" panose="020B0604020202020204" pitchFamily="34" charset="0"/>
                <a:cs typeface="Times New Roman" panose="02020603050405020304" pitchFamily="18" charset="0"/>
              </a:rPr>
              <a:t>6.	1 m composites were calculated within the mineralized zones using the grade of the adjacent material when assayed or a value of zero when not assayed.  High-grade capping supported by statistical analysis was done on composites and was set to 25 g/t Au.  </a:t>
            </a:r>
            <a:endParaRPr lang="fr-CA" sz="1100" dirty="0">
              <a:effectLst/>
              <a:latin typeface="Arial" panose="020B0604020202020204" pitchFamily="34" charset="0"/>
              <a:ea typeface="Arial" panose="020B0604020202020204" pitchFamily="34" charset="0"/>
              <a:cs typeface="Times New Roman" panose="02020603050405020304" pitchFamily="18" charset="0"/>
            </a:endParaRPr>
          </a:p>
          <a:p>
            <a:pPr marL="630555" indent="-270510" algn="just"/>
            <a:r>
              <a:rPr lang="en-CA" sz="1100" dirty="0">
                <a:effectLst/>
                <a:latin typeface="Arial" panose="020B0604020202020204" pitchFamily="34" charset="0"/>
                <a:ea typeface="Arial" panose="020B0604020202020204" pitchFamily="34" charset="0"/>
                <a:cs typeface="Times New Roman" panose="02020603050405020304" pitchFamily="18" charset="0"/>
              </a:rPr>
              <a:t>7.	The estimate was completed using a sub-block model in Leapfrog Edge. A 10m x 2m x 2m (X,Y,Z) parent block size and a 1.25m x 0.25m x 0.25m (X,Y,Z) sub block size was used.</a:t>
            </a:r>
            <a:endParaRPr lang="fr-CA" sz="1100" dirty="0">
              <a:effectLst/>
              <a:latin typeface="Arial" panose="020B0604020202020204" pitchFamily="34" charset="0"/>
              <a:ea typeface="Arial" panose="020B0604020202020204" pitchFamily="34" charset="0"/>
              <a:cs typeface="Times New Roman" panose="02020603050405020304" pitchFamily="18" charset="0"/>
            </a:endParaRPr>
          </a:p>
          <a:p>
            <a:pPr marL="630555" indent="-270510" algn="just"/>
            <a:r>
              <a:rPr lang="en-CA" sz="1100" dirty="0">
                <a:effectLst/>
                <a:latin typeface="Arial" panose="020B0604020202020204" pitchFamily="34" charset="0"/>
                <a:ea typeface="Arial" panose="020B0604020202020204" pitchFamily="34" charset="0"/>
                <a:cs typeface="Times New Roman" panose="02020603050405020304" pitchFamily="18" charset="0"/>
              </a:rPr>
              <a:t>8.	Grade interpolation was obtained by Inverse Distance Squared (ID2) using hard boundaries.</a:t>
            </a:r>
            <a:endParaRPr lang="fr-CA" sz="1100" dirty="0">
              <a:effectLst/>
              <a:latin typeface="Arial" panose="020B0604020202020204" pitchFamily="34" charset="0"/>
              <a:ea typeface="Arial" panose="020B0604020202020204" pitchFamily="34" charset="0"/>
              <a:cs typeface="Times New Roman" panose="02020603050405020304" pitchFamily="18" charset="0"/>
            </a:endParaRPr>
          </a:p>
          <a:p>
            <a:pPr marL="630555" indent="-270510" algn="just"/>
            <a:r>
              <a:rPr lang="en-CA" sz="1100" dirty="0">
                <a:effectLst/>
                <a:latin typeface="Arial" panose="020B0604020202020204" pitchFamily="34" charset="0"/>
                <a:ea typeface="Arial" panose="020B0604020202020204" pitchFamily="34" charset="0"/>
                <a:cs typeface="Times New Roman" panose="02020603050405020304" pitchFamily="18" charset="0"/>
              </a:rPr>
              <a:t>9.	A density value of 2.8 g/cm3 was assigned to all mineralized zones.</a:t>
            </a:r>
            <a:endParaRPr lang="fr-CA" sz="1100" dirty="0">
              <a:effectLst/>
              <a:latin typeface="Arial" panose="020B0604020202020204" pitchFamily="34" charset="0"/>
              <a:ea typeface="Arial" panose="020B0604020202020204" pitchFamily="34" charset="0"/>
              <a:cs typeface="Times New Roman" panose="02020603050405020304" pitchFamily="18" charset="0"/>
            </a:endParaRPr>
          </a:p>
          <a:p>
            <a:pPr marL="630555" indent="-270510" algn="just"/>
            <a:r>
              <a:rPr lang="en-CA" sz="1100" dirty="0">
                <a:effectLst/>
                <a:latin typeface="Arial" panose="020B0604020202020204" pitchFamily="34" charset="0"/>
                <a:ea typeface="Arial" panose="020B0604020202020204" pitchFamily="34" charset="0"/>
                <a:cs typeface="Times New Roman" panose="02020603050405020304" pitchFamily="18" charset="0"/>
              </a:rPr>
              <a:t>10.	Mineral resources were classified into Measured, Indicated and Inferred. </a:t>
            </a:r>
            <a:r>
              <a:rPr lang="en-CA" sz="1100" b="1" dirty="0">
                <a:effectLst/>
                <a:latin typeface="Arial" panose="020B0604020202020204" pitchFamily="34" charset="0"/>
                <a:ea typeface="Arial" panose="020B0604020202020204" pitchFamily="34" charset="0"/>
                <a:cs typeface="Times New Roman" panose="02020603050405020304" pitchFamily="18" charset="0"/>
              </a:rPr>
              <a:t>Measured resources are defined within a distance of 8m from underground or surface channel and from a minimum of three (3) drill holes in areas where the drill spacing is less than 50 m. Indicated resources are defined with a minimum of three (3) drill holes in areas where the drill spacing is less than 50 m. The Inferred category is defined with two (2) drill hole in areas where the drill spacing is less than 75 m where there is reasonable geological and grade continuity.</a:t>
            </a:r>
            <a:endParaRPr lang="fr-CA" sz="1100" b="1" dirty="0">
              <a:effectLst/>
              <a:latin typeface="Arial" panose="020B0604020202020204" pitchFamily="34" charset="0"/>
              <a:ea typeface="Arial" panose="020B0604020202020204" pitchFamily="34" charset="0"/>
              <a:cs typeface="Times New Roman" panose="02020603050405020304" pitchFamily="18" charset="0"/>
            </a:endParaRPr>
          </a:p>
          <a:p>
            <a:pPr marL="630555" indent="-270510" algn="just"/>
            <a:r>
              <a:rPr lang="en-CA" sz="1100" dirty="0">
                <a:effectLst/>
                <a:latin typeface="Arial" panose="020B0604020202020204" pitchFamily="34" charset="0"/>
                <a:ea typeface="Arial" panose="020B0604020202020204" pitchFamily="34" charset="0"/>
                <a:cs typeface="Times New Roman" panose="02020603050405020304" pitchFamily="18" charset="0"/>
              </a:rPr>
              <a:t>11.	The requirement of a reasonable prospect of eventual economic extraction is satisfied by having cut-off grades based on reasonable parameters for potential surface and underground extraction scenarios, minimum widths and constraining volumes. The estimate is presented for potential underground scenarios (realized in </a:t>
            </a:r>
            <a:r>
              <a:rPr lang="en-CA" sz="1100" dirty="0" err="1">
                <a:effectLst/>
                <a:latin typeface="Arial" panose="020B0604020202020204" pitchFamily="34" charset="0"/>
                <a:ea typeface="Arial" panose="020B0604020202020204" pitchFamily="34" charset="0"/>
                <a:cs typeface="Times New Roman" panose="02020603050405020304" pitchFamily="18" charset="0"/>
              </a:rPr>
              <a:t>Deswik</a:t>
            </a:r>
            <a:r>
              <a:rPr lang="en-CA" sz="1100" dirty="0">
                <a:effectLst/>
                <a:latin typeface="Arial" panose="020B0604020202020204" pitchFamily="34" charset="0"/>
                <a:ea typeface="Arial" panose="020B0604020202020204" pitchFamily="34" charset="0"/>
                <a:cs typeface="Times New Roman" panose="02020603050405020304" pitchFamily="18" charset="0"/>
              </a:rPr>
              <a:t>) over a width of 1.7m for blocks 16m high by 16m long at a cut-off grade of 3.10 g/t Au for the long-hole method (LT) and 4.60 g/t Au for the conventional room and pillar (RP) method. Cut-off grades reflect the actual geometry and dip of the mineralized envelopes. The pit of the 2023 mineral resource estimate is locally constrained by an optimized surface in Whittle using a rounded cut-off grade of 0.5 g/t Au. Cut-off grades reflect the actual geometry and dip of the mineralized envelopes. The cut-off grades were calculated using the following parameters: a slope of 50° in the rock and 30° in the overburden, a pit mining cost = C$4.65/t, an underground mining cost of C $169.50/t for LT and C$262.00/t for CP, a processing cost of C$21.50/t, general and administrative costs of C$12.00/t, selling costs of C$5.00/oz, a price of gold of US$1,650 per ounce, a USD/CAD exchange rate of 1.33 and a mill recovery rate of 91.7%. Cut-off grades should be re-evaluated in light of future market conditions (metal prices, exchange rates, mining cost, etc.).</a:t>
            </a:r>
            <a:endParaRPr lang="fr-CA" sz="1100" dirty="0">
              <a:effectLst/>
              <a:latin typeface="Arial" panose="020B0604020202020204" pitchFamily="34" charset="0"/>
              <a:ea typeface="Arial" panose="020B0604020202020204" pitchFamily="34" charset="0"/>
              <a:cs typeface="Times New Roman" panose="02020603050405020304" pitchFamily="18" charset="0"/>
            </a:endParaRPr>
          </a:p>
          <a:p>
            <a:pPr marL="630555" indent="-270510" algn="just"/>
            <a:r>
              <a:rPr lang="en-CA" sz="1100" dirty="0">
                <a:effectLst/>
                <a:latin typeface="Arial" panose="020B0604020202020204" pitchFamily="34" charset="0"/>
                <a:ea typeface="Arial" panose="020B0604020202020204" pitchFamily="34" charset="0"/>
                <a:cs typeface="Times New Roman" panose="02020603050405020304" pitchFamily="18" charset="0"/>
              </a:rPr>
              <a:t>12.	The number of metric tonnes was rounded to the nearest thousand, following the recommendations in NI 43-101 and any discrepancies in the totals are due to rounding effects. The metal contents are presented in troy ounces (tonnes x grade / 31.10348) rounded to the nearest hundred. Numbers may not add up due to rounding.</a:t>
            </a:r>
            <a:endParaRPr lang="fr-CA" sz="1100" dirty="0">
              <a:effectLst/>
              <a:latin typeface="Arial" panose="020B0604020202020204" pitchFamily="34" charset="0"/>
              <a:ea typeface="Arial" panose="020B0604020202020204" pitchFamily="34" charset="0"/>
              <a:cs typeface="Times New Roman" panose="02020603050405020304" pitchFamily="18" charset="0"/>
            </a:endParaRPr>
          </a:p>
          <a:p>
            <a:pPr marL="630555" indent="-270510" algn="just"/>
            <a:r>
              <a:rPr lang="en-CA" sz="1100" dirty="0">
                <a:effectLst/>
                <a:latin typeface="Arial" panose="020B0604020202020204" pitchFamily="34" charset="0"/>
                <a:ea typeface="Arial" panose="020B0604020202020204" pitchFamily="34" charset="0"/>
                <a:cs typeface="Times New Roman" panose="02020603050405020304" pitchFamily="18" charset="0"/>
              </a:rPr>
              <a:t>13.	The independent and qualified persons for the 2023 MRE are not aware of any known environmental, permitting, legal, political, title-related, taxation, socio-political, or marketing issues that could materially affect the Mineral Resource Estimate.</a:t>
            </a:r>
            <a:endParaRPr lang="fr-CA" sz="1100" dirty="0">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42860105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43C81F4-F618-BBCF-2279-85284AA114F3}"/>
              </a:ext>
            </a:extLst>
          </p:cNvPr>
          <p:cNvSpPr>
            <a:spLocks noGrp="1"/>
          </p:cNvSpPr>
          <p:nvPr>
            <p:ph idx="1"/>
          </p:nvPr>
        </p:nvSpPr>
        <p:spPr>
          <a:xfrm>
            <a:off x="344786" y="1080653"/>
            <a:ext cx="11266189" cy="5259761"/>
          </a:xfrm>
        </p:spPr>
        <p:txBody>
          <a:bodyPr>
            <a:noAutofit/>
          </a:bodyPr>
          <a:lstStyle/>
          <a:p>
            <a:pPr marL="0" indent="0">
              <a:lnSpc>
                <a:spcPct val="120000"/>
              </a:lnSpc>
              <a:buNone/>
            </a:pPr>
            <a:r>
              <a:rPr lang="en-CA" dirty="0">
                <a:latin typeface="Impact" panose="020B0806030902050204" pitchFamily="34" charset="0"/>
              </a:rPr>
              <a:t>Growing &amp; Advancing Sleeping Giant</a:t>
            </a:r>
          </a:p>
          <a:p>
            <a:pPr>
              <a:lnSpc>
                <a:spcPct val="120000"/>
              </a:lnSpc>
            </a:pPr>
            <a:r>
              <a:rPr lang="en-CA" sz="1800" dirty="0"/>
              <a:t>Grow production at Sleeping Giant to 2,500 oz Au per month</a:t>
            </a:r>
          </a:p>
          <a:p>
            <a:pPr>
              <a:lnSpc>
                <a:spcPct val="120000"/>
              </a:lnSpc>
            </a:pPr>
            <a:r>
              <a:rPr lang="en-CA" sz="1800" dirty="0"/>
              <a:t>3,000 m per month drill program at Sleeping Giant to extend LOM (Began in December 2023)</a:t>
            </a:r>
          </a:p>
          <a:p>
            <a:pPr>
              <a:lnSpc>
                <a:spcPct val="120000"/>
              </a:lnSpc>
            </a:pPr>
            <a:r>
              <a:rPr lang="en-CA" sz="1800" dirty="0"/>
              <a:t>To declare commercial production in Q2 2026</a:t>
            </a:r>
          </a:p>
          <a:p>
            <a:pPr marL="0" indent="0">
              <a:lnSpc>
                <a:spcPct val="120000"/>
              </a:lnSpc>
              <a:buNone/>
            </a:pPr>
            <a:endParaRPr lang="en-CA" dirty="0">
              <a:latin typeface="Impact" panose="020B0806030902050204" pitchFamily="34" charset="0"/>
            </a:endParaRPr>
          </a:p>
          <a:p>
            <a:pPr marL="0" indent="0">
              <a:lnSpc>
                <a:spcPct val="120000"/>
              </a:lnSpc>
              <a:buNone/>
            </a:pPr>
            <a:r>
              <a:rPr lang="en-CA" dirty="0">
                <a:latin typeface="Impact" panose="020B0806030902050204" pitchFamily="34" charset="0"/>
              </a:rPr>
              <a:t>Advance Cartwright-Flordin</a:t>
            </a:r>
          </a:p>
          <a:p>
            <a:pPr>
              <a:lnSpc>
                <a:spcPct val="120000"/>
              </a:lnSpc>
            </a:pPr>
            <a:r>
              <a:rPr lang="en-US" sz="1800" dirty="0"/>
              <a:t>Extend the surface showing of </a:t>
            </a:r>
            <a:r>
              <a:rPr lang="en-US" sz="1800" dirty="0" err="1"/>
              <a:t>Carthwright</a:t>
            </a:r>
            <a:r>
              <a:rPr lang="en-US" sz="1800" dirty="0"/>
              <a:t> to the West</a:t>
            </a:r>
          </a:p>
          <a:p>
            <a:pPr>
              <a:lnSpc>
                <a:spcPct val="120000"/>
              </a:lnSpc>
            </a:pPr>
            <a:r>
              <a:rPr lang="en-US" sz="1800" dirty="0"/>
              <a:t>Drill 20,000m below the showing in 2026</a:t>
            </a:r>
            <a:endParaRPr lang="en-US" sz="1600" dirty="0"/>
          </a:p>
          <a:p>
            <a:pPr marL="0" indent="0">
              <a:lnSpc>
                <a:spcPct val="120000"/>
              </a:lnSpc>
              <a:buNone/>
            </a:pPr>
            <a:endParaRPr lang="en-CA" dirty="0">
              <a:latin typeface="Impact" panose="020B0806030902050204" pitchFamily="34" charset="0"/>
            </a:endParaRPr>
          </a:p>
          <a:p>
            <a:pPr marL="0" indent="0">
              <a:lnSpc>
                <a:spcPct val="120000"/>
              </a:lnSpc>
              <a:buNone/>
            </a:pPr>
            <a:r>
              <a:rPr lang="en-CA" dirty="0">
                <a:latin typeface="Impact" panose="020B0806030902050204" pitchFamily="34" charset="0"/>
              </a:rPr>
              <a:t>Corporate initiative</a:t>
            </a:r>
          </a:p>
          <a:p>
            <a:pPr>
              <a:lnSpc>
                <a:spcPct val="120000"/>
              </a:lnSpc>
            </a:pPr>
            <a:r>
              <a:rPr lang="en-US" sz="1800" dirty="0"/>
              <a:t>Discuss custom milling with potential client allowing Sleeping Giant to become the central hub in the region.</a:t>
            </a:r>
          </a:p>
          <a:p>
            <a:pPr>
              <a:lnSpc>
                <a:spcPct val="120000"/>
              </a:lnSpc>
            </a:pPr>
            <a:endParaRPr lang="en-US" sz="1800" dirty="0"/>
          </a:p>
          <a:p>
            <a:pPr>
              <a:lnSpc>
                <a:spcPct val="120000"/>
              </a:lnSpc>
            </a:pPr>
            <a:endParaRPr lang="en-CA" sz="1800" dirty="0"/>
          </a:p>
        </p:txBody>
      </p:sp>
      <p:sp>
        <p:nvSpPr>
          <p:cNvPr id="3" name="Title 2">
            <a:extLst>
              <a:ext uri="{FF2B5EF4-FFF2-40B4-BE49-F238E27FC236}">
                <a16:creationId xmlns:a16="http://schemas.microsoft.com/office/drawing/2014/main" id="{DC9F9DD5-DF88-4B62-614D-4C8BA64E3FF3}"/>
              </a:ext>
            </a:extLst>
          </p:cNvPr>
          <p:cNvSpPr>
            <a:spLocks noGrp="1"/>
          </p:cNvSpPr>
          <p:nvPr>
            <p:ph type="title"/>
          </p:nvPr>
        </p:nvSpPr>
        <p:spPr/>
        <p:txBody>
          <a:bodyPr/>
          <a:lstStyle/>
          <a:p>
            <a:r>
              <a:rPr lang="en-CA" dirty="0"/>
              <a:t>2026 Objectives</a:t>
            </a:r>
          </a:p>
        </p:txBody>
      </p:sp>
    </p:spTree>
    <p:extLst>
      <p:ext uri="{BB962C8B-B14F-4D97-AF65-F5344CB8AC3E}">
        <p14:creationId xmlns:p14="http://schemas.microsoft.com/office/powerpoint/2010/main" val="17241701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1709BB-0734-734B-4120-8ECF6EEC17C0}"/>
              </a:ext>
            </a:extLst>
          </p:cNvPr>
          <p:cNvSpPr>
            <a:spLocks noGrp="1"/>
          </p:cNvSpPr>
          <p:nvPr>
            <p:ph type="title"/>
          </p:nvPr>
        </p:nvSpPr>
        <p:spPr>
          <a:xfrm>
            <a:off x="804635" y="703942"/>
            <a:ext cx="2903765" cy="842500"/>
          </a:xfrm>
        </p:spPr>
        <p:txBody>
          <a:bodyPr>
            <a:noAutofit/>
          </a:bodyPr>
          <a:lstStyle/>
          <a:p>
            <a:r>
              <a:rPr lang="en-US" sz="5400" dirty="0"/>
              <a:t>Why </a:t>
            </a:r>
            <a:r>
              <a:rPr lang="en-US" sz="5400" dirty="0" err="1"/>
              <a:t>Abcourt</a:t>
            </a:r>
            <a:r>
              <a:rPr lang="en-US" sz="5400" dirty="0"/>
              <a:t>?</a:t>
            </a:r>
            <a:endParaRPr lang="en-CA" sz="5400" dirty="0"/>
          </a:p>
        </p:txBody>
      </p:sp>
      <p:sp>
        <p:nvSpPr>
          <p:cNvPr id="4" name="Content Placeholder 1">
            <a:extLst>
              <a:ext uri="{FF2B5EF4-FFF2-40B4-BE49-F238E27FC236}">
                <a16:creationId xmlns:a16="http://schemas.microsoft.com/office/drawing/2014/main" id="{FD18DAF2-725C-DAA5-09F2-DC42C9E4D709}"/>
              </a:ext>
            </a:extLst>
          </p:cNvPr>
          <p:cNvSpPr txBox="1">
            <a:spLocks/>
          </p:cNvSpPr>
          <p:nvPr/>
        </p:nvSpPr>
        <p:spPr>
          <a:xfrm>
            <a:off x="92003" y="2715989"/>
            <a:ext cx="4631581" cy="308065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dirty="0">
                <a:solidFill>
                  <a:schemeClr val="bg1"/>
                </a:solidFill>
                <a:latin typeface="Impact" panose="020B0806030902050204" pitchFamily="34" charset="0"/>
              </a:rPr>
              <a:t>Contact Us</a:t>
            </a:r>
          </a:p>
          <a:p>
            <a:pPr marL="263525" indent="-263525">
              <a:lnSpc>
                <a:spcPct val="100000"/>
              </a:lnSpc>
              <a:spcBef>
                <a:spcPts val="0"/>
              </a:spcBef>
              <a:spcAft>
                <a:spcPts val="600"/>
              </a:spcAft>
              <a:buClr>
                <a:prstClr val="white"/>
              </a:buClr>
              <a:buFont typeface="Wingdings" panose="05000000000000000000" pitchFamily="2" charset="2"/>
              <a:buChar char="§"/>
              <a:defRPr/>
            </a:pPr>
            <a:endParaRPr lang="en-CA" sz="1000" dirty="0">
              <a:solidFill>
                <a:prstClr val="white"/>
              </a:solidFill>
              <a:latin typeface="Arial Nova" panose="020B0504020202020204" pitchFamily="34" charset="0"/>
              <a:cs typeface="Times New Roman" panose="02020603050405020304" pitchFamily="18" charset="0"/>
            </a:endParaRPr>
          </a:p>
          <a:p>
            <a:pPr marL="263525" indent="-263525">
              <a:lnSpc>
                <a:spcPct val="100000"/>
              </a:lnSpc>
              <a:spcBef>
                <a:spcPts val="0"/>
              </a:spcBef>
              <a:spcAft>
                <a:spcPts val="600"/>
              </a:spcAft>
              <a:buClr>
                <a:prstClr val="white"/>
              </a:buClr>
              <a:buFont typeface="Wingdings" panose="05000000000000000000" pitchFamily="2" charset="2"/>
              <a:buChar char="§"/>
              <a:defRPr/>
            </a:pPr>
            <a:r>
              <a:rPr lang="fr-FR" sz="1600" dirty="0">
                <a:solidFill>
                  <a:prstClr val="white"/>
                </a:solidFill>
                <a:latin typeface="Arial Nova" panose="020B0504020202020204" pitchFamily="34" charset="0"/>
                <a:cs typeface="Times New Roman" panose="02020603050405020304" pitchFamily="18" charset="0"/>
              </a:rPr>
              <a:t>475, avenue de l’église, Rouyn-Noranda, </a:t>
            </a:r>
            <a:r>
              <a:rPr lang="fr-FR" sz="1600" dirty="0" err="1">
                <a:solidFill>
                  <a:prstClr val="white"/>
                </a:solidFill>
                <a:latin typeface="Arial Nova" panose="020B0504020202020204" pitchFamily="34" charset="0"/>
                <a:cs typeface="Times New Roman" panose="02020603050405020304" pitchFamily="18" charset="0"/>
              </a:rPr>
              <a:t>Quebec</a:t>
            </a:r>
            <a:endParaRPr lang="en-CA" sz="1600" dirty="0">
              <a:solidFill>
                <a:prstClr val="white"/>
              </a:solidFill>
              <a:latin typeface="Arial Nova" panose="020B0504020202020204" pitchFamily="34" charset="0"/>
              <a:cs typeface="Times New Roman" panose="02020603050405020304" pitchFamily="18" charset="0"/>
            </a:endParaRPr>
          </a:p>
          <a:p>
            <a:pPr marL="263525" indent="-263525">
              <a:lnSpc>
                <a:spcPct val="100000"/>
              </a:lnSpc>
              <a:spcBef>
                <a:spcPts val="0"/>
              </a:spcBef>
              <a:spcAft>
                <a:spcPts val="600"/>
              </a:spcAft>
              <a:buClr>
                <a:prstClr val="white"/>
              </a:buClr>
              <a:buFont typeface="Wingdings" panose="05000000000000000000" pitchFamily="2" charset="2"/>
              <a:buChar char="§"/>
              <a:defRPr/>
            </a:pPr>
            <a:r>
              <a:rPr lang="en-CA" sz="1600" dirty="0">
                <a:solidFill>
                  <a:prstClr val="white"/>
                </a:solidFill>
                <a:latin typeface="Arial Nova" panose="020B0504020202020204" pitchFamily="34" charset="0"/>
                <a:cs typeface="Times New Roman" panose="02020603050405020304" pitchFamily="18" charset="0"/>
              </a:rPr>
              <a:t>info@abcourt.com</a:t>
            </a:r>
          </a:p>
          <a:p>
            <a:pPr marL="263525" indent="-263525">
              <a:lnSpc>
                <a:spcPct val="100000"/>
              </a:lnSpc>
              <a:spcBef>
                <a:spcPts val="0"/>
              </a:spcBef>
              <a:spcAft>
                <a:spcPts val="600"/>
              </a:spcAft>
              <a:buClr>
                <a:prstClr val="white"/>
              </a:buClr>
              <a:buFont typeface="Wingdings" panose="05000000000000000000" pitchFamily="2" charset="2"/>
              <a:buChar char="§"/>
              <a:defRPr/>
            </a:pPr>
            <a:endParaRPr lang="en-CA" sz="700" dirty="0">
              <a:solidFill>
                <a:prstClr val="white"/>
              </a:solidFill>
              <a:latin typeface="Arial Nova" panose="020B0504020202020204" pitchFamily="34" charset="0"/>
              <a:cs typeface="Times New Roman" panose="02020603050405020304" pitchFamily="18" charset="0"/>
            </a:endParaRPr>
          </a:p>
          <a:p>
            <a:pPr marL="0" indent="0">
              <a:lnSpc>
                <a:spcPct val="100000"/>
              </a:lnSpc>
              <a:spcBef>
                <a:spcPts val="0"/>
              </a:spcBef>
              <a:spcAft>
                <a:spcPts val="600"/>
              </a:spcAft>
              <a:buClr>
                <a:prstClr val="white"/>
              </a:buClr>
              <a:buNone/>
              <a:defRPr/>
            </a:pPr>
            <a:r>
              <a:rPr lang="en-CA" sz="1600" b="1" dirty="0">
                <a:solidFill>
                  <a:prstClr val="white"/>
                </a:solidFill>
                <a:latin typeface="Arial Nova" panose="020B0504020202020204" pitchFamily="34" charset="0"/>
                <a:cs typeface="Times New Roman" panose="02020603050405020304" pitchFamily="18" charset="0"/>
              </a:rPr>
              <a:t>Investor Relations: </a:t>
            </a:r>
          </a:p>
          <a:p>
            <a:pPr marL="263525" indent="-263525">
              <a:lnSpc>
                <a:spcPct val="100000"/>
              </a:lnSpc>
              <a:spcBef>
                <a:spcPts val="0"/>
              </a:spcBef>
              <a:spcAft>
                <a:spcPts val="600"/>
              </a:spcAft>
              <a:buClr>
                <a:prstClr val="white"/>
              </a:buClr>
              <a:buFont typeface="Wingdings" panose="05000000000000000000" pitchFamily="2" charset="2"/>
              <a:buChar char="§"/>
              <a:defRPr/>
            </a:pPr>
            <a:r>
              <a:rPr lang="en-CA" sz="1600" dirty="0">
                <a:solidFill>
                  <a:prstClr val="white"/>
                </a:solidFill>
                <a:latin typeface="Arial Nova" panose="020B0504020202020204" pitchFamily="34" charset="0"/>
                <a:cs typeface="Times New Roman" panose="02020603050405020304" pitchFamily="18" charset="0"/>
              </a:rPr>
              <a:t>IR@abcourt.com</a:t>
            </a:r>
          </a:p>
        </p:txBody>
      </p:sp>
      <p:cxnSp>
        <p:nvCxnSpPr>
          <p:cNvPr id="6" name="Straight Connector 5">
            <a:extLst>
              <a:ext uri="{FF2B5EF4-FFF2-40B4-BE49-F238E27FC236}">
                <a16:creationId xmlns:a16="http://schemas.microsoft.com/office/drawing/2014/main" id="{3342FB9E-50C3-186E-26A0-72CC9522162C}"/>
              </a:ext>
            </a:extLst>
          </p:cNvPr>
          <p:cNvCxnSpPr/>
          <p:nvPr/>
        </p:nvCxnSpPr>
        <p:spPr>
          <a:xfrm>
            <a:off x="371510" y="3223704"/>
            <a:ext cx="3770013"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Block Arc 9">
            <a:extLst>
              <a:ext uri="{FF2B5EF4-FFF2-40B4-BE49-F238E27FC236}">
                <a16:creationId xmlns:a16="http://schemas.microsoft.com/office/drawing/2014/main" id="{6B007ECA-D475-6C2D-3580-557EE0450B79}"/>
              </a:ext>
            </a:extLst>
          </p:cNvPr>
          <p:cNvSpPr/>
          <p:nvPr/>
        </p:nvSpPr>
        <p:spPr>
          <a:xfrm>
            <a:off x="-1986398" y="-103444"/>
            <a:ext cx="7293488" cy="7293488"/>
          </a:xfrm>
          <a:prstGeom prst="blockArc">
            <a:avLst>
              <a:gd name="adj1" fmla="val 18900000"/>
              <a:gd name="adj2" fmla="val 2700000"/>
              <a:gd name="adj3" fmla="val 296"/>
            </a:avLst>
          </a:prstGeom>
          <a:ln w="22225">
            <a:solidFill>
              <a:srgbClr val="FFC000"/>
            </a:solidFill>
          </a:ln>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fr-CA"/>
          </a:p>
        </p:txBody>
      </p:sp>
      <p:sp>
        <p:nvSpPr>
          <p:cNvPr id="11" name="Freeform: Shape 10">
            <a:extLst>
              <a:ext uri="{FF2B5EF4-FFF2-40B4-BE49-F238E27FC236}">
                <a16:creationId xmlns:a16="http://schemas.microsoft.com/office/drawing/2014/main" id="{37387630-E458-ABB8-222B-36CEE9D4137C}"/>
              </a:ext>
            </a:extLst>
          </p:cNvPr>
          <p:cNvSpPr/>
          <p:nvPr/>
        </p:nvSpPr>
        <p:spPr>
          <a:xfrm>
            <a:off x="4751087" y="1307390"/>
            <a:ext cx="7440913" cy="833607"/>
          </a:xfrm>
          <a:custGeom>
            <a:avLst/>
            <a:gdLst>
              <a:gd name="connsiteX0" fmla="*/ 0 w 7440913"/>
              <a:gd name="connsiteY0" fmla="*/ 0 h 833607"/>
              <a:gd name="connsiteX1" fmla="*/ 7440913 w 7440913"/>
              <a:gd name="connsiteY1" fmla="*/ 0 h 833607"/>
              <a:gd name="connsiteX2" fmla="*/ 7440913 w 7440913"/>
              <a:gd name="connsiteY2" fmla="*/ 833607 h 833607"/>
              <a:gd name="connsiteX3" fmla="*/ 0 w 7440913"/>
              <a:gd name="connsiteY3" fmla="*/ 833607 h 833607"/>
              <a:gd name="connsiteX4" fmla="*/ 0 w 7440913"/>
              <a:gd name="connsiteY4" fmla="*/ 0 h 833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0913" h="833607">
                <a:moveTo>
                  <a:pt x="0" y="0"/>
                </a:moveTo>
                <a:lnTo>
                  <a:pt x="7440913" y="0"/>
                </a:lnTo>
                <a:lnTo>
                  <a:pt x="7440913" y="833607"/>
                </a:lnTo>
                <a:lnTo>
                  <a:pt x="0" y="833607"/>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61676" tIns="71120" rIns="71120" bIns="71120" numCol="1" spcCol="1270" anchor="ctr" anchorCtr="0">
            <a:noAutofit/>
          </a:bodyPr>
          <a:lstStyle/>
          <a:p>
            <a:pPr lvl="0" defTabSz="1244600">
              <a:lnSpc>
                <a:spcPct val="90000"/>
              </a:lnSpc>
              <a:spcBef>
                <a:spcPct val="0"/>
              </a:spcBef>
              <a:spcAft>
                <a:spcPct val="35000"/>
              </a:spcAft>
            </a:pPr>
            <a:r>
              <a:rPr lang="en-US" sz="2800" dirty="0">
                <a:latin typeface="Arial Nova" panose="020B0504020202020204" pitchFamily="34" charset="0"/>
              </a:rPr>
              <a:t>Near term gold producer</a:t>
            </a:r>
            <a:endParaRPr lang="en-CA" sz="2800" b="0" kern="1200" dirty="0">
              <a:latin typeface="Arial Nova" panose="020B0504020202020204" pitchFamily="34" charset="0"/>
            </a:endParaRPr>
          </a:p>
        </p:txBody>
      </p:sp>
      <p:sp>
        <p:nvSpPr>
          <p:cNvPr id="13" name="Freeform: Shape 12">
            <a:extLst>
              <a:ext uri="{FF2B5EF4-FFF2-40B4-BE49-F238E27FC236}">
                <a16:creationId xmlns:a16="http://schemas.microsoft.com/office/drawing/2014/main" id="{A354E2A3-4479-1083-8B37-34D5B3058682}"/>
              </a:ext>
            </a:extLst>
          </p:cNvPr>
          <p:cNvSpPr/>
          <p:nvPr/>
        </p:nvSpPr>
        <p:spPr>
          <a:xfrm>
            <a:off x="5347319" y="3739968"/>
            <a:ext cx="6962986" cy="833607"/>
          </a:xfrm>
          <a:custGeom>
            <a:avLst/>
            <a:gdLst>
              <a:gd name="connsiteX0" fmla="*/ 0 w 6962986"/>
              <a:gd name="connsiteY0" fmla="*/ 0 h 833607"/>
              <a:gd name="connsiteX1" fmla="*/ 6962986 w 6962986"/>
              <a:gd name="connsiteY1" fmla="*/ 0 h 833607"/>
              <a:gd name="connsiteX2" fmla="*/ 6962986 w 6962986"/>
              <a:gd name="connsiteY2" fmla="*/ 833607 h 833607"/>
              <a:gd name="connsiteX3" fmla="*/ 0 w 6962986"/>
              <a:gd name="connsiteY3" fmla="*/ 833607 h 833607"/>
              <a:gd name="connsiteX4" fmla="*/ 0 w 6962986"/>
              <a:gd name="connsiteY4" fmla="*/ 0 h 833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2986" h="833607">
                <a:moveTo>
                  <a:pt x="0" y="0"/>
                </a:moveTo>
                <a:lnTo>
                  <a:pt x="6962986" y="0"/>
                </a:lnTo>
                <a:lnTo>
                  <a:pt x="6962986" y="833607"/>
                </a:lnTo>
                <a:lnTo>
                  <a:pt x="0" y="833607"/>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61676" tIns="76200" rIns="76200" bIns="76200" numCol="1" spcCol="1270" anchor="ctr" anchorCtr="0">
            <a:noAutofit/>
          </a:bodyPr>
          <a:lstStyle/>
          <a:p>
            <a:pPr lvl="0" defTabSz="1333500">
              <a:lnSpc>
                <a:spcPct val="90000"/>
              </a:lnSpc>
              <a:spcBef>
                <a:spcPct val="0"/>
              </a:spcBef>
              <a:spcAft>
                <a:spcPct val="35000"/>
              </a:spcAft>
            </a:pPr>
            <a:r>
              <a:rPr lang="en-CA" sz="3000" dirty="0"/>
              <a:t>Custom Mill material from other sites</a:t>
            </a:r>
            <a:endParaRPr lang="en-CA" sz="3000" kern="1200" dirty="0"/>
          </a:p>
        </p:txBody>
      </p:sp>
      <p:sp>
        <p:nvSpPr>
          <p:cNvPr id="15" name="Freeform: Shape 14">
            <a:extLst>
              <a:ext uri="{FF2B5EF4-FFF2-40B4-BE49-F238E27FC236}">
                <a16:creationId xmlns:a16="http://schemas.microsoft.com/office/drawing/2014/main" id="{4A0A04F0-74C5-BE21-A938-CAD4E2E2CE4F}"/>
              </a:ext>
            </a:extLst>
          </p:cNvPr>
          <p:cNvSpPr/>
          <p:nvPr/>
        </p:nvSpPr>
        <p:spPr>
          <a:xfrm>
            <a:off x="5290070" y="2477499"/>
            <a:ext cx="6962986" cy="833607"/>
          </a:xfrm>
          <a:custGeom>
            <a:avLst/>
            <a:gdLst>
              <a:gd name="connsiteX0" fmla="*/ 0 w 6962986"/>
              <a:gd name="connsiteY0" fmla="*/ 0 h 833607"/>
              <a:gd name="connsiteX1" fmla="*/ 6962986 w 6962986"/>
              <a:gd name="connsiteY1" fmla="*/ 0 h 833607"/>
              <a:gd name="connsiteX2" fmla="*/ 6962986 w 6962986"/>
              <a:gd name="connsiteY2" fmla="*/ 833607 h 833607"/>
              <a:gd name="connsiteX3" fmla="*/ 0 w 6962986"/>
              <a:gd name="connsiteY3" fmla="*/ 833607 h 833607"/>
              <a:gd name="connsiteX4" fmla="*/ 0 w 6962986"/>
              <a:gd name="connsiteY4" fmla="*/ 0 h 833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2986" h="833607">
                <a:moveTo>
                  <a:pt x="0" y="0"/>
                </a:moveTo>
                <a:lnTo>
                  <a:pt x="6962986" y="0"/>
                </a:lnTo>
                <a:lnTo>
                  <a:pt x="6962986" y="833607"/>
                </a:lnTo>
                <a:lnTo>
                  <a:pt x="0" y="833607"/>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61676" tIns="76200" rIns="76200" bIns="76200" numCol="1" spcCol="1270" anchor="ctr" anchorCtr="0">
            <a:noAutofit/>
          </a:bodyPr>
          <a:lstStyle/>
          <a:p>
            <a:pPr lvl="0" defTabSz="1333500">
              <a:lnSpc>
                <a:spcPct val="90000"/>
              </a:lnSpc>
              <a:spcBef>
                <a:spcPct val="0"/>
              </a:spcBef>
              <a:spcAft>
                <a:spcPct val="35000"/>
              </a:spcAft>
            </a:pPr>
            <a:r>
              <a:rPr lang="en-CA" sz="3000" dirty="0"/>
              <a:t>Resource growth potential within the camp</a:t>
            </a:r>
            <a:endParaRPr lang="en-CA" sz="3000" kern="1200" dirty="0"/>
          </a:p>
        </p:txBody>
      </p:sp>
      <p:sp>
        <p:nvSpPr>
          <p:cNvPr id="18" name="Freeform: Shape 17">
            <a:extLst>
              <a:ext uri="{FF2B5EF4-FFF2-40B4-BE49-F238E27FC236}">
                <a16:creationId xmlns:a16="http://schemas.microsoft.com/office/drawing/2014/main" id="{7DE4B842-7563-B7D6-278E-A58BF6C25A03}"/>
              </a:ext>
            </a:extLst>
          </p:cNvPr>
          <p:cNvSpPr/>
          <p:nvPr/>
        </p:nvSpPr>
        <p:spPr>
          <a:xfrm>
            <a:off x="4751087" y="5002438"/>
            <a:ext cx="7440913" cy="833607"/>
          </a:xfrm>
          <a:custGeom>
            <a:avLst/>
            <a:gdLst>
              <a:gd name="connsiteX0" fmla="*/ 0 w 7440913"/>
              <a:gd name="connsiteY0" fmla="*/ 0 h 833607"/>
              <a:gd name="connsiteX1" fmla="*/ 7440913 w 7440913"/>
              <a:gd name="connsiteY1" fmla="*/ 0 h 833607"/>
              <a:gd name="connsiteX2" fmla="*/ 7440913 w 7440913"/>
              <a:gd name="connsiteY2" fmla="*/ 833607 h 833607"/>
              <a:gd name="connsiteX3" fmla="*/ 0 w 7440913"/>
              <a:gd name="connsiteY3" fmla="*/ 833607 h 833607"/>
              <a:gd name="connsiteX4" fmla="*/ 0 w 7440913"/>
              <a:gd name="connsiteY4" fmla="*/ 0 h 833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0913" h="833607">
                <a:moveTo>
                  <a:pt x="0" y="0"/>
                </a:moveTo>
                <a:lnTo>
                  <a:pt x="7440913" y="0"/>
                </a:lnTo>
                <a:lnTo>
                  <a:pt x="7440913" y="833607"/>
                </a:lnTo>
                <a:lnTo>
                  <a:pt x="0" y="833607"/>
                </a:lnTo>
                <a:lnTo>
                  <a:pt x="0" y="0"/>
                </a:lnTo>
                <a:close/>
              </a:path>
            </a:pathLst>
          </a:cu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61676" tIns="71120" rIns="71120" bIns="71120" numCol="1" spcCol="1270" anchor="ctr" anchorCtr="0">
            <a:noAutofit/>
          </a:bodyPr>
          <a:lstStyle/>
          <a:p>
            <a:pPr lvl="0" defTabSz="1244600">
              <a:lnSpc>
                <a:spcPct val="90000"/>
              </a:lnSpc>
              <a:spcBef>
                <a:spcPct val="0"/>
              </a:spcBef>
              <a:spcAft>
                <a:spcPct val="35000"/>
              </a:spcAft>
            </a:pPr>
            <a:r>
              <a:rPr lang="en-CA" sz="2800" dirty="0">
                <a:latin typeface="Arial Nova" panose="020B0504020202020204" pitchFamily="34" charset="0"/>
              </a:rPr>
              <a:t>Many upcoming catalysts</a:t>
            </a:r>
            <a:endParaRPr lang="en-CA" sz="2800" kern="1200" dirty="0">
              <a:latin typeface="Arial Nova" panose="020B0504020202020204" pitchFamily="34" charset="0"/>
            </a:endParaRPr>
          </a:p>
        </p:txBody>
      </p:sp>
      <p:grpSp>
        <p:nvGrpSpPr>
          <p:cNvPr id="20" name="Group 19">
            <a:extLst>
              <a:ext uri="{FF2B5EF4-FFF2-40B4-BE49-F238E27FC236}">
                <a16:creationId xmlns:a16="http://schemas.microsoft.com/office/drawing/2014/main" id="{8C08E657-7DD8-0629-AD49-45090BA1B6E7}"/>
              </a:ext>
            </a:extLst>
          </p:cNvPr>
          <p:cNvGrpSpPr/>
          <p:nvPr/>
        </p:nvGrpSpPr>
        <p:grpSpPr>
          <a:xfrm>
            <a:off x="4230083" y="1146352"/>
            <a:ext cx="1042009" cy="1042009"/>
            <a:chOff x="4230083" y="1146352"/>
            <a:chExt cx="1042009" cy="1042009"/>
          </a:xfrm>
        </p:grpSpPr>
        <p:sp>
          <p:nvSpPr>
            <p:cNvPr id="12" name="Oval 11">
              <a:extLst>
                <a:ext uri="{FF2B5EF4-FFF2-40B4-BE49-F238E27FC236}">
                  <a16:creationId xmlns:a16="http://schemas.microsoft.com/office/drawing/2014/main" id="{D2004CAF-2715-2CEB-45FD-03DB4F08CA4E}"/>
                </a:ext>
              </a:extLst>
            </p:cNvPr>
            <p:cNvSpPr/>
            <p:nvPr/>
          </p:nvSpPr>
          <p:spPr>
            <a:xfrm>
              <a:off x="4230083" y="1146352"/>
              <a:ext cx="1042009" cy="1042009"/>
            </a:xfrm>
            <a:prstGeom prst="ellipse">
              <a:avLst/>
            </a:prstGeom>
            <a:solidFill>
              <a:schemeClr val="bg1"/>
            </a:solidFill>
            <a:ln>
              <a:solidFill>
                <a:srgbClr val="FFC000"/>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fr-CA"/>
            </a:p>
          </p:txBody>
        </p:sp>
        <p:sp>
          <p:nvSpPr>
            <p:cNvPr id="8" name="TextBox 7">
              <a:extLst>
                <a:ext uri="{FF2B5EF4-FFF2-40B4-BE49-F238E27FC236}">
                  <a16:creationId xmlns:a16="http://schemas.microsoft.com/office/drawing/2014/main" id="{E32ECA3E-6370-9D90-CCC6-9AC247527781}"/>
                </a:ext>
              </a:extLst>
            </p:cNvPr>
            <p:cNvSpPr txBox="1"/>
            <p:nvPr/>
          </p:nvSpPr>
          <p:spPr>
            <a:xfrm>
              <a:off x="4420364" y="1298024"/>
              <a:ext cx="661446" cy="738664"/>
            </a:xfrm>
            <a:prstGeom prst="rect">
              <a:avLst/>
            </a:prstGeom>
            <a:noFill/>
          </p:spPr>
          <p:txBody>
            <a:bodyPr wrap="square" lIns="0" tIns="0" rIns="0" bIns="0" rtlCol="0">
              <a:spAutoFit/>
            </a:bodyPr>
            <a:lstStyle/>
            <a:p>
              <a:pPr algn="ctr"/>
              <a:r>
                <a:rPr lang="en-CA" sz="4800" dirty="0">
                  <a:latin typeface="Impact" panose="020B0806030902050204" pitchFamily="34" charset="0"/>
                </a:rPr>
                <a:t>1</a:t>
              </a:r>
            </a:p>
          </p:txBody>
        </p:sp>
      </p:grpSp>
      <p:grpSp>
        <p:nvGrpSpPr>
          <p:cNvPr id="21" name="Group 20">
            <a:extLst>
              <a:ext uri="{FF2B5EF4-FFF2-40B4-BE49-F238E27FC236}">
                <a16:creationId xmlns:a16="http://schemas.microsoft.com/office/drawing/2014/main" id="{A565083E-721D-E74A-52AB-AF92B64E1411}"/>
              </a:ext>
            </a:extLst>
          </p:cNvPr>
          <p:cNvGrpSpPr/>
          <p:nvPr/>
        </p:nvGrpSpPr>
        <p:grpSpPr>
          <a:xfrm>
            <a:off x="4708009" y="2396980"/>
            <a:ext cx="1042009" cy="1042009"/>
            <a:chOff x="4708009" y="2396980"/>
            <a:chExt cx="1042009" cy="1042009"/>
          </a:xfrm>
        </p:grpSpPr>
        <p:sp>
          <p:nvSpPr>
            <p:cNvPr id="14" name="Oval 13">
              <a:extLst>
                <a:ext uri="{FF2B5EF4-FFF2-40B4-BE49-F238E27FC236}">
                  <a16:creationId xmlns:a16="http://schemas.microsoft.com/office/drawing/2014/main" id="{26A19FAC-C01F-6C18-1C7C-6BF2DA0964F0}"/>
                </a:ext>
              </a:extLst>
            </p:cNvPr>
            <p:cNvSpPr/>
            <p:nvPr/>
          </p:nvSpPr>
          <p:spPr>
            <a:xfrm>
              <a:off x="4708009" y="2396980"/>
              <a:ext cx="1042009" cy="1042009"/>
            </a:xfrm>
            <a:prstGeom prst="ellipse">
              <a:avLst/>
            </a:prstGeom>
            <a:solidFill>
              <a:schemeClr val="bg1"/>
            </a:solidFill>
            <a:ln>
              <a:solidFill>
                <a:srgbClr val="FFC000"/>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fr-CA"/>
            </a:p>
          </p:txBody>
        </p:sp>
        <p:sp>
          <p:nvSpPr>
            <p:cNvPr id="28" name="TextBox 27">
              <a:extLst>
                <a:ext uri="{FF2B5EF4-FFF2-40B4-BE49-F238E27FC236}">
                  <a16:creationId xmlns:a16="http://schemas.microsoft.com/office/drawing/2014/main" id="{6AC95A40-2EE6-12B5-DF48-DD45DC888447}"/>
                </a:ext>
              </a:extLst>
            </p:cNvPr>
            <p:cNvSpPr txBox="1"/>
            <p:nvPr/>
          </p:nvSpPr>
          <p:spPr>
            <a:xfrm>
              <a:off x="4898290" y="2548652"/>
              <a:ext cx="661446" cy="738664"/>
            </a:xfrm>
            <a:prstGeom prst="rect">
              <a:avLst/>
            </a:prstGeom>
            <a:noFill/>
          </p:spPr>
          <p:txBody>
            <a:bodyPr wrap="square" lIns="0" tIns="0" rIns="0" bIns="0" rtlCol="0">
              <a:spAutoFit/>
            </a:bodyPr>
            <a:lstStyle/>
            <a:p>
              <a:pPr algn="ctr"/>
              <a:r>
                <a:rPr lang="en-CA" sz="4800" dirty="0">
                  <a:latin typeface="Impact" panose="020B0806030902050204" pitchFamily="34" charset="0"/>
                </a:rPr>
                <a:t>2</a:t>
              </a:r>
            </a:p>
          </p:txBody>
        </p:sp>
      </p:grpSp>
      <p:grpSp>
        <p:nvGrpSpPr>
          <p:cNvPr id="22" name="Group 21">
            <a:extLst>
              <a:ext uri="{FF2B5EF4-FFF2-40B4-BE49-F238E27FC236}">
                <a16:creationId xmlns:a16="http://schemas.microsoft.com/office/drawing/2014/main" id="{85F3B06D-720D-517C-0EF1-0044972B2159}"/>
              </a:ext>
            </a:extLst>
          </p:cNvPr>
          <p:cNvGrpSpPr/>
          <p:nvPr/>
        </p:nvGrpSpPr>
        <p:grpSpPr>
          <a:xfrm>
            <a:off x="4708009" y="3647608"/>
            <a:ext cx="1042009" cy="1042009"/>
            <a:chOff x="4708009" y="3647608"/>
            <a:chExt cx="1042009" cy="1042009"/>
          </a:xfrm>
        </p:grpSpPr>
        <p:sp>
          <p:nvSpPr>
            <p:cNvPr id="17" name="Oval 16">
              <a:extLst>
                <a:ext uri="{FF2B5EF4-FFF2-40B4-BE49-F238E27FC236}">
                  <a16:creationId xmlns:a16="http://schemas.microsoft.com/office/drawing/2014/main" id="{A1161322-C4C0-7AC6-EA18-B7D572B20800}"/>
                </a:ext>
              </a:extLst>
            </p:cNvPr>
            <p:cNvSpPr/>
            <p:nvPr/>
          </p:nvSpPr>
          <p:spPr>
            <a:xfrm>
              <a:off x="4708009" y="3647608"/>
              <a:ext cx="1042009" cy="1042009"/>
            </a:xfrm>
            <a:prstGeom prst="ellipse">
              <a:avLst/>
            </a:prstGeom>
            <a:solidFill>
              <a:schemeClr val="bg1"/>
            </a:solidFill>
            <a:ln>
              <a:solidFill>
                <a:srgbClr val="FFC000"/>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fr-CA"/>
            </a:p>
          </p:txBody>
        </p:sp>
        <p:sp>
          <p:nvSpPr>
            <p:cNvPr id="29" name="TextBox 28">
              <a:extLst>
                <a:ext uri="{FF2B5EF4-FFF2-40B4-BE49-F238E27FC236}">
                  <a16:creationId xmlns:a16="http://schemas.microsoft.com/office/drawing/2014/main" id="{E777DDFA-9114-18B6-ED34-724A7D939530}"/>
                </a:ext>
              </a:extLst>
            </p:cNvPr>
            <p:cNvSpPr txBox="1"/>
            <p:nvPr/>
          </p:nvSpPr>
          <p:spPr>
            <a:xfrm>
              <a:off x="4898290" y="3799280"/>
              <a:ext cx="661446" cy="738664"/>
            </a:xfrm>
            <a:prstGeom prst="rect">
              <a:avLst/>
            </a:prstGeom>
            <a:noFill/>
          </p:spPr>
          <p:txBody>
            <a:bodyPr wrap="square" lIns="0" tIns="0" rIns="0" bIns="0" rtlCol="0">
              <a:spAutoFit/>
            </a:bodyPr>
            <a:lstStyle/>
            <a:p>
              <a:pPr algn="ctr"/>
              <a:r>
                <a:rPr lang="en-CA" sz="4800" dirty="0">
                  <a:latin typeface="Impact" panose="020B0806030902050204" pitchFamily="34" charset="0"/>
                </a:rPr>
                <a:t>3</a:t>
              </a:r>
            </a:p>
          </p:txBody>
        </p:sp>
      </p:grpSp>
      <p:grpSp>
        <p:nvGrpSpPr>
          <p:cNvPr id="23" name="Group 22">
            <a:extLst>
              <a:ext uri="{FF2B5EF4-FFF2-40B4-BE49-F238E27FC236}">
                <a16:creationId xmlns:a16="http://schemas.microsoft.com/office/drawing/2014/main" id="{28610536-B0D7-AEB6-42C7-97DC5E4365D6}"/>
              </a:ext>
            </a:extLst>
          </p:cNvPr>
          <p:cNvGrpSpPr/>
          <p:nvPr/>
        </p:nvGrpSpPr>
        <p:grpSpPr>
          <a:xfrm>
            <a:off x="4230083" y="4898237"/>
            <a:ext cx="1042009" cy="1042009"/>
            <a:chOff x="4230083" y="4898237"/>
            <a:chExt cx="1042009" cy="1042009"/>
          </a:xfrm>
        </p:grpSpPr>
        <p:sp>
          <p:nvSpPr>
            <p:cNvPr id="19" name="Oval 18">
              <a:extLst>
                <a:ext uri="{FF2B5EF4-FFF2-40B4-BE49-F238E27FC236}">
                  <a16:creationId xmlns:a16="http://schemas.microsoft.com/office/drawing/2014/main" id="{D577C8C9-CD3F-B035-1F1C-5AE71D6DDDA2}"/>
                </a:ext>
              </a:extLst>
            </p:cNvPr>
            <p:cNvSpPr/>
            <p:nvPr/>
          </p:nvSpPr>
          <p:spPr>
            <a:xfrm>
              <a:off x="4230083" y="4898237"/>
              <a:ext cx="1042009" cy="1042009"/>
            </a:xfrm>
            <a:prstGeom prst="ellipse">
              <a:avLst/>
            </a:prstGeom>
            <a:solidFill>
              <a:schemeClr val="bg1"/>
            </a:solidFill>
            <a:ln>
              <a:solidFill>
                <a:srgbClr val="FFC000"/>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fr-CA"/>
            </a:p>
          </p:txBody>
        </p:sp>
        <p:sp>
          <p:nvSpPr>
            <p:cNvPr id="30" name="TextBox 29">
              <a:extLst>
                <a:ext uri="{FF2B5EF4-FFF2-40B4-BE49-F238E27FC236}">
                  <a16:creationId xmlns:a16="http://schemas.microsoft.com/office/drawing/2014/main" id="{6E4BFF62-356A-8FCF-71BD-247A7013D65B}"/>
                </a:ext>
              </a:extLst>
            </p:cNvPr>
            <p:cNvSpPr txBox="1"/>
            <p:nvPr/>
          </p:nvSpPr>
          <p:spPr>
            <a:xfrm>
              <a:off x="4420364" y="5049909"/>
              <a:ext cx="661446" cy="738664"/>
            </a:xfrm>
            <a:prstGeom prst="rect">
              <a:avLst/>
            </a:prstGeom>
            <a:noFill/>
          </p:spPr>
          <p:txBody>
            <a:bodyPr wrap="square" lIns="0" tIns="0" rIns="0" bIns="0" rtlCol="0">
              <a:spAutoFit/>
            </a:bodyPr>
            <a:lstStyle/>
            <a:p>
              <a:pPr algn="ctr"/>
              <a:r>
                <a:rPr lang="en-CA" sz="4800" dirty="0">
                  <a:latin typeface="Impact" panose="020B0806030902050204" pitchFamily="34" charset="0"/>
                </a:rPr>
                <a:t>4</a:t>
              </a:r>
            </a:p>
          </p:txBody>
        </p:sp>
      </p:grpSp>
    </p:spTree>
    <p:extLst>
      <p:ext uri="{BB962C8B-B14F-4D97-AF65-F5344CB8AC3E}">
        <p14:creationId xmlns:p14="http://schemas.microsoft.com/office/powerpoint/2010/main" val="2973892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2000"/>
                                        <p:tgtEl>
                                          <p:spTgt spid="11"/>
                                        </p:tgtEl>
                                      </p:cBhvr>
                                    </p:animEffect>
                                  </p:childTnLst>
                                </p:cTn>
                              </p:par>
                              <p:par>
                                <p:cTn id="12" presetID="10" presetClass="entr" presetSubtype="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2500"/>
                            </p:stCondLst>
                            <p:childTnLst>
                              <p:par>
                                <p:cTn id="16" presetID="10"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2000"/>
                                        <p:tgtEl>
                                          <p:spTgt spid="2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par>
                          <p:cTn id="22" fill="hold">
                            <p:stCondLst>
                              <p:cond delay="4500"/>
                            </p:stCondLst>
                            <p:childTnLst>
                              <p:par>
                                <p:cTn id="23" presetID="10" presetClass="entr" presetSubtype="0"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2000"/>
                                        <p:tgtEl>
                                          <p:spTgt spid="2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par>
                          <p:cTn id="29" fill="hold">
                            <p:stCondLst>
                              <p:cond delay="6500"/>
                            </p:stCondLst>
                            <p:childTnLst>
                              <p:par>
                                <p:cTn id="30" presetID="10" presetClass="entr" presetSubtype="0"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2000"/>
                                        <p:tgtEl>
                                          <p:spTgt spid="2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
                                            <p:txEl>
                                              <p:pRg st="0" end="0"/>
                                            </p:txEl>
                                          </p:spTgt>
                                        </p:tgtEl>
                                        <p:attrNameLst>
                                          <p:attrName>style.visibility</p:attrName>
                                        </p:attrNameLst>
                                      </p:cBhvr>
                                      <p:to>
                                        <p:strVal val="visible"/>
                                      </p:to>
                                    </p:set>
                                    <p:animEffect transition="in" filter="fade">
                                      <p:cBhvr>
                                        <p:cTn id="40" dur="500"/>
                                        <p:tgtEl>
                                          <p:spTgt spid="4">
                                            <p:txEl>
                                              <p:pRg st="0" end="0"/>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animEffect transition="in" filter="fade">
                                      <p:cBhvr>
                                        <p:cTn id="43" dur="500"/>
                                        <p:tgtEl>
                                          <p:spTgt spid="4">
                                            <p:txEl>
                                              <p:pRg st="2" end="2"/>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
                                            <p:txEl>
                                              <p:pRg st="3" end="3"/>
                                            </p:txEl>
                                          </p:spTgt>
                                        </p:tgtEl>
                                        <p:attrNameLst>
                                          <p:attrName>style.visibility</p:attrName>
                                        </p:attrNameLst>
                                      </p:cBhvr>
                                      <p:to>
                                        <p:strVal val="visible"/>
                                      </p:to>
                                    </p:set>
                                    <p:animEffect transition="in" filter="fade">
                                      <p:cBhvr>
                                        <p:cTn id="46" dur="500"/>
                                        <p:tgtEl>
                                          <p:spTgt spid="4">
                                            <p:txEl>
                                              <p:pRg st="3" end="3"/>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
                                            <p:txEl>
                                              <p:pRg st="5" end="5"/>
                                            </p:txEl>
                                          </p:spTgt>
                                        </p:tgtEl>
                                        <p:attrNameLst>
                                          <p:attrName>style.visibility</p:attrName>
                                        </p:attrNameLst>
                                      </p:cBhvr>
                                      <p:to>
                                        <p:strVal val="visible"/>
                                      </p:to>
                                    </p:set>
                                    <p:animEffect transition="in" filter="fade">
                                      <p:cBhvr>
                                        <p:cTn id="49" dur="500"/>
                                        <p:tgtEl>
                                          <p:spTgt spid="4">
                                            <p:txEl>
                                              <p:pRg st="5" end="5"/>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
                                            <p:txEl>
                                              <p:pRg st="6" end="6"/>
                                            </p:txEl>
                                          </p:spTgt>
                                        </p:tgtEl>
                                        <p:attrNameLst>
                                          <p:attrName>style.visibility</p:attrName>
                                        </p:attrNameLst>
                                      </p:cBhvr>
                                      <p:to>
                                        <p:strVal val="visible"/>
                                      </p:to>
                                    </p:set>
                                    <p:animEffect transition="in" filter="fade">
                                      <p:cBhvr>
                                        <p:cTn id="52" dur="500"/>
                                        <p:tgtEl>
                                          <p:spTgt spid="4">
                                            <p:txEl>
                                              <p:pRg st="6" end="6"/>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11" grpId="0"/>
      <p:bldP spid="13" grpId="0"/>
      <p:bldP spid="15"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1709BB-0734-734B-4120-8ECF6EEC17C0}"/>
              </a:ext>
            </a:extLst>
          </p:cNvPr>
          <p:cNvSpPr>
            <a:spLocks noGrp="1"/>
          </p:cNvSpPr>
          <p:nvPr>
            <p:ph type="title"/>
          </p:nvPr>
        </p:nvSpPr>
        <p:spPr>
          <a:xfrm>
            <a:off x="831267" y="3027286"/>
            <a:ext cx="5063505" cy="1473691"/>
          </a:xfrm>
        </p:spPr>
        <p:txBody>
          <a:bodyPr>
            <a:noAutofit/>
          </a:bodyPr>
          <a:lstStyle/>
          <a:p>
            <a:pPr algn="ctr"/>
            <a:r>
              <a:rPr lang="en-US" sz="6600" dirty="0"/>
              <a:t>Appendices</a:t>
            </a:r>
            <a:endParaRPr lang="en-CA" sz="6600" dirty="0"/>
          </a:p>
        </p:txBody>
      </p:sp>
    </p:spTree>
    <p:extLst>
      <p:ext uri="{BB962C8B-B14F-4D97-AF65-F5344CB8AC3E}">
        <p14:creationId xmlns:p14="http://schemas.microsoft.com/office/powerpoint/2010/main" val="42934919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93836E-28C9-EB99-FB20-50D453B3DBD8}"/>
              </a:ext>
            </a:extLst>
          </p:cNvPr>
          <p:cNvSpPr>
            <a:spLocks noGrp="1"/>
          </p:cNvSpPr>
          <p:nvPr>
            <p:ph type="title"/>
          </p:nvPr>
        </p:nvSpPr>
        <p:spPr/>
        <p:txBody>
          <a:bodyPr>
            <a:normAutofit/>
          </a:bodyPr>
          <a:lstStyle/>
          <a:p>
            <a:r>
              <a:rPr lang="en-US" dirty="0"/>
              <a:t>Sleeping Giant Mill: Process Flowsheet</a:t>
            </a:r>
            <a:endParaRPr lang="en-CA" dirty="0"/>
          </a:p>
        </p:txBody>
      </p:sp>
      <p:sp>
        <p:nvSpPr>
          <p:cNvPr id="10" name="Footer Placeholder 11">
            <a:extLst>
              <a:ext uri="{FF2B5EF4-FFF2-40B4-BE49-F238E27FC236}">
                <a16:creationId xmlns:a16="http://schemas.microsoft.com/office/drawing/2014/main" id="{571A3926-0018-3494-8875-A36AC1A25BB4}"/>
              </a:ext>
            </a:extLst>
          </p:cNvPr>
          <p:cNvSpPr txBox="1">
            <a:spLocks/>
          </p:cNvSpPr>
          <p:nvPr/>
        </p:nvSpPr>
        <p:spPr>
          <a:xfrm>
            <a:off x="344787" y="6195177"/>
            <a:ext cx="5551714" cy="376920"/>
          </a:xfr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000" b="0" i="1" u="none" strike="noStrike" kern="1200" cap="none" spc="0" normalizeH="0" baseline="0" noProof="0" dirty="0">
                <a:ln>
                  <a:noFill/>
                </a:ln>
                <a:solidFill>
                  <a:srgbClr val="806C34"/>
                </a:solidFill>
                <a:effectLst/>
                <a:uLnTx/>
                <a:uFillTx/>
                <a:latin typeface="Arial" panose="020B0604020202020204" pitchFamily="34" charset="0"/>
                <a:ea typeface="+mn-ea"/>
                <a:cs typeface="Arial" panose="020B0604020202020204" pitchFamily="34" charset="0"/>
              </a:rPr>
              <a:t>InnovExplo - Expertise minière</a:t>
            </a:r>
          </a:p>
        </p:txBody>
      </p:sp>
      <p:pic>
        <p:nvPicPr>
          <p:cNvPr id="6" name="Image 5">
            <a:extLst>
              <a:ext uri="{FF2B5EF4-FFF2-40B4-BE49-F238E27FC236}">
                <a16:creationId xmlns:a16="http://schemas.microsoft.com/office/drawing/2014/main" id="{621A0A1D-02C8-08E8-BDD2-3E8E56EC5223}"/>
              </a:ext>
            </a:extLst>
          </p:cNvPr>
          <p:cNvPicPr>
            <a:picLocks noChangeAspect="1"/>
          </p:cNvPicPr>
          <p:nvPr/>
        </p:nvPicPr>
        <p:blipFill>
          <a:blip r:embed="rId2"/>
          <a:stretch>
            <a:fillRect/>
          </a:stretch>
        </p:blipFill>
        <p:spPr>
          <a:xfrm>
            <a:off x="2552778" y="855711"/>
            <a:ext cx="7583771" cy="5507767"/>
          </a:xfrm>
          <a:prstGeom prst="rect">
            <a:avLst/>
          </a:prstGeom>
        </p:spPr>
      </p:pic>
    </p:spTree>
    <p:extLst>
      <p:ext uri="{BB962C8B-B14F-4D97-AF65-F5344CB8AC3E}">
        <p14:creationId xmlns:p14="http://schemas.microsoft.com/office/powerpoint/2010/main" val="5654102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43C81F4-F618-BBCF-2279-85284AA114F3}"/>
              </a:ext>
            </a:extLst>
          </p:cNvPr>
          <p:cNvSpPr>
            <a:spLocks noGrp="1"/>
          </p:cNvSpPr>
          <p:nvPr>
            <p:ph idx="1"/>
          </p:nvPr>
        </p:nvSpPr>
        <p:spPr>
          <a:xfrm>
            <a:off x="344786" y="979714"/>
            <a:ext cx="5262911" cy="1879485"/>
          </a:xfrm>
        </p:spPr>
        <p:txBody>
          <a:bodyPr>
            <a:noAutofit/>
          </a:bodyPr>
          <a:lstStyle/>
          <a:p>
            <a:r>
              <a:rPr lang="en-US" sz="1400" dirty="0"/>
              <a:t>Sub-vertical deposit beginning on surface with underground extension</a:t>
            </a:r>
          </a:p>
          <a:p>
            <a:r>
              <a:rPr lang="en-US" sz="1400" dirty="0"/>
              <a:t>The Discovery deposit is 80 km East of the Sleeping Giant Mill.</a:t>
            </a:r>
          </a:p>
          <a:p>
            <a:r>
              <a:rPr lang="en-US" sz="1400" dirty="0">
                <a:effectLst/>
                <a:ea typeface="Arial" panose="020B0604020202020204" pitchFamily="34" charset="0"/>
              </a:rPr>
              <a:t>This MRE reflects the results of approximately 158,000 m of drilling, of which 35,551 m were carried out from 2010 to 2018.</a:t>
            </a:r>
          </a:p>
          <a:p>
            <a:r>
              <a:rPr lang="en-US" sz="1400" dirty="0">
                <a:effectLst/>
                <a:ea typeface="Arial" panose="020B0604020202020204" pitchFamily="34" charset="0"/>
              </a:rPr>
              <a:t>The MRE was carried out by the firm InnovExplo of Val d'Or.</a:t>
            </a:r>
            <a:endParaRPr lang="fr-CA" sz="1400" dirty="0">
              <a:effectLst/>
              <a:ea typeface="PMingLiU" panose="02020500000000000000" pitchFamily="18" charset="-120"/>
            </a:endParaRPr>
          </a:p>
          <a:p>
            <a:endParaRPr lang="en-US" sz="1400" dirty="0"/>
          </a:p>
          <a:p>
            <a:endParaRPr lang="en-US" sz="1400" dirty="0"/>
          </a:p>
        </p:txBody>
      </p:sp>
      <p:sp>
        <p:nvSpPr>
          <p:cNvPr id="3" name="Title 2">
            <a:extLst>
              <a:ext uri="{FF2B5EF4-FFF2-40B4-BE49-F238E27FC236}">
                <a16:creationId xmlns:a16="http://schemas.microsoft.com/office/drawing/2014/main" id="{DC9F9DD5-DF88-4B62-614D-4C8BA64E3FF3}"/>
              </a:ext>
            </a:extLst>
          </p:cNvPr>
          <p:cNvSpPr>
            <a:spLocks noGrp="1"/>
          </p:cNvSpPr>
          <p:nvPr>
            <p:ph type="title"/>
          </p:nvPr>
        </p:nvSpPr>
        <p:spPr/>
        <p:txBody>
          <a:bodyPr>
            <a:normAutofit/>
          </a:bodyPr>
          <a:lstStyle/>
          <a:p>
            <a:r>
              <a:rPr lang="en-CA" sz="2800" dirty="0"/>
              <a:t>Discovery Deposit: Building Resources near the Sleeping Giant Mill</a:t>
            </a:r>
          </a:p>
        </p:txBody>
      </p:sp>
      <p:sp>
        <p:nvSpPr>
          <p:cNvPr id="4" name="Content Placeholder 1">
            <a:extLst>
              <a:ext uri="{FF2B5EF4-FFF2-40B4-BE49-F238E27FC236}">
                <a16:creationId xmlns:a16="http://schemas.microsoft.com/office/drawing/2014/main" id="{A0980A40-823C-D08C-B60A-19871B966DAC}"/>
              </a:ext>
            </a:extLst>
          </p:cNvPr>
          <p:cNvSpPr txBox="1">
            <a:spLocks/>
          </p:cNvSpPr>
          <p:nvPr/>
        </p:nvSpPr>
        <p:spPr>
          <a:xfrm>
            <a:off x="6096000" y="1080654"/>
            <a:ext cx="5751213" cy="395658"/>
          </a:xfrm>
          <a:prstGeom prst="rect">
            <a:avLst/>
          </a:prstGeom>
        </p:spPr>
        <p:txBody>
          <a:bodyPr vert="horz" lIns="0" tIns="0" rIns="0" bIns="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ctr" defTabSz="514350" rtl="0" eaLnBrk="1" fontAlgn="auto" latinLnBrk="0" hangingPunct="1">
              <a:lnSpc>
                <a:spcPct val="100000"/>
              </a:lnSpc>
              <a:spcBef>
                <a:spcPts val="0"/>
              </a:spcBef>
              <a:spcAft>
                <a:spcPts val="0"/>
              </a:spcAft>
              <a:buClr>
                <a:srgbClr val="CF2127"/>
              </a:buClr>
              <a:buSzTx/>
              <a:buFont typeface="Arial" panose="020B0604020202020204" pitchFamily="34" charset="0"/>
              <a:buNone/>
              <a:tabLst/>
              <a:defRPr/>
            </a:pPr>
            <a:r>
              <a:rPr kumimoji="0" lang="en-CA" sz="1400" b="1" i="0" u="none" strike="noStrike" kern="1200" cap="none" spc="0" normalizeH="0" baseline="0" noProof="0" dirty="0">
                <a:ln>
                  <a:noFill/>
                </a:ln>
                <a:effectLst/>
                <a:uLnTx/>
                <a:uFillTx/>
                <a:latin typeface="Arial Nova" panose="020B0504020202020204" pitchFamily="34" charset="0"/>
                <a:ea typeface="+mn-ea"/>
                <a:cs typeface="+mn-cs"/>
              </a:rPr>
              <a:t>April 2023 NI 43-101 Compliant Mineral Resource Estimate (MRE)</a:t>
            </a:r>
          </a:p>
        </p:txBody>
      </p:sp>
      <p:graphicFrame>
        <p:nvGraphicFramePr>
          <p:cNvPr id="7" name="Tableau 6">
            <a:extLst>
              <a:ext uri="{FF2B5EF4-FFF2-40B4-BE49-F238E27FC236}">
                <a16:creationId xmlns:a16="http://schemas.microsoft.com/office/drawing/2014/main" id="{5FD583C7-76A4-01AF-01F2-E9A180E83187}"/>
              </a:ext>
            </a:extLst>
          </p:cNvPr>
          <p:cNvGraphicFramePr>
            <a:graphicFrameLocks noGrp="1"/>
          </p:cNvGraphicFramePr>
          <p:nvPr>
            <p:extLst>
              <p:ext uri="{D42A27DB-BD31-4B8C-83A1-F6EECF244321}">
                <p14:modId xmlns:p14="http://schemas.microsoft.com/office/powerpoint/2010/main" val="749684170"/>
              </p:ext>
            </p:extLst>
          </p:nvPr>
        </p:nvGraphicFramePr>
        <p:xfrm>
          <a:off x="6272981" y="1578949"/>
          <a:ext cx="5371621" cy="4357942"/>
        </p:xfrm>
        <a:graphic>
          <a:graphicData uri="http://schemas.openxmlformats.org/drawingml/2006/table">
            <a:tbl>
              <a:tblPr firstRow="1" firstCol="1" bandRow="1"/>
              <a:tblGrid>
                <a:gridCol w="2110935">
                  <a:extLst>
                    <a:ext uri="{9D8B030D-6E8A-4147-A177-3AD203B41FA5}">
                      <a16:colId xmlns:a16="http://schemas.microsoft.com/office/drawing/2014/main" val="1212889319"/>
                    </a:ext>
                  </a:extLst>
                </a:gridCol>
                <a:gridCol w="811376">
                  <a:extLst>
                    <a:ext uri="{9D8B030D-6E8A-4147-A177-3AD203B41FA5}">
                      <a16:colId xmlns:a16="http://schemas.microsoft.com/office/drawing/2014/main" val="419924164"/>
                    </a:ext>
                  </a:extLst>
                </a:gridCol>
                <a:gridCol w="1169892">
                  <a:extLst>
                    <a:ext uri="{9D8B030D-6E8A-4147-A177-3AD203B41FA5}">
                      <a16:colId xmlns:a16="http://schemas.microsoft.com/office/drawing/2014/main" val="1503729727"/>
                    </a:ext>
                  </a:extLst>
                </a:gridCol>
                <a:gridCol w="1279418">
                  <a:extLst>
                    <a:ext uri="{9D8B030D-6E8A-4147-A177-3AD203B41FA5}">
                      <a16:colId xmlns:a16="http://schemas.microsoft.com/office/drawing/2014/main" val="2952878741"/>
                    </a:ext>
                  </a:extLst>
                </a:gridCol>
              </a:tblGrid>
              <a:tr h="266083">
                <a:tc gridSpan="4">
                  <a:txBody>
                    <a:bodyPr/>
                    <a:lstStyle/>
                    <a:p>
                      <a:pPr algn="ctr">
                        <a:lnSpc>
                          <a:spcPct val="107000"/>
                        </a:lnSpc>
                      </a:pPr>
                      <a:r>
                        <a:rPr lang="en-CA"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Discovery Deposit</a:t>
                      </a:r>
                      <a:endParaRPr lang="fr-CA" sz="1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fr-CA"/>
                    </a:p>
                  </a:txBody>
                  <a:tcPr/>
                </a:tc>
                <a:tc hMerge="1">
                  <a:txBody>
                    <a:bodyPr/>
                    <a:lstStyle/>
                    <a:p>
                      <a:endParaRPr lang="fr-CA"/>
                    </a:p>
                  </a:txBody>
                  <a:tcPr/>
                </a:tc>
                <a:tc hMerge="1">
                  <a:txBody>
                    <a:bodyPr/>
                    <a:lstStyle/>
                    <a:p>
                      <a:endParaRPr lang="fr-CA"/>
                    </a:p>
                  </a:txBody>
                  <a:tcPr/>
                </a:tc>
                <a:extLst>
                  <a:ext uri="{0D108BD9-81ED-4DB2-BD59-A6C34878D82A}">
                    <a16:rowId xmlns:a16="http://schemas.microsoft.com/office/drawing/2014/main" val="373156013"/>
                  </a:ext>
                </a:extLst>
              </a:tr>
              <a:tr h="310340">
                <a:tc gridSpan="4">
                  <a:txBody>
                    <a:bodyPr/>
                    <a:lstStyle/>
                    <a:p>
                      <a:pPr algn="ctr">
                        <a:lnSpc>
                          <a:spcPct val="107000"/>
                        </a:lnSpc>
                      </a:pPr>
                      <a:r>
                        <a:rPr lang="en-CA"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Underground Mineral Resources (at 3 g/t Au cut-off)</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fr-CA"/>
                    </a:p>
                  </a:txBody>
                  <a:tcPr/>
                </a:tc>
                <a:tc hMerge="1">
                  <a:txBody>
                    <a:bodyPr/>
                    <a:lstStyle/>
                    <a:p>
                      <a:endParaRPr lang="fr-CA"/>
                    </a:p>
                  </a:txBody>
                  <a:tcPr/>
                </a:tc>
                <a:tc hMerge="1">
                  <a:txBody>
                    <a:bodyPr/>
                    <a:lstStyle/>
                    <a:p>
                      <a:endParaRPr lang="fr-CA"/>
                    </a:p>
                  </a:txBody>
                  <a:tcPr/>
                </a:tc>
                <a:extLst>
                  <a:ext uri="{0D108BD9-81ED-4DB2-BD59-A6C34878D82A}">
                    <a16:rowId xmlns:a16="http://schemas.microsoft.com/office/drawing/2014/main" val="1498667378"/>
                  </a:ext>
                </a:extLst>
              </a:tr>
              <a:tr h="220206">
                <a:tc rowSpan="2">
                  <a:txBody>
                    <a:bodyPr/>
                    <a:lstStyle/>
                    <a:p>
                      <a:pPr algn="ctr">
                        <a:lnSpc>
                          <a:spcPct val="107000"/>
                        </a:lnSpc>
                      </a:pPr>
                      <a:r>
                        <a:rPr lang="fr-CA"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Classification</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Tonnes</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Grade</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Ounces</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5979288"/>
                  </a:ext>
                </a:extLst>
              </a:tr>
              <a:tr h="183505">
                <a:tc vMerge="1">
                  <a:txBody>
                    <a:bodyPr/>
                    <a:lstStyle/>
                    <a:p>
                      <a:endParaRPr lang="fr-CA"/>
                    </a:p>
                  </a:txBody>
                  <a:tcPr/>
                </a:tc>
                <a:tc>
                  <a:txBody>
                    <a:bodyPr/>
                    <a:lstStyle/>
                    <a:p>
                      <a:pPr algn="ctr">
                        <a:lnSpc>
                          <a:spcPct val="107000"/>
                        </a:lnSpc>
                      </a:pPr>
                      <a:r>
                        <a:rPr lang="fr-CA"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(g/t Au)</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(oz Troy Au)</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2132510"/>
                  </a:ext>
                </a:extLst>
              </a:tr>
              <a:tr h="265075">
                <a:tc>
                  <a:txBody>
                    <a:bodyPr/>
                    <a:lstStyle/>
                    <a:p>
                      <a:pPr algn="ctr">
                        <a:lnSpc>
                          <a:spcPct val="107000"/>
                        </a:lnSpc>
                      </a:pPr>
                      <a:r>
                        <a:rPr lang="fr-CA"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Indicated</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955,000</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5.09</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156,300</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4340836"/>
                  </a:ext>
                </a:extLst>
              </a:tr>
              <a:tr h="287310">
                <a:tc>
                  <a:txBody>
                    <a:bodyPr/>
                    <a:lstStyle/>
                    <a:p>
                      <a:pPr algn="ctr">
                        <a:lnSpc>
                          <a:spcPct val="107000"/>
                        </a:lnSpc>
                      </a:pPr>
                      <a:r>
                        <a:rPr lang="fr-CA"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Inferred</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1,573,000</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5.21</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263,400</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135619"/>
                  </a:ext>
                </a:extLst>
              </a:tr>
              <a:tr h="331528">
                <a:tc gridSpan="4">
                  <a:txBody>
                    <a:bodyPr/>
                    <a:lstStyle/>
                    <a:p>
                      <a:pPr algn="ctr">
                        <a:lnSpc>
                          <a:spcPct val="107000"/>
                        </a:lnSpc>
                      </a:pPr>
                      <a:r>
                        <a:rPr lang="en-CA"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Open-Pit Mineral Resources (at 0.5 g/t Au cut-off)</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fr-CA"/>
                    </a:p>
                  </a:txBody>
                  <a:tcPr/>
                </a:tc>
                <a:tc hMerge="1">
                  <a:txBody>
                    <a:bodyPr/>
                    <a:lstStyle/>
                    <a:p>
                      <a:endParaRPr lang="fr-CA"/>
                    </a:p>
                  </a:txBody>
                  <a:tcPr/>
                </a:tc>
                <a:tc hMerge="1">
                  <a:txBody>
                    <a:bodyPr/>
                    <a:lstStyle/>
                    <a:p>
                      <a:endParaRPr lang="fr-CA"/>
                    </a:p>
                  </a:txBody>
                  <a:tcPr/>
                </a:tc>
                <a:extLst>
                  <a:ext uri="{0D108BD9-81ED-4DB2-BD59-A6C34878D82A}">
                    <a16:rowId xmlns:a16="http://schemas.microsoft.com/office/drawing/2014/main" val="1221584658"/>
                  </a:ext>
                </a:extLst>
              </a:tr>
              <a:tr h="183505">
                <a:tc rowSpan="2">
                  <a:txBody>
                    <a:bodyPr/>
                    <a:lstStyle/>
                    <a:p>
                      <a:pPr algn="ctr">
                        <a:lnSpc>
                          <a:spcPct val="107000"/>
                        </a:lnSpc>
                      </a:pPr>
                      <a:r>
                        <a:rPr lang="fr-CA"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Classification</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Tonnes</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Grade</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Ounces</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9835783"/>
                  </a:ext>
                </a:extLst>
              </a:tr>
              <a:tr h="222609">
                <a:tc vMerge="1">
                  <a:txBody>
                    <a:bodyPr/>
                    <a:lstStyle/>
                    <a:p>
                      <a:endParaRPr lang="fr-CA"/>
                    </a:p>
                  </a:txBody>
                  <a:tcPr/>
                </a:tc>
                <a:tc>
                  <a:txBody>
                    <a:bodyPr/>
                    <a:lstStyle/>
                    <a:p>
                      <a:pPr algn="ctr">
                        <a:lnSpc>
                          <a:spcPct val="107000"/>
                        </a:lnSpc>
                      </a:pPr>
                      <a:r>
                        <a:rPr lang="fr-CA"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(g/t Au)</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(oz Troy Au)</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9360537"/>
                  </a:ext>
                </a:extLst>
              </a:tr>
              <a:tr h="233265">
                <a:tc>
                  <a:txBody>
                    <a:bodyPr/>
                    <a:lstStyle/>
                    <a:p>
                      <a:pPr algn="ctr">
                        <a:lnSpc>
                          <a:spcPct val="107000"/>
                        </a:lnSpc>
                      </a:pPr>
                      <a:r>
                        <a:rPr lang="fr-CA"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Measured</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8,000</a:t>
                      </a:r>
                      <a:endParaRPr lang="fr-CA" sz="1100" b="1">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3.44</a:t>
                      </a:r>
                      <a:endParaRPr lang="fr-CA" sz="1100" b="1">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900</a:t>
                      </a:r>
                      <a:endParaRPr lang="fr-CA" sz="1100" b="1">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6669342"/>
                  </a:ext>
                </a:extLst>
              </a:tr>
              <a:tr h="217711">
                <a:tc>
                  <a:txBody>
                    <a:bodyPr/>
                    <a:lstStyle/>
                    <a:p>
                      <a:pPr algn="ctr">
                        <a:lnSpc>
                          <a:spcPct val="107000"/>
                        </a:lnSpc>
                      </a:pPr>
                      <a:r>
                        <a:rPr lang="fr-CA"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Indicated</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223,000</a:t>
                      </a:r>
                      <a:endParaRPr lang="fr-CA" sz="1100" b="1">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2.86</a:t>
                      </a:r>
                      <a:endParaRPr lang="fr-CA" sz="1100" b="1">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1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20,500</a:t>
                      </a:r>
                      <a:endParaRPr lang="fr-CA" sz="1100" b="1"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1742496"/>
                  </a:ext>
                </a:extLst>
              </a:tr>
              <a:tr h="311959">
                <a:tc>
                  <a:txBody>
                    <a:bodyPr/>
                    <a:lstStyle/>
                    <a:p>
                      <a:pPr algn="ctr">
                        <a:lnSpc>
                          <a:spcPct val="107000"/>
                        </a:lnSpc>
                      </a:pPr>
                      <a:r>
                        <a:rPr lang="fr-CA"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Total </a:t>
                      </a:r>
                      <a:r>
                        <a:rPr lang="fr-CA" sz="10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Measured+Indicated</a:t>
                      </a:r>
                      <a:endParaRPr lang="fr-CA" sz="1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231,000</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pPr>
                      <a:r>
                        <a:rPr lang="fr-CA"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2.88</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07000"/>
                        </a:lnSpc>
                      </a:pPr>
                      <a:r>
                        <a:rPr lang="fr-CA"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21,400</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41879381"/>
                  </a:ext>
                </a:extLst>
              </a:tr>
              <a:tr h="235431">
                <a:tc>
                  <a:txBody>
                    <a:bodyPr/>
                    <a:lstStyle/>
                    <a:p>
                      <a:pPr algn="ctr">
                        <a:lnSpc>
                          <a:spcPct val="107000"/>
                        </a:lnSpc>
                      </a:pPr>
                      <a:r>
                        <a:rPr lang="fr-CA"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Inferred</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397,000</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1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3.15</a:t>
                      </a:r>
                      <a:endParaRPr lang="fr-CA" sz="1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40,300</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7947640"/>
                  </a:ext>
                </a:extLst>
              </a:tr>
              <a:tr h="192681">
                <a:tc gridSpan="4">
                  <a:txBody>
                    <a:bodyPr/>
                    <a:lstStyle/>
                    <a:p>
                      <a:pPr>
                        <a:lnSpc>
                          <a:spcPct val="107000"/>
                        </a:lnSpc>
                      </a:pPr>
                      <a:endParaRPr lang="fr-CA" sz="1100">
                        <a:effectLst/>
                        <a:latin typeface="Calibri" panose="020F0502020204030204" pitchFamily="34" charset="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fr-CA"/>
                    </a:p>
                  </a:txBody>
                  <a:tcPr/>
                </a:tc>
                <a:tc hMerge="1">
                  <a:txBody>
                    <a:bodyPr/>
                    <a:lstStyle/>
                    <a:p>
                      <a:endParaRPr lang="fr-CA"/>
                    </a:p>
                  </a:txBody>
                  <a:tcPr/>
                </a:tc>
                <a:tc hMerge="1">
                  <a:txBody>
                    <a:bodyPr/>
                    <a:lstStyle/>
                    <a:p>
                      <a:endParaRPr lang="fr-CA"/>
                    </a:p>
                  </a:txBody>
                  <a:tcPr/>
                </a:tc>
                <a:extLst>
                  <a:ext uri="{0D108BD9-81ED-4DB2-BD59-A6C34878D82A}">
                    <a16:rowId xmlns:a16="http://schemas.microsoft.com/office/drawing/2014/main" val="3743159724"/>
                  </a:ext>
                </a:extLst>
              </a:tr>
              <a:tr h="268962">
                <a:tc gridSpan="4">
                  <a:txBody>
                    <a:bodyPr/>
                    <a:lstStyle/>
                    <a:p>
                      <a:pPr algn="ctr">
                        <a:lnSpc>
                          <a:spcPct val="107000"/>
                        </a:lnSpc>
                      </a:pPr>
                      <a:r>
                        <a:rPr lang="en-CA"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Discovery Deposit Total Resources</a:t>
                      </a:r>
                      <a:endParaRPr lang="fr-CA" sz="1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fr-CA"/>
                    </a:p>
                  </a:txBody>
                  <a:tcPr/>
                </a:tc>
                <a:tc hMerge="1">
                  <a:txBody>
                    <a:bodyPr/>
                    <a:lstStyle/>
                    <a:p>
                      <a:endParaRPr lang="fr-CA"/>
                    </a:p>
                  </a:txBody>
                  <a:tcPr/>
                </a:tc>
                <a:tc hMerge="1">
                  <a:txBody>
                    <a:bodyPr/>
                    <a:lstStyle/>
                    <a:p>
                      <a:endParaRPr lang="fr-CA"/>
                    </a:p>
                  </a:txBody>
                  <a:tcPr/>
                </a:tc>
                <a:extLst>
                  <a:ext uri="{0D108BD9-81ED-4DB2-BD59-A6C34878D82A}">
                    <a16:rowId xmlns:a16="http://schemas.microsoft.com/office/drawing/2014/main" val="2071528268"/>
                  </a:ext>
                </a:extLst>
              </a:tr>
              <a:tr h="315444">
                <a:tc>
                  <a:txBody>
                    <a:bodyPr/>
                    <a:lstStyle/>
                    <a:p>
                      <a:pPr algn="ctr">
                        <a:lnSpc>
                          <a:spcPct val="107000"/>
                        </a:lnSpc>
                      </a:pPr>
                      <a:r>
                        <a:rPr lang="fr-CA" sz="10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Total </a:t>
                      </a:r>
                      <a:r>
                        <a:rPr lang="fr-CA" sz="10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Measured+Indicated</a:t>
                      </a:r>
                      <a:endParaRPr lang="fr-CA" sz="1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1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1,186,000</a:t>
                      </a:r>
                      <a:endParaRPr lang="fr-CA" sz="1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1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4.66</a:t>
                      </a:r>
                      <a:endParaRPr lang="fr-CA" sz="1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177,700</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47055496"/>
                  </a:ext>
                </a:extLst>
              </a:tr>
              <a:tr h="312328">
                <a:tc>
                  <a:txBody>
                    <a:bodyPr/>
                    <a:lstStyle/>
                    <a:p>
                      <a:pPr algn="ctr">
                        <a:lnSpc>
                          <a:spcPct val="107000"/>
                        </a:lnSpc>
                      </a:pPr>
                      <a:r>
                        <a:rPr lang="fr-CA" sz="10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Total Inferred</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1,970,000</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4.80</a:t>
                      </a:r>
                      <a:endParaRPr lang="fr-CA" sz="110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pPr>
                      <a:r>
                        <a:rPr lang="fr-CA" sz="11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303,700</a:t>
                      </a:r>
                      <a:endParaRPr lang="fr-CA" sz="110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34095670"/>
                  </a:ext>
                </a:extLst>
              </a:tr>
            </a:tbl>
          </a:graphicData>
        </a:graphic>
      </p:graphicFrame>
      <p:sp>
        <p:nvSpPr>
          <p:cNvPr id="8" name="Content Placeholder 1">
            <a:extLst>
              <a:ext uri="{FF2B5EF4-FFF2-40B4-BE49-F238E27FC236}">
                <a16:creationId xmlns:a16="http://schemas.microsoft.com/office/drawing/2014/main" id="{6F81325B-965E-E863-88EA-6960C37C972A}"/>
              </a:ext>
            </a:extLst>
          </p:cNvPr>
          <p:cNvSpPr txBox="1">
            <a:spLocks/>
          </p:cNvSpPr>
          <p:nvPr/>
        </p:nvSpPr>
        <p:spPr>
          <a:xfrm>
            <a:off x="6270170" y="6039528"/>
            <a:ext cx="5562822" cy="395658"/>
          </a:xfrm>
          <a:prstGeom prst="rect">
            <a:avLst/>
          </a:prstGeom>
        </p:spPr>
        <p:txBody>
          <a:bodyPr vert="horz" lIns="0" tIns="0" rIns="0" bIns="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defTabSz="514350" rtl="0" eaLnBrk="1" fontAlgn="auto" latinLnBrk="0" hangingPunct="1">
              <a:lnSpc>
                <a:spcPct val="100000"/>
              </a:lnSpc>
              <a:spcBef>
                <a:spcPts val="0"/>
              </a:spcBef>
              <a:spcAft>
                <a:spcPts val="0"/>
              </a:spcAft>
              <a:buClr>
                <a:srgbClr val="CF2127"/>
              </a:buClr>
              <a:buSzTx/>
              <a:buFont typeface="Arial" panose="020B0604020202020204" pitchFamily="34" charset="0"/>
              <a:buNone/>
              <a:tabLst/>
              <a:defRPr/>
            </a:pPr>
            <a:r>
              <a:rPr kumimoji="0" lang="en-CA" sz="1000" b="1" i="0" u="none" strike="noStrike" kern="1200" cap="none" spc="0" normalizeH="0" baseline="0" noProof="0" dirty="0">
                <a:ln>
                  <a:noFill/>
                </a:ln>
                <a:effectLst/>
                <a:uLnTx/>
                <a:uFillTx/>
                <a:latin typeface="Arial Nova" panose="020B0504020202020204" pitchFamily="34" charset="0"/>
                <a:ea typeface="+mn-ea"/>
                <a:cs typeface="+mn-cs"/>
              </a:rPr>
              <a:t>See slide 13 for the notes to the MRE</a:t>
            </a:r>
          </a:p>
        </p:txBody>
      </p:sp>
      <p:pic>
        <p:nvPicPr>
          <p:cNvPr id="9" name="Image 8">
            <a:extLst>
              <a:ext uri="{FF2B5EF4-FFF2-40B4-BE49-F238E27FC236}">
                <a16:creationId xmlns:a16="http://schemas.microsoft.com/office/drawing/2014/main" id="{1AE5EAF2-63F6-A9CA-CC03-80C272516842}"/>
              </a:ext>
            </a:extLst>
          </p:cNvPr>
          <p:cNvPicPr>
            <a:picLocks noChangeAspect="1"/>
          </p:cNvPicPr>
          <p:nvPr/>
        </p:nvPicPr>
        <p:blipFill>
          <a:blip r:embed="rId2"/>
          <a:stretch>
            <a:fillRect/>
          </a:stretch>
        </p:blipFill>
        <p:spPr>
          <a:xfrm>
            <a:off x="344786" y="2859198"/>
            <a:ext cx="5491286" cy="3462135"/>
          </a:xfrm>
          <a:prstGeom prst="rect">
            <a:avLst/>
          </a:prstGeom>
        </p:spPr>
      </p:pic>
    </p:spTree>
    <p:extLst>
      <p:ext uri="{BB962C8B-B14F-4D97-AF65-F5344CB8AC3E}">
        <p14:creationId xmlns:p14="http://schemas.microsoft.com/office/powerpoint/2010/main" val="35852012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94C27109-66F4-D88A-846F-481C1EF9C11F}"/>
              </a:ext>
            </a:extLst>
          </p:cNvPr>
          <p:cNvSpPr>
            <a:spLocks noGrp="1"/>
          </p:cNvSpPr>
          <p:nvPr>
            <p:ph type="title"/>
          </p:nvPr>
        </p:nvSpPr>
        <p:spPr>
          <a:xfrm>
            <a:off x="344787" y="13211"/>
            <a:ext cx="10515601" cy="842500"/>
          </a:xfrm>
        </p:spPr>
        <p:txBody>
          <a:bodyPr>
            <a:noAutofit/>
          </a:bodyPr>
          <a:lstStyle/>
          <a:p>
            <a:r>
              <a:rPr lang="en-US" sz="3600" dirty="0"/>
              <a:t>Discovery Deposit: Notes to the 2023 MRE</a:t>
            </a:r>
            <a:endParaRPr lang="en-CA" sz="3600" dirty="0"/>
          </a:p>
        </p:txBody>
      </p:sp>
      <p:sp>
        <p:nvSpPr>
          <p:cNvPr id="9" name="ZoneTexte 8">
            <a:extLst>
              <a:ext uri="{FF2B5EF4-FFF2-40B4-BE49-F238E27FC236}">
                <a16:creationId xmlns:a16="http://schemas.microsoft.com/office/drawing/2014/main" id="{8AB193BB-0385-A81B-60FA-FE3B97263D8E}"/>
              </a:ext>
            </a:extLst>
          </p:cNvPr>
          <p:cNvSpPr txBox="1"/>
          <p:nvPr/>
        </p:nvSpPr>
        <p:spPr>
          <a:xfrm>
            <a:off x="329459" y="931825"/>
            <a:ext cx="11533082" cy="4462760"/>
          </a:xfrm>
          <a:prstGeom prst="rect">
            <a:avLst/>
          </a:prstGeom>
          <a:noFill/>
        </p:spPr>
        <p:txBody>
          <a:bodyPr wrap="square">
            <a:spAutoFit/>
          </a:bodyPr>
          <a:lstStyle/>
          <a:p>
            <a:pPr marL="540385" indent="358775"/>
            <a:r>
              <a:rPr lang="en-CA" sz="1100" b="1" dirty="0">
                <a:effectLst/>
                <a:latin typeface="Arial" panose="020B0604020202020204" pitchFamily="34" charset="0"/>
                <a:ea typeface="Calibri" panose="020F0502020204030204" pitchFamily="34" charset="0"/>
              </a:rPr>
              <a:t>Discovery Deposit:  Notes to the 2023 MRE</a:t>
            </a:r>
          </a:p>
          <a:p>
            <a:pPr marL="540385" indent="358775"/>
            <a:endParaRPr lang="fr-CA" sz="900" dirty="0">
              <a:effectLst/>
              <a:latin typeface="Arial" panose="020B0604020202020204" pitchFamily="34" charset="0"/>
              <a:ea typeface="Calibri" panose="020F0502020204030204" pitchFamily="34" charset="0"/>
            </a:endParaRPr>
          </a:p>
          <a:p>
            <a:pPr marL="342900" lvl="0" indent="-342900" algn="just" fontAlgn="base">
              <a:buClr>
                <a:srgbClr val="000000"/>
              </a:buClr>
              <a:buSzPts val="800"/>
              <a:buFont typeface="Arial" panose="020B0604020202020204" pitchFamily="34" charset="0"/>
              <a:buAutoNum type="arabicPeriod"/>
            </a:pPr>
            <a:r>
              <a:rPr lang="en-CA" sz="1100" u="none" strike="noStrike" kern="0" spc="0" dirty="0">
                <a:effectLst/>
                <a:latin typeface="Arial" panose="020B0604020202020204" pitchFamily="34" charset="0"/>
                <a:ea typeface="Arial" panose="020B0604020202020204" pitchFamily="34" charset="0"/>
                <a:cs typeface="Times New Roman" panose="02020603050405020304" pitchFamily="18" charset="0"/>
              </a:rPr>
              <a:t>The effective date of the 2023 MRE is Mars 28, 2023.</a:t>
            </a:r>
            <a:endParaRPr lang="fr-CA" sz="1100" u="none" strike="noStrike" kern="0" spc="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fontAlgn="base">
              <a:buClr>
                <a:srgbClr val="000000"/>
              </a:buClr>
              <a:buSzPts val="800"/>
              <a:buFont typeface="Arial" panose="020B0604020202020204" pitchFamily="34" charset="0"/>
              <a:buAutoNum type="arabicPeriod"/>
            </a:pPr>
            <a:r>
              <a:rPr lang="en-CA" sz="1100" u="none" strike="noStrike" kern="0" spc="0" dirty="0">
                <a:effectLst/>
                <a:latin typeface="Arial" panose="020B0604020202020204" pitchFamily="34" charset="0"/>
                <a:ea typeface="Arial" panose="020B0604020202020204" pitchFamily="34" charset="0"/>
                <a:cs typeface="Times New Roman" panose="02020603050405020304" pitchFamily="18" charset="0"/>
              </a:rPr>
              <a:t>The independent and qualified persons (as defined by NI 43-101) for the 2023 MRE are Olivier Vadnais-Leblanc, </a:t>
            </a:r>
            <a:r>
              <a:rPr lang="en-CA" sz="1100" u="none" strike="noStrike" kern="0" spc="0" dirty="0" err="1">
                <a:effectLst/>
                <a:latin typeface="Arial" panose="020B0604020202020204" pitchFamily="34" charset="0"/>
                <a:ea typeface="Arial" panose="020B0604020202020204" pitchFamily="34" charset="0"/>
                <a:cs typeface="Times New Roman" panose="02020603050405020304" pitchFamily="18" charset="0"/>
              </a:rPr>
              <a:t>P.Geo</a:t>
            </a:r>
            <a:r>
              <a:rPr lang="en-CA" sz="1100" u="none" strike="noStrike" kern="0" spc="0" dirty="0">
                <a:effectLst/>
                <a:latin typeface="Arial" panose="020B0604020202020204" pitchFamily="34" charset="0"/>
                <a:ea typeface="Arial" panose="020B0604020202020204" pitchFamily="34" charset="0"/>
                <a:cs typeface="Times New Roman" panose="02020603050405020304" pitchFamily="18" charset="0"/>
              </a:rPr>
              <a:t>., Simon Boudreau, </a:t>
            </a:r>
            <a:r>
              <a:rPr lang="en-CA" sz="1100" u="none" strike="noStrike" kern="0" spc="0" dirty="0" err="1">
                <a:effectLst/>
                <a:latin typeface="Arial" panose="020B0604020202020204" pitchFamily="34" charset="0"/>
                <a:ea typeface="Arial" panose="020B0604020202020204" pitchFamily="34" charset="0"/>
                <a:cs typeface="Times New Roman" panose="02020603050405020304" pitchFamily="18" charset="0"/>
              </a:rPr>
              <a:t>P.Eng.,and</a:t>
            </a:r>
            <a:r>
              <a:rPr lang="en-CA" sz="1100" u="none" strike="noStrike" kern="0" spc="0" dirty="0">
                <a:effectLst/>
                <a:latin typeface="Arial" panose="020B0604020202020204" pitchFamily="34" charset="0"/>
                <a:ea typeface="Arial" panose="020B0604020202020204" pitchFamily="34" charset="0"/>
                <a:cs typeface="Times New Roman" panose="02020603050405020304" pitchFamily="18" charset="0"/>
              </a:rPr>
              <a:t> Eric Lecomte, P.Eng. from InnovExplo Inc,</a:t>
            </a:r>
            <a:endParaRPr lang="fr-CA" sz="1100" u="none" strike="noStrike" kern="0" spc="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fontAlgn="base">
              <a:buClr>
                <a:srgbClr val="000000"/>
              </a:buClr>
              <a:buSzPts val="800"/>
              <a:buFont typeface="Arial" panose="020B0604020202020204" pitchFamily="34" charset="0"/>
              <a:buAutoNum type="arabicPeriod"/>
            </a:pPr>
            <a:r>
              <a:rPr lang="en-CA" sz="1100" u="none" strike="noStrike" kern="0" spc="0" dirty="0">
                <a:effectLst/>
                <a:latin typeface="Arial" panose="020B0604020202020204" pitchFamily="34" charset="0"/>
                <a:ea typeface="Arial" panose="020B0604020202020204" pitchFamily="34" charset="0"/>
                <a:cs typeface="Times New Roman" panose="02020603050405020304" pitchFamily="18" charset="0"/>
              </a:rPr>
              <a:t>The mineral resource estimate conforms to the CIM Definition Standards (2014) and follows the CIM MRMR Best Practice Guidelines (2019).</a:t>
            </a:r>
            <a:endParaRPr lang="fr-CA" sz="1100" u="none" strike="noStrike" kern="0" spc="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fontAlgn="base">
              <a:buClr>
                <a:srgbClr val="000000"/>
              </a:buClr>
              <a:buSzPts val="800"/>
              <a:buFont typeface="Arial" panose="020B0604020202020204" pitchFamily="34" charset="0"/>
              <a:buAutoNum type="arabicPeriod"/>
            </a:pPr>
            <a:r>
              <a:rPr lang="en-CA" sz="1100" u="none" strike="noStrike" kern="0" spc="0" dirty="0">
                <a:effectLst/>
                <a:latin typeface="Arial" panose="020B0604020202020204" pitchFamily="34" charset="0"/>
                <a:ea typeface="Arial" panose="020B0604020202020204" pitchFamily="34" charset="0"/>
                <a:cs typeface="Times New Roman" panose="02020603050405020304" pitchFamily="18" charset="0"/>
              </a:rPr>
              <a:t>These mineral resources are not mineral reserves, because they do not have demonstrated economic viability. The results are presented undiluted and are considered to have reasonable prospects of economic viability.</a:t>
            </a:r>
            <a:endParaRPr lang="fr-CA" sz="1100" u="none" strike="noStrike" kern="0" spc="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fontAlgn="base">
              <a:buClr>
                <a:srgbClr val="000000"/>
              </a:buClr>
              <a:buSzPts val="800"/>
              <a:buFont typeface="Arial" panose="020B0604020202020204" pitchFamily="34" charset="0"/>
              <a:buAutoNum type="arabicPeriod"/>
            </a:pPr>
            <a:r>
              <a:rPr lang="en-CA" sz="1100" u="none" strike="noStrike" kern="0" spc="0" dirty="0">
                <a:effectLst/>
                <a:latin typeface="Arial" panose="020B0604020202020204" pitchFamily="34" charset="0"/>
                <a:ea typeface="Arial" panose="020B0604020202020204" pitchFamily="34" charset="0"/>
                <a:cs typeface="Times New Roman" panose="02020603050405020304" pitchFamily="18" charset="0"/>
              </a:rPr>
              <a:t>The estimate encompasses 34 mineralized solids developed using </a:t>
            </a:r>
            <a:r>
              <a:rPr lang="en-CA" sz="1100" u="none" strike="noStrike" kern="0" spc="0" dirty="0" err="1">
                <a:effectLst/>
                <a:latin typeface="Arial" panose="020B0604020202020204" pitchFamily="34" charset="0"/>
                <a:ea typeface="Arial" panose="020B0604020202020204" pitchFamily="34" charset="0"/>
                <a:cs typeface="Times New Roman" panose="02020603050405020304" pitchFamily="18" charset="0"/>
              </a:rPr>
              <a:t>LeapFrog</a:t>
            </a:r>
            <a:r>
              <a:rPr lang="en-CA" sz="1100" u="none" strike="noStrike" kern="0" spc="0" dirty="0">
                <a:effectLst/>
                <a:latin typeface="Arial" panose="020B0604020202020204" pitchFamily="34" charset="0"/>
                <a:ea typeface="Arial" panose="020B0604020202020204" pitchFamily="34" charset="0"/>
                <a:cs typeface="Times New Roman" panose="02020603050405020304" pitchFamily="18" charset="0"/>
              </a:rPr>
              <a:t> Geo.</a:t>
            </a:r>
            <a:endParaRPr lang="fr-CA" sz="1100" u="none" strike="noStrike" kern="0" spc="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fontAlgn="base">
              <a:buClr>
                <a:srgbClr val="000000"/>
              </a:buClr>
              <a:buSzPts val="800"/>
              <a:buFont typeface="Arial" panose="020B0604020202020204" pitchFamily="34" charset="0"/>
              <a:buAutoNum type="arabicPeriod"/>
            </a:pPr>
            <a:r>
              <a:rPr lang="en-CA" sz="1100" u="none" strike="noStrike" kern="0" spc="0" dirty="0">
                <a:effectLst/>
                <a:latin typeface="Arial" panose="020B0604020202020204" pitchFamily="34" charset="0"/>
                <a:ea typeface="Arial" panose="020B0604020202020204" pitchFamily="34" charset="0"/>
                <a:cs typeface="Times New Roman" panose="02020603050405020304" pitchFamily="18" charset="0"/>
              </a:rPr>
              <a:t>1 m composites were calculated within the mineralized zones using the grade of the adjacent material when assayed or a value of zero when not assayed.  High-grade capping supported by statistical analysis was done on composites and was set to 35 g/t Au.</a:t>
            </a:r>
            <a:endParaRPr lang="fr-CA" sz="1100" u="none" strike="noStrike" kern="0" spc="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fontAlgn="base">
              <a:buClr>
                <a:srgbClr val="000000"/>
              </a:buClr>
              <a:buSzPts val="800"/>
              <a:buFont typeface="Arial" panose="020B0604020202020204" pitchFamily="34" charset="0"/>
              <a:buAutoNum type="arabicPeriod"/>
            </a:pPr>
            <a:r>
              <a:rPr lang="en-CA" sz="1100" u="none" strike="noStrike" kern="0" spc="0" dirty="0">
                <a:effectLst/>
                <a:latin typeface="Arial" panose="020B0604020202020204" pitchFamily="34" charset="0"/>
                <a:ea typeface="Arial" panose="020B0604020202020204" pitchFamily="34" charset="0"/>
                <a:cs typeface="Times New Roman" panose="02020603050405020304" pitchFamily="18" charset="0"/>
              </a:rPr>
              <a:t>The estimate was completed using a sub-block model in Leapfrog Edge. A 16m x 1m x 16m (X,Y,Z) parent block size and a 4m x 1m x 4m (X,Y,Z) sub block size was used.</a:t>
            </a:r>
            <a:endParaRPr lang="fr-CA" sz="1100" u="none" strike="noStrike" kern="0" spc="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fontAlgn="base">
              <a:buClr>
                <a:srgbClr val="000000"/>
              </a:buClr>
              <a:buSzPts val="800"/>
              <a:buFont typeface="Arial" panose="020B0604020202020204" pitchFamily="34" charset="0"/>
              <a:buAutoNum type="arabicPeriod"/>
            </a:pPr>
            <a:r>
              <a:rPr lang="en-CA" sz="1100" u="none" strike="noStrike" kern="0" spc="0" dirty="0">
                <a:effectLst/>
                <a:latin typeface="Arial" panose="020B0604020202020204" pitchFamily="34" charset="0"/>
                <a:ea typeface="Arial" panose="020B0604020202020204" pitchFamily="34" charset="0"/>
                <a:cs typeface="Times New Roman" panose="02020603050405020304" pitchFamily="18" charset="0"/>
              </a:rPr>
              <a:t>Grade interpolation was obtained by Inverse Distance Squared (ID2) using hard boundaries.</a:t>
            </a:r>
            <a:endParaRPr lang="fr-CA" sz="1100" u="none" strike="noStrike" kern="0" spc="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fontAlgn="base">
              <a:buClr>
                <a:srgbClr val="000000"/>
              </a:buClr>
              <a:buSzPts val="800"/>
              <a:buFont typeface="Arial" panose="020B0604020202020204" pitchFamily="34" charset="0"/>
              <a:buAutoNum type="arabicPeriod"/>
            </a:pPr>
            <a:r>
              <a:rPr lang="en-CA" sz="1100" u="none" strike="noStrike" kern="0" spc="0" dirty="0">
                <a:effectLst/>
                <a:latin typeface="Arial" panose="020B0604020202020204" pitchFamily="34" charset="0"/>
                <a:ea typeface="Arial" panose="020B0604020202020204" pitchFamily="34" charset="0"/>
                <a:cs typeface="Times New Roman" panose="02020603050405020304" pitchFamily="18" charset="0"/>
              </a:rPr>
              <a:t>A density value of 2.82 g/cm</a:t>
            </a:r>
            <a:r>
              <a:rPr lang="en-CA" sz="1100" u="none" strike="noStrike" kern="0" spc="0" baseline="30000" dirty="0">
                <a:effectLst/>
                <a:latin typeface="Arial" panose="020B0604020202020204" pitchFamily="34" charset="0"/>
                <a:ea typeface="Arial" panose="020B0604020202020204" pitchFamily="34" charset="0"/>
                <a:cs typeface="Times New Roman" panose="02020603050405020304" pitchFamily="18" charset="0"/>
              </a:rPr>
              <a:t>3</a:t>
            </a:r>
            <a:r>
              <a:rPr lang="en-CA" sz="1100" u="none" strike="noStrike" kern="0" spc="0" dirty="0">
                <a:effectLst/>
                <a:latin typeface="Arial" panose="020B0604020202020204" pitchFamily="34" charset="0"/>
                <a:ea typeface="Arial" panose="020B0604020202020204" pitchFamily="34" charset="0"/>
                <a:cs typeface="Times New Roman" panose="02020603050405020304" pitchFamily="18" charset="0"/>
              </a:rPr>
              <a:t> was assigned to all mineralized zones.</a:t>
            </a:r>
            <a:endParaRPr lang="fr-CA" sz="1100" u="none" strike="noStrike" kern="0" spc="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fontAlgn="base">
              <a:buClr>
                <a:srgbClr val="000000"/>
              </a:buClr>
              <a:buSzPts val="800"/>
              <a:buFont typeface="Arial" panose="020B0604020202020204" pitchFamily="34" charset="0"/>
              <a:buAutoNum type="arabicPeriod"/>
            </a:pPr>
            <a:r>
              <a:rPr lang="en-CA" sz="1100" u="none" strike="noStrike" kern="0" spc="0" dirty="0">
                <a:effectLst/>
                <a:latin typeface="Arial" panose="020B0604020202020204" pitchFamily="34" charset="0"/>
                <a:ea typeface="Arial" panose="020B0604020202020204" pitchFamily="34" charset="0"/>
                <a:cs typeface="Times New Roman" panose="02020603050405020304" pitchFamily="18" charset="0"/>
              </a:rPr>
              <a:t>Measured resources are defined inside a distance of 8m from an underground or surface channel within existing indicated resources.  </a:t>
            </a:r>
            <a:r>
              <a:rPr lang="en-CA" sz="1100" b="1" u="none" strike="noStrike" kern="0" spc="0" dirty="0">
                <a:effectLst/>
                <a:latin typeface="Arial" panose="020B0604020202020204" pitchFamily="34" charset="0"/>
                <a:ea typeface="Arial" panose="020B0604020202020204" pitchFamily="34" charset="0"/>
                <a:cs typeface="Times New Roman" panose="02020603050405020304" pitchFamily="18" charset="0"/>
              </a:rPr>
              <a:t>Indicated resources are defined with a minimum of two (2) drill holes within the areas where the drill spacing is less than 50m. The Inferred category is defined with a (1) drill holes within the areas where the drill spacing is less than 150 m. Data must show reasonable geological and grade continuity.</a:t>
            </a:r>
            <a:endParaRPr lang="fr-CA" sz="1100" b="1" u="none" strike="noStrike" kern="0" spc="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fontAlgn="base">
              <a:buClr>
                <a:srgbClr val="000000"/>
              </a:buClr>
              <a:buSzPts val="800"/>
              <a:buFont typeface="Arial" panose="020B0604020202020204" pitchFamily="34" charset="0"/>
              <a:buAutoNum type="arabicPeriod"/>
            </a:pPr>
            <a:r>
              <a:rPr lang="en-CA" sz="1100" u="none" strike="noStrike" kern="0" spc="0" dirty="0">
                <a:effectLst/>
                <a:latin typeface="Arial" panose="020B0604020202020204" pitchFamily="34" charset="0"/>
                <a:ea typeface="Arial" panose="020B0604020202020204" pitchFamily="34" charset="0"/>
                <a:cs typeface="Times New Roman" panose="02020603050405020304" pitchFamily="18" charset="0"/>
              </a:rPr>
              <a:t>The Underground 2023 MRE is locally constrained within </a:t>
            </a:r>
            <a:r>
              <a:rPr lang="en-CA" sz="1100" u="none" strike="noStrike" kern="0" spc="0" dirty="0" err="1">
                <a:effectLst/>
                <a:latin typeface="Arial" panose="020B0604020202020204" pitchFamily="34" charset="0"/>
                <a:ea typeface="Arial" panose="020B0604020202020204" pitchFamily="34" charset="0"/>
                <a:cs typeface="Times New Roman" panose="02020603050405020304" pitchFamily="18" charset="0"/>
              </a:rPr>
              <a:t>Deswik</a:t>
            </a:r>
            <a:r>
              <a:rPr lang="en-CA" sz="1100" u="none" strike="noStrike" kern="0" spc="0" dirty="0">
                <a:effectLst/>
                <a:latin typeface="Arial" panose="020B0604020202020204" pitchFamily="34" charset="0"/>
                <a:ea typeface="Arial" panose="020B0604020202020204" pitchFamily="34" charset="0"/>
                <a:cs typeface="Times New Roman" panose="02020603050405020304" pitchFamily="18" charset="0"/>
              </a:rPr>
              <a:t> Stope Optimizer shapes using a minimal mining width of 1.7 m for a potential Long-Hole underground mining method (potential block of 16m X 16m), with no maximum width. It is reported at a rounded cut-off grade of 3 g/t Au using the long-hole mining method. The open pit 2023 MRE is locally constrained within Whittle surfaces using a rounded cut-off grade of 0.5 g/t Au. The cut-off grades were calculated using the following parameters: mining cost Open Pit = C$4.65/t; mining cost Underground= C$169.50/t; processing cost = C$21.50/t; G&amp;A = C$12.00/t; selling costs = C$5.00/oz; gold price = US$1,650.00/oz; USD:CAD exchange rate = 1.33; and mill recovery = 96.0%. The cut-off grades should be re-evaluated considering future prevailing market conditions (metal prices, exchange rates, mining costs etc.).</a:t>
            </a:r>
            <a:endParaRPr lang="fr-CA" sz="1100" u="none" strike="noStrike" kern="0" spc="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fontAlgn="base">
              <a:buClr>
                <a:srgbClr val="000000"/>
              </a:buClr>
              <a:buSzPts val="800"/>
              <a:buFont typeface="Arial" panose="020B0604020202020204" pitchFamily="34" charset="0"/>
              <a:buAutoNum type="arabicPeriod"/>
            </a:pPr>
            <a:r>
              <a:rPr lang="en-CA" sz="1100" u="none" strike="noStrike" kern="0" spc="0" dirty="0">
                <a:effectLst/>
                <a:latin typeface="Arial" panose="020B0604020202020204" pitchFamily="34" charset="0"/>
                <a:ea typeface="Arial" panose="020B0604020202020204" pitchFamily="34" charset="0"/>
                <a:cs typeface="Times New Roman" panose="02020603050405020304" pitchFamily="18" charset="0"/>
              </a:rPr>
              <a:t>The number of metric tonnes was rounded to the nearest thousand, following the recommendations in NI 43-101 and any discrepancies in the totals are due to rounding effects. The metal contents are presented in troy ounces (tonnes x grade / 31.10348) rounded to the nearest hundred. Numbers may not add up due to rounding.</a:t>
            </a:r>
            <a:endParaRPr lang="fr-CA" sz="1100" u="none" strike="noStrike" kern="0" spc="0" dirty="0">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fontAlgn="base">
              <a:buClr>
                <a:srgbClr val="000000"/>
              </a:buClr>
              <a:buSzPts val="800"/>
              <a:buFont typeface="Arial" panose="020B0604020202020204" pitchFamily="34" charset="0"/>
              <a:buAutoNum type="arabicPeriod"/>
            </a:pPr>
            <a:r>
              <a:rPr lang="en-CA" sz="1100" u="none" strike="noStrike" kern="0" spc="0" dirty="0">
                <a:effectLst/>
                <a:latin typeface="Arial" panose="020B0604020202020204" pitchFamily="34" charset="0"/>
                <a:ea typeface="Arial" panose="020B0604020202020204" pitchFamily="34" charset="0"/>
                <a:cs typeface="Times New Roman" panose="02020603050405020304" pitchFamily="18" charset="0"/>
              </a:rPr>
              <a:t>The independent and qualified persons for the 2023 MRE are not aware of any known environmental, permitting, legal, political, title-related, taxation, socio-political, or marketing issues that could materially affect the Mineral Resource Estimate.</a:t>
            </a:r>
            <a:endParaRPr lang="fr-CA" sz="1100" u="none" strike="noStrike" kern="0" spc="0" dirty="0">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4702776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EDD158-E473-4C2D-8E3A-1B61D71D0B8B}"/>
              </a:ext>
            </a:extLst>
          </p:cNvPr>
          <p:cNvSpPr>
            <a:spLocks noGrp="1"/>
          </p:cNvSpPr>
          <p:nvPr>
            <p:ph type="title"/>
          </p:nvPr>
        </p:nvSpPr>
        <p:spPr/>
        <p:txBody>
          <a:bodyPr/>
          <a:lstStyle/>
          <a:p>
            <a:r>
              <a:rPr lang="en-CA" dirty="0"/>
              <a:t>Why Invest in </a:t>
            </a:r>
            <a:r>
              <a:rPr lang="en-CA" dirty="0" err="1"/>
              <a:t>Abcourt</a:t>
            </a:r>
            <a:r>
              <a:rPr lang="en-CA" dirty="0"/>
              <a:t>?</a:t>
            </a:r>
          </a:p>
        </p:txBody>
      </p:sp>
      <p:sp>
        <p:nvSpPr>
          <p:cNvPr id="4" name="Content Placeholder 3">
            <a:extLst>
              <a:ext uri="{FF2B5EF4-FFF2-40B4-BE49-F238E27FC236}">
                <a16:creationId xmlns:a16="http://schemas.microsoft.com/office/drawing/2014/main" id="{F525DFC6-CDEB-95B5-A5E6-20009A068600}"/>
              </a:ext>
            </a:extLst>
          </p:cNvPr>
          <p:cNvSpPr>
            <a:spLocks noGrp="1"/>
          </p:cNvSpPr>
          <p:nvPr>
            <p:ph idx="1"/>
          </p:nvPr>
        </p:nvSpPr>
        <p:spPr>
          <a:xfrm>
            <a:off x="344787" y="1080653"/>
            <a:ext cx="11517395" cy="5152195"/>
          </a:xfrm>
        </p:spPr>
        <p:txBody>
          <a:bodyPr>
            <a:normAutofit fontScale="92500" lnSpcReduction="20000"/>
          </a:bodyPr>
          <a:lstStyle/>
          <a:p>
            <a:r>
              <a:rPr lang="en-US" sz="2800" b="1" u="heavy" dirty="0">
                <a:uFill>
                  <a:solidFill>
                    <a:srgbClr val="FFC000"/>
                  </a:solidFill>
                </a:uFill>
              </a:rPr>
              <a:t>Emergent Gold Producer</a:t>
            </a:r>
            <a:r>
              <a:rPr lang="en-US" sz="2800" dirty="0"/>
              <a:t> </a:t>
            </a:r>
            <a:r>
              <a:rPr lang="en-US" dirty="0"/>
              <a:t>through its </a:t>
            </a:r>
            <a:r>
              <a:rPr lang="en-US" b="1" dirty="0"/>
              <a:t>100%-owned </a:t>
            </a:r>
            <a:r>
              <a:rPr lang="en-US" dirty="0"/>
              <a:t>Sleeping Giant Mine and Mill, which includes an updated resource, a positive Preliminary Economic Assessment (PEA), an operational and fully permitted 950 </a:t>
            </a:r>
            <a:r>
              <a:rPr lang="en-US" dirty="0" err="1"/>
              <a:t>tpd</a:t>
            </a:r>
            <a:r>
              <a:rPr lang="en-US" dirty="0"/>
              <a:t> mill with all surface, underground infrastructure in place, and advancing the production ramp up to 30,000 Au oz per year  in the coming 12 months.</a:t>
            </a:r>
          </a:p>
          <a:p>
            <a:pPr lvl="1"/>
            <a:r>
              <a:rPr lang="en-US" dirty="0"/>
              <a:t>The production development and the first stope production began in July 2025.</a:t>
            </a:r>
          </a:p>
          <a:p>
            <a:pPr lvl="1"/>
            <a:r>
              <a:rPr lang="en-US" dirty="0"/>
              <a:t>Mill began to process ore in August, and first pour was in September 2025.</a:t>
            </a:r>
          </a:p>
          <a:p>
            <a:pPr marL="0" indent="0">
              <a:buNone/>
            </a:pPr>
            <a:endParaRPr lang="en-US" dirty="0"/>
          </a:p>
          <a:p>
            <a:r>
              <a:rPr lang="en-US" sz="2800" b="1" u="heavy" dirty="0">
                <a:uFill>
                  <a:solidFill>
                    <a:srgbClr val="FFC000"/>
                  </a:solidFill>
                </a:uFill>
              </a:rPr>
              <a:t>Upside with Major Gold Discovery in 2024</a:t>
            </a:r>
            <a:r>
              <a:rPr lang="en-US" sz="2800" dirty="0"/>
              <a:t> </a:t>
            </a:r>
            <a:r>
              <a:rPr lang="en-US" dirty="0"/>
              <a:t>at Cartwright East of the Flordin deposit (90 km East of the Sleeping Giant Mill). </a:t>
            </a:r>
          </a:p>
          <a:p>
            <a:pPr marL="0" indent="0">
              <a:buNone/>
            </a:pPr>
            <a:endParaRPr lang="en-US" b="1" u="heavy" dirty="0">
              <a:uFill>
                <a:solidFill>
                  <a:srgbClr val="FFC000"/>
                </a:solidFill>
              </a:uFill>
            </a:endParaRPr>
          </a:p>
          <a:p>
            <a:r>
              <a:rPr lang="en-US" sz="2800" b="1" u="heavy" dirty="0">
                <a:uFill>
                  <a:solidFill>
                    <a:srgbClr val="FFC000"/>
                  </a:solidFill>
                </a:uFill>
              </a:rPr>
              <a:t>Growing around our Sleeping Giant Mill in Quebec</a:t>
            </a:r>
            <a:r>
              <a:rPr lang="en-US" sz="2800" dirty="0"/>
              <a:t> </a:t>
            </a:r>
            <a:r>
              <a:rPr lang="en-US" dirty="0"/>
              <a:t>with ~500 km</a:t>
            </a:r>
            <a:r>
              <a:rPr lang="en-US" baseline="30000" dirty="0"/>
              <a:t>2</a:t>
            </a:r>
            <a:r>
              <a:rPr lang="en-US" dirty="0"/>
              <a:t> of strategic landholdings and 13 early-to-advanced stage gold projects across the major gold district of the Abitibi Greenstone belt in Quebec.  All within trucking distance from our Mill.</a:t>
            </a:r>
            <a:endParaRPr lang="en-US" b="1" u="heavy" dirty="0">
              <a:uFill>
                <a:solidFill>
                  <a:srgbClr val="FFC000"/>
                </a:solidFill>
              </a:uFill>
            </a:endParaRPr>
          </a:p>
          <a:p>
            <a:endParaRPr lang="en-US" dirty="0"/>
          </a:p>
          <a:p>
            <a:r>
              <a:rPr lang="en-US" sz="2800" b="1" u="heavy" dirty="0">
                <a:uFill>
                  <a:solidFill>
                    <a:srgbClr val="FFC000"/>
                  </a:solidFill>
                </a:uFill>
              </a:rPr>
              <a:t>Many upcoming catalysts</a:t>
            </a:r>
            <a:r>
              <a:rPr lang="en-US" dirty="0"/>
              <a:t>, operational update from Sleeping Giant production ramp up, results from the underground drill program at Sleeping Giant, Exploration activities on surface at </a:t>
            </a:r>
            <a:r>
              <a:rPr lang="en-US" dirty="0" err="1"/>
              <a:t>Flordin</a:t>
            </a:r>
            <a:r>
              <a:rPr lang="en-US" dirty="0"/>
              <a:t>-Cartwright.</a:t>
            </a:r>
            <a:endParaRPr lang="en-CA" dirty="0"/>
          </a:p>
        </p:txBody>
      </p:sp>
    </p:spTree>
    <p:extLst>
      <p:ext uri="{BB962C8B-B14F-4D97-AF65-F5344CB8AC3E}">
        <p14:creationId xmlns:p14="http://schemas.microsoft.com/office/powerpoint/2010/main" val="41155943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8B884B0-3019-9CD8-9DB7-68345448AB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878" r="20039"/>
          <a:stretch/>
        </p:blipFill>
        <p:spPr bwMode="auto">
          <a:xfrm>
            <a:off x="0" y="-15182"/>
            <a:ext cx="12204072" cy="6893348"/>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C4265115-E556-F6A1-0969-A461E7B505B0}"/>
              </a:ext>
            </a:extLst>
          </p:cNvPr>
          <p:cNvSpPr/>
          <p:nvPr/>
        </p:nvSpPr>
        <p:spPr>
          <a:xfrm>
            <a:off x="-139072" y="-667"/>
            <a:ext cx="12470144" cy="6908006"/>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99B0A037-1EFF-2CA4-8F06-9DEB173B520B}"/>
              </a:ext>
            </a:extLst>
          </p:cNvPr>
          <p:cNvSpPr txBox="1"/>
          <p:nvPr/>
        </p:nvSpPr>
        <p:spPr>
          <a:xfrm>
            <a:off x="344788" y="6543793"/>
            <a:ext cx="2801964" cy="246221"/>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abcourt.ca</a:t>
            </a:r>
          </a:p>
        </p:txBody>
      </p:sp>
      <p:sp>
        <p:nvSpPr>
          <p:cNvPr id="14" name="Slide Number Placeholder 3">
            <a:extLst>
              <a:ext uri="{FF2B5EF4-FFF2-40B4-BE49-F238E27FC236}">
                <a16:creationId xmlns:a16="http://schemas.microsoft.com/office/drawing/2014/main" id="{B41668D2-4315-7BA2-5074-94CA793AFE32}"/>
              </a:ext>
            </a:extLst>
          </p:cNvPr>
          <p:cNvSpPr txBox="1">
            <a:spLocks/>
          </p:cNvSpPr>
          <p:nvPr/>
        </p:nvSpPr>
        <p:spPr>
          <a:xfrm>
            <a:off x="5782148" y="6543793"/>
            <a:ext cx="651849" cy="246221"/>
          </a:xfrm>
          <a:prstGeom prst="rect">
            <a:avLst/>
          </a:prstGeom>
        </p:spPr>
        <p:txBody>
          <a:bodyPr lIns="0" tIns="0" rIns="0" bIns="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06F98F1C-2AFB-4B40-92A1-E9CD1D2F9987}" type="slidenum">
              <a:rPr kumimoji="0" lang="en-US" sz="1600" b="0" i="0" u="none" strike="noStrike" kern="1200" cap="none" spc="0" normalizeH="0" baseline="0" noProof="0" smtClean="0">
                <a:ln>
                  <a:noFill/>
                </a:ln>
                <a:solidFill>
                  <a:prstClr val="white"/>
                </a:solidFill>
                <a:effectLst/>
                <a:uLnTx/>
                <a:uFillTx/>
                <a:latin typeface="Impact" panose="020B080603090205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30</a:t>
            </a:fld>
            <a:endParaRPr kumimoji="0" lang="en-US" sz="16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endParaRPr>
          </a:p>
        </p:txBody>
      </p:sp>
      <p:sp>
        <p:nvSpPr>
          <p:cNvPr id="17" name="TextBox 16">
            <a:extLst>
              <a:ext uri="{FF2B5EF4-FFF2-40B4-BE49-F238E27FC236}">
                <a16:creationId xmlns:a16="http://schemas.microsoft.com/office/drawing/2014/main" id="{4592C5A7-3231-A9CD-B333-87D084421028}"/>
              </a:ext>
            </a:extLst>
          </p:cNvPr>
          <p:cNvSpPr txBox="1"/>
          <p:nvPr/>
        </p:nvSpPr>
        <p:spPr>
          <a:xfrm>
            <a:off x="9045248" y="6543793"/>
            <a:ext cx="2801964" cy="246221"/>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a:ln>
                  <a:noFill/>
                </a:ln>
                <a:solidFill>
                  <a:prstClr val="white"/>
                </a:solidFill>
                <a:effectLst/>
                <a:uLnTx/>
                <a:uFillTx/>
                <a:latin typeface="Impact" panose="020B0806030902050204" pitchFamily="34" charset="0"/>
                <a:ea typeface="+mn-ea"/>
                <a:cs typeface="+mn-cs"/>
              </a:rPr>
              <a:t>TSX-V: ABI</a:t>
            </a:r>
          </a:p>
        </p:txBody>
      </p:sp>
      <p:pic>
        <p:nvPicPr>
          <p:cNvPr id="21" name="Picture 2">
            <a:extLst>
              <a:ext uri="{FF2B5EF4-FFF2-40B4-BE49-F238E27FC236}">
                <a16:creationId xmlns:a16="http://schemas.microsoft.com/office/drawing/2014/main" id="{5B2DDE77-394D-C9BC-9C99-ECD76F23F0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93823" y="64226"/>
            <a:ext cx="1800225" cy="704850"/>
          </a:xfrm>
          <a:prstGeom prst="rect">
            <a:avLst/>
          </a:prstGeom>
          <a:noFill/>
          <a:extLst>
            <a:ext uri="{909E8E84-426E-40DD-AFC4-6F175D3DCCD1}">
              <a14:hiddenFill xmlns:a14="http://schemas.microsoft.com/office/drawing/2010/main">
                <a:solidFill>
                  <a:srgbClr val="FFFFFF"/>
                </a:solidFill>
              </a14:hiddenFill>
            </a:ext>
          </a:extLst>
        </p:spPr>
      </p:pic>
      <p:sp>
        <p:nvSpPr>
          <p:cNvPr id="22" name="Google Shape;138;p24">
            <a:extLst>
              <a:ext uri="{FF2B5EF4-FFF2-40B4-BE49-F238E27FC236}">
                <a16:creationId xmlns:a16="http://schemas.microsoft.com/office/drawing/2014/main" id="{C1CC4FFE-A9B0-75F3-2090-38CBD2265019}"/>
              </a:ext>
            </a:extLst>
          </p:cNvPr>
          <p:cNvSpPr/>
          <p:nvPr/>
        </p:nvSpPr>
        <p:spPr>
          <a:xfrm rot="10800000" flipH="1">
            <a:off x="-1189263" y="-3033487"/>
            <a:ext cx="4979306" cy="5791201"/>
          </a:xfrm>
          <a:custGeom>
            <a:avLst/>
            <a:gdLst/>
            <a:ahLst/>
            <a:cxnLst/>
            <a:rect l="l" t="t" r="r" b="b"/>
            <a:pathLst>
              <a:path w="4571999" h="5069540" extrusionOk="0">
                <a:moveTo>
                  <a:pt x="2770095" y="0"/>
                </a:moveTo>
                <a:lnTo>
                  <a:pt x="4571999" y="0"/>
                </a:lnTo>
                <a:lnTo>
                  <a:pt x="4571999" y="1801904"/>
                </a:lnTo>
                <a:lnTo>
                  <a:pt x="0" y="5069540"/>
                </a:lnTo>
                <a:lnTo>
                  <a:pt x="67236" y="1963268"/>
                </a:lnTo>
                <a:lnTo>
                  <a:pt x="2770095" y="0"/>
                </a:lnTo>
                <a:close/>
              </a:path>
            </a:pathLst>
          </a:custGeom>
          <a:solidFill>
            <a:srgbClr val="FFC000"/>
          </a:solidFill>
          <a:ln>
            <a:noFill/>
          </a:ln>
        </p:spPr>
        <p:txBody>
          <a:bodyPr spcFirstLastPara="1" wrap="square" lIns="68569" tIns="34275" rIns="68569" bIns="34275"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dirty="0">
              <a:ln>
                <a:noFill/>
              </a:ln>
              <a:solidFill>
                <a:srgbClr val="FFFFFF"/>
              </a:solidFill>
              <a:effectLst/>
              <a:uLnTx/>
              <a:uFillTx/>
              <a:latin typeface="Lato"/>
              <a:ea typeface="Lato"/>
              <a:cs typeface="Lato"/>
              <a:sym typeface="Lato"/>
            </a:endParaRPr>
          </a:p>
        </p:txBody>
      </p:sp>
      <p:sp>
        <p:nvSpPr>
          <p:cNvPr id="23" name="Title 1">
            <a:extLst>
              <a:ext uri="{FF2B5EF4-FFF2-40B4-BE49-F238E27FC236}">
                <a16:creationId xmlns:a16="http://schemas.microsoft.com/office/drawing/2014/main" id="{513BC62C-4D28-8F16-18D6-90E9B0C7BDA4}"/>
              </a:ext>
            </a:extLst>
          </p:cNvPr>
          <p:cNvSpPr txBox="1">
            <a:spLocks/>
          </p:cNvSpPr>
          <p:nvPr/>
        </p:nvSpPr>
        <p:spPr>
          <a:xfrm>
            <a:off x="238125" y="652964"/>
            <a:ext cx="3371850" cy="842500"/>
          </a:xfrm>
          <a:prstGeom prst="rect">
            <a:avLst/>
          </a:prstGeom>
        </p:spPr>
        <p:txBody>
          <a:bodyPr lIns="0" tIns="0" rIns="0" bIns="0">
            <a:noAutofit/>
          </a:bodyPr>
          <a:lstStyle>
            <a:lvl1pPr algn="l" defTabSz="914400" rtl="0" eaLnBrk="1" latinLnBrk="0" hangingPunct="1">
              <a:lnSpc>
                <a:spcPct val="90000"/>
              </a:lnSpc>
              <a:spcBef>
                <a:spcPct val="0"/>
              </a:spcBef>
              <a:buNone/>
              <a:defRPr sz="4400" b="0" kern="1200">
                <a:solidFill>
                  <a:schemeClr val="bg1"/>
                </a:solidFill>
                <a:latin typeface="Impact" panose="020B0806030902050204" pitchFamily="34" charset="0"/>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Impact" panose="020B0806030902050204" pitchFamily="34" charset="0"/>
                <a:ea typeface="+mj-ea"/>
                <a:cs typeface="+mj-cs"/>
              </a:rPr>
              <a:t>Abcourt-Barvue</a:t>
            </a:r>
            <a:endParaRPr kumimoji="0" lang="en-US" sz="4000" b="0" i="0" u="none" strike="noStrike" kern="1200" cap="none" spc="0" normalizeH="0" baseline="0" noProof="0" dirty="0">
              <a:ln>
                <a:noFill/>
              </a:ln>
              <a:solidFill>
                <a:prstClr val="white"/>
              </a:solidFill>
              <a:effectLst/>
              <a:uLnTx/>
              <a:uFillTx/>
              <a:latin typeface="Impact" panose="020B0806030902050204" pitchFamily="34" charset="0"/>
              <a:ea typeface="+mj-ea"/>
              <a:cs typeface="+mj-cs"/>
            </a:endParaRPr>
          </a:p>
          <a:p>
            <a:pPr marL="628650" marR="0" lvl="0" algn="r" defTabSz="914400" rtl="0" eaLnBrk="1" fontAlgn="auto" latinLnBrk="0" hangingPunct="1">
              <a:lnSpc>
                <a:spcPct val="90000"/>
              </a:lnSpc>
              <a:spcBef>
                <a:spcPct val="0"/>
              </a:spcBef>
              <a:spcAft>
                <a:spcPts val="0"/>
              </a:spcAft>
              <a:buClrTx/>
              <a:buSzTx/>
              <a:buFontTx/>
              <a:buNone/>
              <a:tabLst/>
              <a:defRPr/>
            </a:pPr>
            <a:r>
              <a:rPr lang="en-US" sz="4000" dirty="0">
                <a:solidFill>
                  <a:prstClr val="white"/>
                </a:solidFill>
              </a:rPr>
              <a:t>Zn-Ag Project</a:t>
            </a:r>
            <a:endParaRPr kumimoji="0" lang="en-US" sz="4000" b="0" i="0" u="none" strike="noStrike" kern="1200" cap="none" spc="0" normalizeH="0" baseline="0" noProof="0" dirty="0">
              <a:ln>
                <a:noFill/>
              </a:ln>
              <a:solidFill>
                <a:prstClr val="white"/>
              </a:solidFill>
              <a:effectLst/>
              <a:uLnTx/>
              <a:uFillTx/>
              <a:latin typeface="Impact" panose="020B0806030902050204" pitchFamily="34" charset="0"/>
              <a:ea typeface="+mj-ea"/>
              <a:cs typeface="+mj-cs"/>
            </a:endParaRPr>
          </a:p>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Impact" panose="020B0806030902050204" pitchFamily="34" charset="0"/>
                <a:ea typeface="+mj-ea"/>
                <a:cs typeface="+mj-cs"/>
              </a:rPr>
              <a:t>100% owned</a:t>
            </a:r>
            <a:endParaRPr kumimoji="0" lang="en-US" sz="3600" b="0" i="0" u="none" strike="noStrike" kern="1200" cap="none" spc="0" normalizeH="0" baseline="0" noProof="0" dirty="0">
              <a:ln>
                <a:noFill/>
              </a:ln>
              <a:solidFill>
                <a:prstClr val="white"/>
              </a:solidFill>
              <a:effectLst/>
              <a:uLnTx/>
              <a:uFillTx/>
              <a:latin typeface="Impact" panose="020B0806030902050204" pitchFamily="34" charset="0"/>
              <a:ea typeface="+mj-ea"/>
              <a:cs typeface="+mj-cs"/>
            </a:endParaRPr>
          </a:p>
        </p:txBody>
      </p:sp>
      <p:sp>
        <p:nvSpPr>
          <p:cNvPr id="27" name="TextBox 26">
            <a:extLst>
              <a:ext uri="{FF2B5EF4-FFF2-40B4-BE49-F238E27FC236}">
                <a16:creationId xmlns:a16="http://schemas.microsoft.com/office/drawing/2014/main" id="{9212E0E1-0E79-466F-F984-C7A5816AB37A}"/>
              </a:ext>
            </a:extLst>
          </p:cNvPr>
          <p:cNvSpPr txBox="1"/>
          <p:nvPr/>
        </p:nvSpPr>
        <p:spPr>
          <a:xfrm>
            <a:off x="5863660" y="5574577"/>
            <a:ext cx="5734260" cy="811367"/>
          </a:xfrm>
          <a:prstGeom prst="rect">
            <a:avLst/>
          </a:prstGeom>
          <a:noFill/>
        </p:spPr>
        <p:txBody>
          <a:bodyPr wrap="square" lIns="36000" tIns="36000" rIns="36000" bIns="3600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Resources were estimated in a NI 43-101 technical report titled “NI 43-101 Resources Evaluation Report for the Vendôme Property” with an effective date of February 12, 2013 and prepared by Jean-Pierre Bérubé (geological consultant and </a:t>
            </a:r>
            <a:r>
              <a:rPr kumimoji="0" lang="en-US" sz="800" b="0" i="0" u="none" strike="noStrike" kern="1200" cap="none" spc="0" normalizeH="0" baseline="0" noProof="0" dirty="0" err="1">
                <a:ln>
                  <a:noFill/>
                </a:ln>
                <a:solidFill>
                  <a:prstClr val="white"/>
                </a:solidFill>
                <a:effectLst/>
                <a:uLnTx/>
                <a:uFillTx/>
                <a:latin typeface="Arial Nova" panose="020B0504020202020204" pitchFamily="34" charset="0"/>
                <a:ea typeface="+mn-ea"/>
                <a:cs typeface="+mn-cs"/>
              </a:rPr>
              <a:t>P.Eng</a:t>
            </a:r>
            <a:r>
              <a:rPr kumimoji="0" lang="en-US" sz="8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 Resources were calculated using the following parameters: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Density: 3.60 </a:t>
            </a:r>
            <a:r>
              <a:rPr kumimoji="0" lang="en-US" sz="800" b="0" i="0" u="none" strike="noStrike" kern="1200" cap="none" spc="0" normalizeH="0" baseline="0" noProof="0" dirty="0" err="1">
                <a:ln>
                  <a:noFill/>
                </a:ln>
                <a:solidFill>
                  <a:prstClr val="white"/>
                </a:solidFill>
                <a:effectLst/>
                <a:uLnTx/>
                <a:uFillTx/>
                <a:latin typeface="Arial Nova" panose="020B0504020202020204" pitchFamily="34" charset="0"/>
                <a:ea typeface="+mn-ea"/>
                <a:cs typeface="+mn-cs"/>
              </a:rPr>
              <a:t>tonnes</a:t>
            </a:r>
            <a:r>
              <a:rPr kumimoji="0" lang="en-US" sz="8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/m</a:t>
            </a:r>
            <a:r>
              <a:rPr kumimoji="0" lang="en-US" sz="800" b="0" i="0" u="none" strike="noStrike" kern="1200" cap="none" spc="0" normalizeH="0" baseline="30000" noProof="0" dirty="0">
                <a:ln>
                  <a:noFill/>
                </a:ln>
                <a:solidFill>
                  <a:prstClr val="white"/>
                </a:solidFill>
                <a:effectLst/>
                <a:uLnTx/>
                <a:uFillTx/>
                <a:latin typeface="Arial Nova" panose="020B0504020202020204" pitchFamily="34" charset="0"/>
                <a:ea typeface="+mn-ea"/>
                <a:cs typeface="+mn-cs"/>
              </a:rPr>
              <a:t>3</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Minimum true width: 1.50 m with no cuts on high gold, silver, copper and zinc values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Minimum cut-off of C$55/</a:t>
            </a:r>
            <a:r>
              <a:rPr kumimoji="0" lang="en-US" sz="800" b="0" i="0" u="none" strike="noStrike" kern="1200" cap="none" spc="0" normalizeH="0" baseline="0" noProof="0" dirty="0" err="1">
                <a:ln>
                  <a:noFill/>
                </a:ln>
                <a:solidFill>
                  <a:prstClr val="white"/>
                </a:solidFill>
                <a:effectLst/>
                <a:uLnTx/>
                <a:uFillTx/>
                <a:latin typeface="Arial Nova" panose="020B0504020202020204" pitchFamily="34" charset="0"/>
                <a:ea typeface="+mn-ea"/>
                <a:cs typeface="+mn-cs"/>
              </a:rPr>
              <a:t>tonne</a:t>
            </a:r>
            <a:r>
              <a:rPr kumimoji="0" lang="en-US" sz="8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 or 4.53% </a:t>
            </a:r>
            <a:r>
              <a:rPr kumimoji="0" lang="en-US" sz="800" b="0" i="0" u="none" strike="noStrike" kern="1200" cap="none" spc="0" normalizeH="0" baseline="0" noProof="0" dirty="0" err="1">
                <a:ln>
                  <a:noFill/>
                </a:ln>
                <a:solidFill>
                  <a:prstClr val="white"/>
                </a:solidFill>
                <a:effectLst/>
                <a:uLnTx/>
                <a:uFillTx/>
                <a:latin typeface="Arial Nova" panose="020B0504020202020204" pitchFamily="34" charset="0"/>
                <a:ea typeface="+mn-ea"/>
                <a:cs typeface="+mn-cs"/>
              </a:rPr>
              <a:t>ZnEq</a:t>
            </a:r>
            <a:endParaRPr kumimoji="0" lang="en-US" sz="8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endParaRPr>
          </a:p>
        </p:txBody>
      </p:sp>
      <p:sp>
        <p:nvSpPr>
          <p:cNvPr id="15" name="Content Placeholder 1">
            <a:extLst>
              <a:ext uri="{FF2B5EF4-FFF2-40B4-BE49-F238E27FC236}">
                <a16:creationId xmlns:a16="http://schemas.microsoft.com/office/drawing/2014/main" id="{77DCA1EB-1BD0-EE01-BFFF-F086A1963B69}"/>
              </a:ext>
            </a:extLst>
          </p:cNvPr>
          <p:cNvSpPr txBox="1">
            <a:spLocks/>
          </p:cNvSpPr>
          <p:nvPr/>
        </p:nvSpPr>
        <p:spPr>
          <a:xfrm>
            <a:off x="5575302" y="1215157"/>
            <a:ext cx="6320858" cy="395658"/>
          </a:xfrm>
          <a:prstGeom prst="rect">
            <a:avLst/>
          </a:prstGeom>
        </p:spPr>
        <p:txBody>
          <a:bodyPr vert="horz" lIns="0" tIns="0" rIns="0" bIns="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ctr" defTabSz="514350" rtl="0" eaLnBrk="1" fontAlgn="auto" latinLnBrk="0" hangingPunct="1">
              <a:lnSpc>
                <a:spcPct val="100000"/>
              </a:lnSpc>
              <a:spcBef>
                <a:spcPts val="0"/>
              </a:spcBef>
              <a:buClr>
                <a:srgbClr val="CF2127"/>
              </a:buClr>
              <a:buSzTx/>
              <a:buNone/>
              <a:tabLst/>
              <a:defRPr/>
            </a:pPr>
            <a:r>
              <a:rPr kumimoji="0" lang="en-CA" sz="1400" b="1" u="none" strike="noStrike" kern="1200" cap="none" spc="0" normalizeH="0" baseline="0" noProof="0" dirty="0">
                <a:ln>
                  <a:noFill/>
                </a:ln>
                <a:solidFill>
                  <a:schemeClr val="bg1"/>
                </a:solidFill>
                <a:effectLst/>
                <a:uLnTx/>
                <a:uFillTx/>
                <a:latin typeface="Arial Nova" panose="020B0504020202020204" pitchFamily="34" charset="0"/>
              </a:rPr>
              <a:t>Abcourt-Barvue Project: Historical Resource Estimate</a:t>
            </a:r>
          </a:p>
        </p:txBody>
      </p:sp>
      <p:graphicFrame>
        <p:nvGraphicFramePr>
          <p:cNvPr id="16" name="Table 6">
            <a:extLst>
              <a:ext uri="{FF2B5EF4-FFF2-40B4-BE49-F238E27FC236}">
                <a16:creationId xmlns:a16="http://schemas.microsoft.com/office/drawing/2014/main" id="{6EBB4461-B52F-EF53-5667-992E10D9C780}"/>
              </a:ext>
            </a:extLst>
          </p:cNvPr>
          <p:cNvGraphicFramePr>
            <a:graphicFrameLocks noGrp="1"/>
          </p:cNvGraphicFramePr>
          <p:nvPr/>
        </p:nvGraphicFramePr>
        <p:xfrm>
          <a:off x="5905500" y="4717723"/>
          <a:ext cx="5773932" cy="856080"/>
        </p:xfrm>
        <a:graphic>
          <a:graphicData uri="http://schemas.openxmlformats.org/drawingml/2006/table">
            <a:tbl>
              <a:tblPr firstRow="1" lastRow="1" bandRow="1">
                <a:tableStyleId>{C083E6E3-FA7D-4D7B-A595-EF9225AFEA82}</a:tableStyleId>
              </a:tblPr>
              <a:tblGrid>
                <a:gridCol w="1647825">
                  <a:extLst>
                    <a:ext uri="{9D8B030D-6E8A-4147-A177-3AD203B41FA5}">
                      <a16:colId xmlns:a16="http://schemas.microsoft.com/office/drawing/2014/main" val="1662658679"/>
                    </a:ext>
                  </a:extLst>
                </a:gridCol>
                <a:gridCol w="1152525">
                  <a:extLst>
                    <a:ext uri="{9D8B030D-6E8A-4147-A177-3AD203B41FA5}">
                      <a16:colId xmlns:a16="http://schemas.microsoft.com/office/drawing/2014/main" val="3415728487"/>
                    </a:ext>
                  </a:extLst>
                </a:gridCol>
                <a:gridCol w="991194">
                  <a:extLst>
                    <a:ext uri="{9D8B030D-6E8A-4147-A177-3AD203B41FA5}">
                      <a16:colId xmlns:a16="http://schemas.microsoft.com/office/drawing/2014/main" val="109037814"/>
                    </a:ext>
                  </a:extLst>
                </a:gridCol>
                <a:gridCol w="991194">
                  <a:extLst>
                    <a:ext uri="{9D8B030D-6E8A-4147-A177-3AD203B41FA5}">
                      <a16:colId xmlns:a16="http://schemas.microsoft.com/office/drawing/2014/main" val="2183587570"/>
                    </a:ext>
                  </a:extLst>
                </a:gridCol>
                <a:gridCol w="991194">
                  <a:extLst>
                    <a:ext uri="{9D8B030D-6E8A-4147-A177-3AD203B41FA5}">
                      <a16:colId xmlns:a16="http://schemas.microsoft.com/office/drawing/2014/main" val="2205489567"/>
                    </a:ext>
                  </a:extLst>
                </a:gridCol>
              </a:tblGrid>
              <a:tr h="0">
                <a:tc>
                  <a:txBody>
                    <a:bodyPr/>
                    <a:lstStyle/>
                    <a:p>
                      <a:pPr algn="ctr"/>
                      <a:r>
                        <a:rPr lang="en-US" sz="1400" dirty="0">
                          <a:solidFill>
                            <a:schemeClr val="bg1"/>
                          </a:solidFill>
                          <a:latin typeface="Arial Nova" panose="020B0504020202020204" pitchFamily="34" charset="0"/>
                        </a:rPr>
                        <a:t>Category</a:t>
                      </a:r>
                      <a:endParaRPr lang="en-CA" sz="1400" dirty="0">
                        <a:solidFill>
                          <a:schemeClr val="bg1"/>
                        </a:solidFill>
                        <a:latin typeface="Arial Nova" panose="020B0504020202020204" pitchFamily="34" charset="0"/>
                      </a:endParaRPr>
                    </a:p>
                  </a:txBody>
                  <a:tcPr marL="36000" marR="36000" marT="36000" marB="36000">
                    <a:lnL w="6350" cap="flat" cmpd="sng" algn="ctr">
                      <a:noFill/>
                      <a:prstDash val="solid"/>
                      <a:round/>
                      <a:headEnd type="none" w="med" len="med"/>
                      <a:tailEnd type="none" w="med" len="med"/>
                    </a:lnL>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1400" dirty="0" err="1">
                          <a:solidFill>
                            <a:schemeClr val="bg1"/>
                          </a:solidFill>
                          <a:latin typeface="Arial Nova" panose="020B0504020202020204" pitchFamily="34" charset="0"/>
                        </a:rPr>
                        <a:t>Tonnes</a:t>
                      </a:r>
                      <a:endParaRPr lang="en-CA" sz="1400" dirty="0">
                        <a:solidFill>
                          <a:schemeClr val="bg1"/>
                        </a:solidFill>
                        <a:latin typeface="Arial Nova" panose="020B0504020202020204" pitchFamily="34" charset="0"/>
                      </a:endParaRPr>
                    </a:p>
                  </a:txBody>
                  <a:tcPr marL="36000" marR="36000" marT="36000" marB="36000">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1400" dirty="0">
                          <a:solidFill>
                            <a:schemeClr val="bg1"/>
                          </a:solidFill>
                          <a:latin typeface="Arial Nova" panose="020B0504020202020204" pitchFamily="34" charset="0"/>
                        </a:rPr>
                        <a:t>% Zn</a:t>
                      </a:r>
                      <a:endParaRPr lang="en-CA" sz="1400" dirty="0">
                        <a:solidFill>
                          <a:schemeClr val="bg1"/>
                        </a:solidFill>
                        <a:latin typeface="Arial Nova" panose="020B0504020202020204" pitchFamily="34" charset="0"/>
                      </a:endParaRPr>
                    </a:p>
                  </a:txBody>
                  <a:tcPr marL="36000" marR="36000" marT="36000" marB="36000">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1400" dirty="0">
                          <a:solidFill>
                            <a:schemeClr val="bg1"/>
                          </a:solidFill>
                          <a:latin typeface="Arial Nova" panose="020B0504020202020204" pitchFamily="34" charset="0"/>
                        </a:rPr>
                        <a:t>g/t Ag</a:t>
                      </a:r>
                    </a:p>
                  </a:txBody>
                  <a:tcPr marL="36000" marR="36000" marT="36000" marB="36000">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1400" dirty="0">
                          <a:solidFill>
                            <a:schemeClr val="bg1"/>
                          </a:solidFill>
                          <a:latin typeface="Arial Nova" panose="020B0504020202020204" pitchFamily="34" charset="0"/>
                        </a:rPr>
                        <a:t>% Cu</a:t>
                      </a:r>
                    </a:p>
                  </a:txBody>
                  <a:tcPr marL="36000" marR="36000" marT="36000" marB="36000">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895906792"/>
                  </a:ext>
                </a:extLst>
              </a:tr>
              <a:tr h="0">
                <a:tc>
                  <a:txBody>
                    <a:bodyPr/>
                    <a:lstStyle/>
                    <a:p>
                      <a:pPr algn="ctr"/>
                      <a:r>
                        <a:rPr lang="en-US" sz="1400" dirty="0">
                          <a:solidFill>
                            <a:schemeClr val="bg1"/>
                          </a:solidFill>
                          <a:latin typeface="Arial Nova" panose="020B0504020202020204" pitchFamily="34" charset="0"/>
                        </a:rPr>
                        <a:t>M&amp;I Resources</a:t>
                      </a:r>
                      <a:endParaRPr lang="en-CA" sz="1400" dirty="0">
                        <a:solidFill>
                          <a:schemeClr val="bg1"/>
                        </a:solidFill>
                        <a:latin typeface="Arial Nova" panose="020B0504020202020204" pitchFamily="34" charset="0"/>
                      </a:endParaRPr>
                    </a:p>
                  </a:txBody>
                  <a:tcPr marL="36000" marR="36000" marT="36000" marB="36000">
                    <a:lnL w="6350" cap="flat" cmpd="sng" algn="ctr">
                      <a:noFill/>
                      <a:prstDash val="solid"/>
                      <a:round/>
                      <a:headEnd type="none" w="med" len="med"/>
                      <a:tailEnd type="none" w="med" len="med"/>
                    </a:lnL>
                    <a:lnT w="28575" cap="flat" cmpd="sng" algn="ctr">
                      <a:solidFill>
                        <a:schemeClr val="bg1"/>
                      </a:solidFill>
                      <a:prstDash val="solid"/>
                      <a:round/>
                      <a:headEnd type="none" w="med" len="med"/>
                      <a:tailEnd type="none" w="med" len="med"/>
                    </a:lnT>
                  </a:tcPr>
                </a:tc>
                <a:tc>
                  <a:txBody>
                    <a:bodyPr/>
                    <a:lstStyle/>
                    <a:p>
                      <a:pPr algn="ctr"/>
                      <a:r>
                        <a:rPr lang="en-US" sz="1400" dirty="0">
                          <a:solidFill>
                            <a:schemeClr val="bg1"/>
                          </a:solidFill>
                          <a:latin typeface="Arial Nova" panose="020B0504020202020204" pitchFamily="34" charset="0"/>
                        </a:rPr>
                        <a:t>712,222</a:t>
                      </a:r>
                      <a:endParaRPr lang="en-CA" sz="1400" dirty="0">
                        <a:solidFill>
                          <a:schemeClr val="bg1"/>
                        </a:solidFill>
                        <a:latin typeface="Arial Nova" panose="020B0504020202020204" pitchFamily="34" charset="0"/>
                      </a:endParaRPr>
                    </a:p>
                  </a:txBody>
                  <a:tcPr marL="36000" marR="36000" marT="36000" marB="36000">
                    <a:lnT w="28575" cap="flat" cmpd="sng" algn="ctr">
                      <a:solidFill>
                        <a:schemeClr val="bg1"/>
                      </a:solidFill>
                      <a:prstDash val="solid"/>
                      <a:round/>
                      <a:headEnd type="none" w="med" len="med"/>
                      <a:tailEnd type="none" w="med" len="med"/>
                    </a:lnT>
                  </a:tcPr>
                </a:tc>
                <a:tc>
                  <a:txBody>
                    <a:bodyPr/>
                    <a:lstStyle/>
                    <a:p>
                      <a:pPr algn="ctr"/>
                      <a:r>
                        <a:rPr lang="en-US" sz="1400" dirty="0">
                          <a:solidFill>
                            <a:schemeClr val="bg1"/>
                          </a:solidFill>
                          <a:latin typeface="Arial Nova" panose="020B0504020202020204" pitchFamily="34" charset="0"/>
                        </a:rPr>
                        <a:t>7.50</a:t>
                      </a:r>
                      <a:endParaRPr lang="en-CA" sz="1400" dirty="0">
                        <a:solidFill>
                          <a:schemeClr val="bg1"/>
                        </a:solidFill>
                        <a:latin typeface="Arial Nova" panose="020B0504020202020204" pitchFamily="34" charset="0"/>
                      </a:endParaRPr>
                    </a:p>
                  </a:txBody>
                  <a:tcPr marL="36000" marR="36000" marT="36000" marB="36000">
                    <a:lnT w="28575" cap="flat" cmpd="sng" algn="ctr">
                      <a:solidFill>
                        <a:schemeClr val="bg1"/>
                      </a:solidFill>
                      <a:prstDash val="solid"/>
                      <a:round/>
                      <a:headEnd type="none" w="med" len="med"/>
                      <a:tailEnd type="none" w="med" len="med"/>
                    </a:lnT>
                  </a:tcPr>
                </a:tc>
                <a:tc>
                  <a:txBody>
                    <a:bodyPr/>
                    <a:lstStyle/>
                    <a:p>
                      <a:pPr algn="ctr"/>
                      <a:r>
                        <a:rPr lang="en-US" sz="1400" dirty="0">
                          <a:solidFill>
                            <a:schemeClr val="bg1"/>
                          </a:solidFill>
                          <a:latin typeface="Arial Nova" panose="020B0504020202020204" pitchFamily="34" charset="0"/>
                        </a:rPr>
                        <a:t>60.11</a:t>
                      </a:r>
                      <a:endParaRPr lang="en-CA" sz="1400" dirty="0">
                        <a:solidFill>
                          <a:schemeClr val="bg1"/>
                        </a:solidFill>
                        <a:latin typeface="Arial Nova" panose="020B0504020202020204" pitchFamily="34" charset="0"/>
                      </a:endParaRPr>
                    </a:p>
                  </a:txBody>
                  <a:tcPr marL="36000" marR="36000" marT="36000" marB="36000">
                    <a:lnT w="28575" cap="flat" cmpd="sng" algn="ctr">
                      <a:solidFill>
                        <a:schemeClr val="bg1"/>
                      </a:solidFill>
                      <a:prstDash val="solid"/>
                      <a:round/>
                      <a:headEnd type="none" w="med" len="med"/>
                      <a:tailEnd type="none" w="med" len="med"/>
                    </a:lnT>
                  </a:tcPr>
                </a:tc>
                <a:tc>
                  <a:txBody>
                    <a:bodyPr/>
                    <a:lstStyle/>
                    <a:p>
                      <a:pPr algn="ctr"/>
                      <a:r>
                        <a:rPr lang="en-CA" sz="1400" dirty="0">
                          <a:solidFill>
                            <a:schemeClr val="bg1"/>
                          </a:solidFill>
                          <a:latin typeface="Arial Nova" panose="020B0504020202020204" pitchFamily="34" charset="0"/>
                        </a:rPr>
                        <a:t>0.63</a:t>
                      </a:r>
                    </a:p>
                  </a:txBody>
                  <a:tcPr marL="36000" marR="36000" marT="36000" marB="36000">
                    <a:lnT w="28575"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720719975"/>
                  </a:ext>
                </a:extLst>
              </a:tr>
              <a:tr h="0">
                <a:tc>
                  <a:txBody>
                    <a:bodyPr/>
                    <a:lstStyle/>
                    <a:p>
                      <a:pPr algn="ctr"/>
                      <a:r>
                        <a:rPr lang="en-US" sz="1400" b="0" dirty="0">
                          <a:solidFill>
                            <a:schemeClr val="bg1"/>
                          </a:solidFill>
                          <a:latin typeface="Arial Nova" panose="020B0504020202020204" pitchFamily="34" charset="0"/>
                        </a:rPr>
                        <a:t>Inferred Resources</a:t>
                      </a:r>
                      <a:endParaRPr lang="en-CA" sz="1400" b="0" dirty="0">
                        <a:solidFill>
                          <a:schemeClr val="bg1"/>
                        </a:solidFill>
                        <a:latin typeface="Arial Nova" panose="020B0504020202020204" pitchFamily="34" charset="0"/>
                      </a:endParaRPr>
                    </a:p>
                  </a:txBody>
                  <a:tcPr marL="36000" marR="36000" marT="36000" marB="36000">
                    <a:lnL w="6350" cap="flat" cmpd="sng" algn="ctr">
                      <a:noFill/>
                      <a:prstDash val="solid"/>
                      <a:round/>
                      <a:headEnd type="none" w="med" len="med"/>
                      <a:tailEnd type="none" w="med" len="med"/>
                    </a:lnL>
                  </a:tcPr>
                </a:tc>
                <a:tc>
                  <a:txBody>
                    <a:bodyPr/>
                    <a:lstStyle/>
                    <a:p>
                      <a:pPr algn="ctr"/>
                      <a:r>
                        <a:rPr lang="en-US" sz="1400" b="0" dirty="0">
                          <a:solidFill>
                            <a:schemeClr val="bg1"/>
                          </a:solidFill>
                          <a:latin typeface="Arial Nova" panose="020B0504020202020204" pitchFamily="34" charset="0"/>
                        </a:rPr>
                        <a:t>305,769</a:t>
                      </a:r>
                      <a:endParaRPr lang="en-CA" sz="1400" b="0" dirty="0">
                        <a:solidFill>
                          <a:schemeClr val="bg1"/>
                        </a:solidFill>
                        <a:latin typeface="Arial Nova" panose="020B0504020202020204" pitchFamily="34" charset="0"/>
                      </a:endParaRPr>
                    </a:p>
                  </a:txBody>
                  <a:tcPr marL="36000" marR="36000" marT="36000" marB="36000"/>
                </a:tc>
                <a:tc>
                  <a:txBody>
                    <a:bodyPr/>
                    <a:lstStyle/>
                    <a:p>
                      <a:pPr algn="ctr"/>
                      <a:r>
                        <a:rPr lang="en-US" sz="1400" b="0" dirty="0">
                          <a:solidFill>
                            <a:schemeClr val="bg1"/>
                          </a:solidFill>
                          <a:latin typeface="Arial Nova" panose="020B0504020202020204" pitchFamily="34" charset="0"/>
                        </a:rPr>
                        <a:t>4.30</a:t>
                      </a:r>
                      <a:endParaRPr lang="en-CA" sz="1400" b="0" dirty="0">
                        <a:solidFill>
                          <a:schemeClr val="bg1"/>
                        </a:solidFill>
                        <a:latin typeface="Arial Nova" panose="020B0504020202020204" pitchFamily="34" charset="0"/>
                      </a:endParaRPr>
                    </a:p>
                  </a:txBody>
                  <a:tcPr marL="36000" marR="36000" marT="36000" marB="36000"/>
                </a:tc>
                <a:tc>
                  <a:txBody>
                    <a:bodyPr/>
                    <a:lstStyle/>
                    <a:p>
                      <a:pPr algn="ctr"/>
                      <a:r>
                        <a:rPr lang="en-US" sz="1400" b="0" dirty="0">
                          <a:solidFill>
                            <a:schemeClr val="bg1"/>
                          </a:solidFill>
                          <a:latin typeface="Arial Nova" panose="020B0504020202020204" pitchFamily="34" charset="0"/>
                        </a:rPr>
                        <a:t>36.77</a:t>
                      </a:r>
                      <a:endParaRPr lang="en-CA" sz="1400" b="0" dirty="0">
                        <a:solidFill>
                          <a:schemeClr val="bg1"/>
                        </a:solidFill>
                        <a:latin typeface="Arial Nova" panose="020B0504020202020204" pitchFamily="34" charset="0"/>
                      </a:endParaRPr>
                    </a:p>
                  </a:txBody>
                  <a:tcPr marL="36000" marR="36000" marT="36000" marB="36000"/>
                </a:tc>
                <a:tc>
                  <a:txBody>
                    <a:bodyPr/>
                    <a:lstStyle/>
                    <a:p>
                      <a:pPr algn="ctr"/>
                      <a:r>
                        <a:rPr lang="en-CA" sz="1400" b="0" dirty="0">
                          <a:solidFill>
                            <a:schemeClr val="bg1"/>
                          </a:solidFill>
                          <a:latin typeface="Arial Nova" panose="020B0504020202020204" pitchFamily="34" charset="0"/>
                        </a:rPr>
                        <a:t>0.49</a:t>
                      </a:r>
                    </a:p>
                  </a:txBody>
                  <a:tcPr marL="36000" marR="36000" marT="36000" marB="36000"/>
                </a:tc>
                <a:extLst>
                  <a:ext uri="{0D108BD9-81ED-4DB2-BD59-A6C34878D82A}">
                    <a16:rowId xmlns:a16="http://schemas.microsoft.com/office/drawing/2014/main" val="3127765328"/>
                  </a:ext>
                </a:extLst>
              </a:tr>
            </a:tbl>
          </a:graphicData>
        </a:graphic>
      </p:graphicFrame>
      <p:sp>
        <p:nvSpPr>
          <p:cNvPr id="19" name="Content Placeholder 1">
            <a:extLst>
              <a:ext uri="{FF2B5EF4-FFF2-40B4-BE49-F238E27FC236}">
                <a16:creationId xmlns:a16="http://schemas.microsoft.com/office/drawing/2014/main" id="{9C481665-E016-92BE-5E87-F16CEDA8C4BF}"/>
              </a:ext>
            </a:extLst>
          </p:cNvPr>
          <p:cNvSpPr txBox="1">
            <a:spLocks/>
          </p:cNvSpPr>
          <p:nvPr/>
        </p:nvSpPr>
        <p:spPr>
          <a:xfrm>
            <a:off x="5863661" y="4448090"/>
            <a:ext cx="5744139" cy="395658"/>
          </a:xfrm>
          <a:prstGeom prst="rect">
            <a:avLst/>
          </a:prstGeom>
        </p:spPr>
        <p:txBody>
          <a:bodyPr vert="horz" lIns="0" tIns="0" rIns="0" bIns="0" rtlCol="0">
            <a:no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ctr" defTabSz="514350" rtl="0" eaLnBrk="1" fontAlgn="auto" latinLnBrk="0" hangingPunct="1">
              <a:lnSpc>
                <a:spcPct val="100000"/>
              </a:lnSpc>
              <a:spcBef>
                <a:spcPts val="0"/>
              </a:spcBef>
              <a:buClr>
                <a:srgbClr val="CF2127"/>
              </a:buClr>
              <a:buSzTx/>
              <a:buNone/>
              <a:tabLst/>
              <a:defRPr/>
            </a:pPr>
            <a:r>
              <a:rPr kumimoji="0" lang="en-CA" sz="1400" b="1" u="none" strike="noStrike" kern="1200" cap="none" spc="0" normalizeH="0" baseline="0" noProof="0" dirty="0" err="1">
                <a:ln>
                  <a:noFill/>
                </a:ln>
                <a:solidFill>
                  <a:schemeClr val="bg1"/>
                </a:solidFill>
                <a:effectLst/>
                <a:uLnTx/>
                <a:uFillTx/>
                <a:latin typeface="Arial Nova" panose="020B0504020202020204" pitchFamily="34" charset="0"/>
              </a:rPr>
              <a:t>Vendôme</a:t>
            </a:r>
            <a:r>
              <a:rPr kumimoji="0" lang="en-CA" sz="1400" b="1" u="none" strike="noStrike" kern="1200" cap="none" spc="0" normalizeH="0" baseline="0" noProof="0" dirty="0">
                <a:ln>
                  <a:noFill/>
                </a:ln>
                <a:solidFill>
                  <a:schemeClr val="bg1"/>
                </a:solidFill>
                <a:effectLst/>
                <a:uLnTx/>
                <a:uFillTx/>
                <a:latin typeface="Arial Nova" panose="020B0504020202020204" pitchFamily="34" charset="0"/>
              </a:rPr>
              <a:t> Property: Historical Resource Estimate</a:t>
            </a:r>
          </a:p>
        </p:txBody>
      </p:sp>
      <p:graphicFrame>
        <p:nvGraphicFramePr>
          <p:cNvPr id="29" name="Table 6">
            <a:extLst>
              <a:ext uri="{FF2B5EF4-FFF2-40B4-BE49-F238E27FC236}">
                <a16:creationId xmlns:a16="http://schemas.microsoft.com/office/drawing/2014/main" id="{48BABF5A-A905-F6A5-F96B-8B21C07B9176}"/>
              </a:ext>
            </a:extLst>
          </p:cNvPr>
          <p:cNvGraphicFramePr>
            <a:graphicFrameLocks noGrp="1"/>
          </p:cNvGraphicFramePr>
          <p:nvPr>
            <p:extLst>
              <p:ext uri="{D42A27DB-BD31-4B8C-83A1-F6EECF244321}">
                <p14:modId xmlns:p14="http://schemas.microsoft.com/office/powerpoint/2010/main" val="2677167420"/>
              </p:ext>
            </p:extLst>
          </p:nvPr>
        </p:nvGraphicFramePr>
        <p:xfrm>
          <a:off x="5905500" y="1435079"/>
          <a:ext cx="5781675" cy="856080"/>
        </p:xfrm>
        <a:graphic>
          <a:graphicData uri="http://schemas.openxmlformats.org/drawingml/2006/table">
            <a:tbl>
              <a:tblPr firstRow="1" bandRow="1">
                <a:tableStyleId>{C083E6E3-FA7D-4D7B-A595-EF9225AFEA82}</a:tableStyleId>
              </a:tblPr>
              <a:tblGrid>
                <a:gridCol w="1581150">
                  <a:extLst>
                    <a:ext uri="{9D8B030D-6E8A-4147-A177-3AD203B41FA5}">
                      <a16:colId xmlns:a16="http://schemas.microsoft.com/office/drawing/2014/main" val="1662658679"/>
                    </a:ext>
                  </a:extLst>
                </a:gridCol>
                <a:gridCol w="1152525">
                  <a:extLst>
                    <a:ext uri="{9D8B030D-6E8A-4147-A177-3AD203B41FA5}">
                      <a16:colId xmlns:a16="http://schemas.microsoft.com/office/drawing/2014/main" val="3746553619"/>
                    </a:ext>
                  </a:extLst>
                </a:gridCol>
                <a:gridCol w="1085850">
                  <a:extLst>
                    <a:ext uri="{9D8B030D-6E8A-4147-A177-3AD203B41FA5}">
                      <a16:colId xmlns:a16="http://schemas.microsoft.com/office/drawing/2014/main" val="3415728487"/>
                    </a:ext>
                  </a:extLst>
                </a:gridCol>
                <a:gridCol w="491474">
                  <a:extLst>
                    <a:ext uri="{9D8B030D-6E8A-4147-A177-3AD203B41FA5}">
                      <a16:colId xmlns:a16="http://schemas.microsoft.com/office/drawing/2014/main" val="109037814"/>
                    </a:ext>
                  </a:extLst>
                </a:gridCol>
                <a:gridCol w="735338">
                  <a:extLst>
                    <a:ext uri="{9D8B030D-6E8A-4147-A177-3AD203B41FA5}">
                      <a16:colId xmlns:a16="http://schemas.microsoft.com/office/drawing/2014/main" val="2183587570"/>
                    </a:ext>
                  </a:extLst>
                </a:gridCol>
                <a:gridCol w="735338">
                  <a:extLst>
                    <a:ext uri="{9D8B030D-6E8A-4147-A177-3AD203B41FA5}">
                      <a16:colId xmlns:a16="http://schemas.microsoft.com/office/drawing/2014/main" val="3403435867"/>
                    </a:ext>
                  </a:extLst>
                </a:gridCol>
              </a:tblGrid>
              <a:tr h="0">
                <a:tc>
                  <a:txBody>
                    <a:bodyPr/>
                    <a:lstStyle/>
                    <a:p>
                      <a:pPr algn="ctr"/>
                      <a:r>
                        <a:rPr lang="en-US" sz="1400" dirty="0">
                          <a:solidFill>
                            <a:schemeClr val="bg1"/>
                          </a:solidFill>
                          <a:latin typeface="Arial Nova" panose="020B0504020202020204" pitchFamily="34" charset="0"/>
                        </a:rPr>
                        <a:t>Category</a:t>
                      </a:r>
                      <a:endParaRPr lang="en-CA" sz="1400" dirty="0">
                        <a:solidFill>
                          <a:schemeClr val="bg1"/>
                        </a:solidFill>
                        <a:latin typeface="Arial Nova" panose="020B0504020202020204" pitchFamily="34" charset="0"/>
                      </a:endParaRPr>
                    </a:p>
                  </a:txBody>
                  <a:tcPr marL="36000" marR="36000" marT="36000" marB="36000">
                    <a:lnL w="6350" cap="flat" cmpd="sng" algn="ctr">
                      <a:noFill/>
                      <a:prstDash val="solid"/>
                      <a:round/>
                      <a:headEnd type="none" w="med" len="med"/>
                      <a:tailEnd type="none" w="med" len="med"/>
                    </a:lnL>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CA" sz="1400" dirty="0">
                          <a:solidFill>
                            <a:schemeClr val="bg1"/>
                          </a:solidFill>
                          <a:latin typeface="Arial Nova" panose="020B0504020202020204" pitchFamily="34" charset="0"/>
                        </a:rPr>
                        <a:t>Type</a:t>
                      </a:r>
                    </a:p>
                  </a:txBody>
                  <a:tcPr marL="36000" marR="36000" marT="36000" marB="36000">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1400" dirty="0" err="1">
                          <a:solidFill>
                            <a:schemeClr val="bg1"/>
                          </a:solidFill>
                          <a:latin typeface="Arial Nova" panose="020B0504020202020204" pitchFamily="34" charset="0"/>
                        </a:rPr>
                        <a:t>Tonnes</a:t>
                      </a:r>
                      <a:endParaRPr lang="en-CA" sz="1400" dirty="0">
                        <a:solidFill>
                          <a:schemeClr val="bg1"/>
                        </a:solidFill>
                        <a:latin typeface="Arial Nova" panose="020B0504020202020204" pitchFamily="34" charset="0"/>
                      </a:endParaRPr>
                    </a:p>
                  </a:txBody>
                  <a:tcPr marL="36000" marR="36000" marT="36000" marB="36000">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1400" dirty="0">
                          <a:solidFill>
                            <a:schemeClr val="bg1"/>
                          </a:solidFill>
                          <a:latin typeface="Arial Nova" panose="020B0504020202020204" pitchFamily="34" charset="0"/>
                        </a:rPr>
                        <a:t>% Zn</a:t>
                      </a:r>
                      <a:endParaRPr lang="en-CA" sz="1400" dirty="0">
                        <a:solidFill>
                          <a:schemeClr val="bg1"/>
                        </a:solidFill>
                        <a:latin typeface="Arial Nova" panose="020B0504020202020204" pitchFamily="34" charset="0"/>
                      </a:endParaRPr>
                    </a:p>
                  </a:txBody>
                  <a:tcPr marL="36000" marR="36000" marT="36000" marB="36000">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1400" dirty="0">
                          <a:solidFill>
                            <a:schemeClr val="bg1"/>
                          </a:solidFill>
                          <a:latin typeface="Arial Nova" panose="020B0504020202020204" pitchFamily="34" charset="0"/>
                        </a:rPr>
                        <a:t>g/t Ag</a:t>
                      </a:r>
                    </a:p>
                  </a:txBody>
                  <a:tcPr marL="36000" marR="36000" marT="36000" marB="36000">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ctr"/>
                      <a:r>
                        <a:rPr lang="en-US" sz="1400" dirty="0" err="1">
                          <a:solidFill>
                            <a:schemeClr val="bg1"/>
                          </a:solidFill>
                          <a:latin typeface="Arial Nova" panose="020B0504020202020204" pitchFamily="34" charset="0"/>
                        </a:rPr>
                        <a:t>ZnEq</a:t>
                      </a:r>
                      <a:endParaRPr lang="en-US" sz="1400" dirty="0">
                        <a:solidFill>
                          <a:schemeClr val="bg1"/>
                        </a:solidFill>
                        <a:latin typeface="Arial Nova" panose="020B0504020202020204" pitchFamily="34" charset="0"/>
                      </a:endParaRPr>
                    </a:p>
                  </a:txBody>
                  <a:tcPr marL="36000" marR="36000" marT="36000" marB="36000">
                    <a:lnL>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895906792"/>
                  </a:ext>
                </a:extLst>
              </a:tr>
              <a:tr h="0">
                <a:tc>
                  <a:txBody>
                    <a:bodyPr/>
                    <a:lstStyle/>
                    <a:p>
                      <a:pPr algn="ctr"/>
                      <a:r>
                        <a:rPr lang="en-US" sz="1400" dirty="0">
                          <a:solidFill>
                            <a:schemeClr val="bg1"/>
                          </a:solidFill>
                          <a:latin typeface="Arial Nova" panose="020B0504020202020204" pitchFamily="34" charset="0"/>
                        </a:rPr>
                        <a:t>M&amp;I resources</a:t>
                      </a:r>
                      <a:endParaRPr lang="en-CA" sz="1400" dirty="0">
                        <a:solidFill>
                          <a:schemeClr val="bg1"/>
                        </a:solidFill>
                        <a:latin typeface="Arial Nova" panose="020B0504020202020204" pitchFamily="34" charset="0"/>
                      </a:endParaRPr>
                    </a:p>
                  </a:txBody>
                  <a:tcPr marL="36000" marR="36000" marT="36000" marB="36000">
                    <a:lnL w="6350" cap="flat" cmpd="sng" algn="ctr">
                      <a:noFill/>
                      <a:prstDash val="solid"/>
                      <a:round/>
                      <a:headEnd type="none" w="med" len="med"/>
                      <a:tailEnd type="none" w="med" len="med"/>
                    </a:lnL>
                    <a:lnT w="28575" cap="flat" cmpd="sng" algn="ctr">
                      <a:solidFill>
                        <a:schemeClr val="bg1"/>
                      </a:solidFill>
                      <a:prstDash val="solid"/>
                      <a:round/>
                      <a:headEnd type="none" w="med" len="med"/>
                      <a:tailEnd type="none" w="med" len="med"/>
                    </a:lnT>
                  </a:tcPr>
                </a:tc>
                <a:tc>
                  <a:txBody>
                    <a:bodyPr/>
                    <a:lstStyle/>
                    <a:p>
                      <a:pPr algn="ctr"/>
                      <a:r>
                        <a:rPr lang="en-CA" sz="1400" dirty="0">
                          <a:solidFill>
                            <a:schemeClr val="bg1"/>
                          </a:solidFill>
                          <a:latin typeface="Arial Nova" panose="020B0504020202020204" pitchFamily="34" charset="0"/>
                        </a:rPr>
                        <a:t>Combined</a:t>
                      </a:r>
                    </a:p>
                  </a:txBody>
                  <a:tcPr marL="36000" marR="36000" marT="36000" marB="36000">
                    <a:lnT w="28575" cap="flat" cmpd="sng" algn="ctr">
                      <a:solidFill>
                        <a:schemeClr val="bg1"/>
                      </a:solidFill>
                      <a:prstDash val="solid"/>
                      <a:round/>
                      <a:headEnd type="none" w="med" len="med"/>
                      <a:tailEnd type="none" w="med" len="med"/>
                    </a:lnT>
                  </a:tcPr>
                </a:tc>
                <a:tc>
                  <a:txBody>
                    <a:bodyPr/>
                    <a:lstStyle/>
                    <a:p>
                      <a:pPr algn="ctr"/>
                      <a:r>
                        <a:rPr lang="en-US" sz="1400" dirty="0">
                          <a:solidFill>
                            <a:schemeClr val="bg1"/>
                          </a:solidFill>
                          <a:latin typeface="Arial Nova" panose="020B0504020202020204" pitchFamily="34" charset="0"/>
                        </a:rPr>
                        <a:t>8,083,000</a:t>
                      </a:r>
                      <a:endParaRPr lang="en-CA" sz="1400" dirty="0">
                        <a:solidFill>
                          <a:schemeClr val="bg1"/>
                        </a:solidFill>
                        <a:latin typeface="Arial Nova" panose="020B0504020202020204" pitchFamily="34" charset="0"/>
                      </a:endParaRPr>
                    </a:p>
                  </a:txBody>
                  <a:tcPr marL="36000" marR="36000" marT="36000" marB="36000">
                    <a:lnT w="28575" cap="flat" cmpd="sng" algn="ctr">
                      <a:solidFill>
                        <a:schemeClr val="bg1"/>
                      </a:solidFill>
                      <a:prstDash val="solid"/>
                      <a:round/>
                      <a:headEnd type="none" w="med" len="med"/>
                      <a:tailEnd type="none" w="med" len="med"/>
                    </a:lnT>
                  </a:tcPr>
                </a:tc>
                <a:tc>
                  <a:txBody>
                    <a:bodyPr/>
                    <a:lstStyle/>
                    <a:p>
                      <a:pPr algn="ctr"/>
                      <a:r>
                        <a:rPr lang="en-US" sz="1400" dirty="0">
                          <a:solidFill>
                            <a:schemeClr val="bg1"/>
                          </a:solidFill>
                          <a:latin typeface="Arial Nova" panose="020B0504020202020204" pitchFamily="34" charset="0"/>
                        </a:rPr>
                        <a:t>3.06</a:t>
                      </a:r>
                      <a:endParaRPr lang="en-CA" sz="1400" dirty="0">
                        <a:solidFill>
                          <a:schemeClr val="bg1"/>
                        </a:solidFill>
                        <a:latin typeface="Arial Nova" panose="020B0504020202020204" pitchFamily="34" charset="0"/>
                      </a:endParaRPr>
                    </a:p>
                  </a:txBody>
                  <a:tcPr marL="36000" marR="36000" marT="36000" marB="36000">
                    <a:lnT w="28575" cap="flat" cmpd="sng" algn="ctr">
                      <a:solidFill>
                        <a:schemeClr val="bg1"/>
                      </a:solidFill>
                      <a:prstDash val="solid"/>
                      <a:round/>
                      <a:headEnd type="none" w="med" len="med"/>
                      <a:tailEnd type="none" w="med" len="med"/>
                    </a:lnT>
                  </a:tcPr>
                </a:tc>
                <a:tc>
                  <a:txBody>
                    <a:bodyPr/>
                    <a:lstStyle/>
                    <a:p>
                      <a:pPr algn="ctr"/>
                      <a:r>
                        <a:rPr lang="en-US" sz="1400" dirty="0">
                          <a:solidFill>
                            <a:schemeClr val="bg1"/>
                          </a:solidFill>
                          <a:latin typeface="Arial Nova" panose="020B0504020202020204" pitchFamily="34" charset="0"/>
                        </a:rPr>
                        <a:t>55.45</a:t>
                      </a:r>
                      <a:endParaRPr lang="en-CA" sz="1400" dirty="0">
                        <a:solidFill>
                          <a:schemeClr val="bg1"/>
                        </a:solidFill>
                        <a:latin typeface="Arial Nova" panose="020B0504020202020204" pitchFamily="34" charset="0"/>
                      </a:endParaRPr>
                    </a:p>
                  </a:txBody>
                  <a:tcPr marL="36000" marR="36000" marT="36000" marB="36000">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tcPr>
                </a:tc>
                <a:tc>
                  <a:txBody>
                    <a:bodyPr/>
                    <a:lstStyle/>
                    <a:p>
                      <a:pPr algn="ctr"/>
                      <a:r>
                        <a:rPr lang="en-CA" sz="1400" dirty="0">
                          <a:solidFill>
                            <a:schemeClr val="bg1"/>
                          </a:solidFill>
                          <a:latin typeface="Arial Nova" panose="020B0504020202020204" pitchFamily="34" charset="0"/>
                        </a:rPr>
                        <a:t>N/A</a:t>
                      </a:r>
                    </a:p>
                  </a:txBody>
                  <a:tcPr marL="36000" marR="36000" marT="36000" marB="36000">
                    <a:lnL>
                      <a:noFill/>
                    </a:lnL>
                    <a:lnR w="63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720719975"/>
                  </a:ext>
                </a:extLst>
              </a:tr>
              <a:tr h="0">
                <a:tc>
                  <a:txBody>
                    <a:bodyPr/>
                    <a:lstStyle/>
                    <a:p>
                      <a:pPr algn="ctr"/>
                      <a:r>
                        <a:rPr lang="en-US" sz="1400" dirty="0">
                          <a:solidFill>
                            <a:schemeClr val="bg1"/>
                          </a:solidFill>
                          <a:latin typeface="Arial Nova" panose="020B0504020202020204" pitchFamily="34" charset="0"/>
                        </a:rPr>
                        <a:t>Inferred resources</a:t>
                      </a:r>
                      <a:endParaRPr lang="en-CA" sz="1400" dirty="0">
                        <a:solidFill>
                          <a:schemeClr val="bg1"/>
                        </a:solidFill>
                        <a:latin typeface="Arial Nova" panose="020B0504020202020204" pitchFamily="34" charset="0"/>
                      </a:endParaRPr>
                    </a:p>
                  </a:txBody>
                  <a:tcPr marL="36000" marR="36000" marT="36000" marB="36000">
                    <a:lnL w="6350" cap="flat" cmpd="sng" algn="ctr">
                      <a:noFill/>
                      <a:prstDash val="solid"/>
                      <a:round/>
                      <a:headEnd type="none" w="med" len="med"/>
                      <a:tailEnd type="none" w="med" len="med"/>
                    </a:lnL>
                  </a:tcPr>
                </a:tc>
                <a:tc>
                  <a:txBody>
                    <a:bodyPr/>
                    <a:lstStyle/>
                    <a:p>
                      <a:pPr algn="ctr"/>
                      <a:r>
                        <a:rPr lang="en-CA" sz="1400" dirty="0">
                          <a:solidFill>
                            <a:schemeClr val="bg1"/>
                          </a:solidFill>
                          <a:latin typeface="Arial Nova" panose="020B0504020202020204" pitchFamily="34" charset="0"/>
                        </a:rPr>
                        <a:t>Combined</a:t>
                      </a:r>
                    </a:p>
                  </a:txBody>
                  <a:tcPr marL="36000" marR="36000" marT="36000" marB="36000"/>
                </a:tc>
                <a:tc>
                  <a:txBody>
                    <a:bodyPr/>
                    <a:lstStyle/>
                    <a:p>
                      <a:pPr algn="ctr"/>
                      <a:r>
                        <a:rPr lang="en-US" sz="1400" dirty="0">
                          <a:solidFill>
                            <a:schemeClr val="bg1"/>
                          </a:solidFill>
                          <a:latin typeface="Arial Nova" panose="020B0504020202020204" pitchFamily="34" charset="0"/>
                        </a:rPr>
                        <a:t>2,037,000</a:t>
                      </a:r>
                      <a:endParaRPr lang="en-CA" sz="1400" dirty="0">
                        <a:solidFill>
                          <a:schemeClr val="bg1"/>
                        </a:solidFill>
                        <a:latin typeface="Arial Nova" panose="020B0504020202020204" pitchFamily="34" charset="0"/>
                      </a:endParaRPr>
                    </a:p>
                  </a:txBody>
                  <a:tcPr marL="36000" marR="36000" marT="36000" marB="36000"/>
                </a:tc>
                <a:tc>
                  <a:txBody>
                    <a:bodyPr/>
                    <a:lstStyle/>
                    <a:p>
                      <a:pPr algn="ctr"/>
                      <a:r>
                        <a:rPr lang="en-US" sz="1400" dirty="0">
                          <a:solidFill>
                            <a:schemeClr val="bg1"/>
                          </a:solidFill>
                          <a:latin typeface="Arial Nova" panose="020B0504020202020204" pitchFamily="34" charset="0"/>
                        </a:rPr>
                        <a:t>2.89</a:t>
                      </a:r>
                      <a:endParaRPr lang="en-CA" sz="1400" dirty="0">
                        <a:solidFill>
                          <a:schemeClr val="bg1"/>
                        </a:solidFill>
                        <a:latin typeface="Arial Nova" panose="020B0504020202020204" pitchFamily="34" charset="0"/>
                      </a:endParaRPr>
                    </a:p>
                  </a:txBody>
                  <a:tcPr marL="36000" marR="36000" marT="36000" marB="36000"/>
                </a:tc>
                <a:tc>
                  <a:txBody>
                    <a:bodyPr/>
                    <a:lstStyle/>
                    <a:p>
                      <a:pPr algn="ctr"/>
                      <a:r>
                        <a:rPr lang="en-US" sz="1400" dirty="0">
                          <a:solidFill>
                            <a:schemeClr val="bg1"/>
                          </a:solidFill>
                          <a:latin typeface="Arial Nova" panose="020B0504020202020204" pitchFamily="34" charset="0"/>
                        </a:rPr>
                        <a:t>114.16</a:t>
                      </a:r>
                      <a:endParaRPr lang="en-CA" sz="1400" dirty="0">
                        <a:solidFill>
                          <a:schemeClr val="bg1"/>
                        </a:solidFill>
                        <a:latin typeface="Arial Nova" panose="020B0504020202020204" pitchFamily="34" charset="0"/>
                      </a:endParaRPr>
                    </a:p>
                  </a:txBody>
                  <a:tcPr marL="36000" marR="36000" marT="36000" marB="36000">
                    <a:lnR w="6350" cap="flat" cmpd="sng" algn="ctr">
                      <a:noFill/>
                      <a:prstDash val="solid"/>
                      <a:round/>
                      <a:headEnd type="none" w="med" len="med"/>
                      <a:tailEnd type="none" w="med" len="med"/>
                    </a:lnR>
                  </a:tcPr>
                </a:tc>
                <a:tc>
                  <a:txBody>
                    <a:bodyPr/>
                    <a:lstStyle/>
                    <a:p>
                      <a:pPr algn="ctr"/>
                      <a:r>
                        <a:rPr lang="en-CA" sz="1400" dirty="0">
                          <a:solidFill>
                            <a:schemeClr val="bg1"/>
                          </a:solidFill>
                          <a:latin typeface="Arial Nova" panose="020B0504020202020204" pitchFamily="34" charset="0"/>
                        </a:rPr>
                        <a:t>N/A</a:t>
                      </a:r>
                    </a:p>
                  </a:txBody>
                  <a:tcPr marL="36000" marR="36000" marT="36000" marB="36000">
                    <a:lnL>
                      <a:noFill/>
                    </a:lnL>
                    <a:lnR w="6350" cap="flat" cmpd="sng" algn="ctr">
                      <a:noFill/>
                      <a:prstDash val="solid"/>
                      <a:round/>
                      <a:headEnd type="none" w="med" len="med"/>
                      <a:tailEnd type="none" w="med" len="med"/>
                    </a:lnR>
                  </a:tcPr>
                </a:tc>
                <a:extLst>
                  <a:ext uri="{0D108BD9-81ED-4DB2-BD59-A6C34878D82A}">
                    <a16:rowId xmlns:a16="http://schemas.microsoft.com/office/drawing/2014/main" val="3127765328"/>
                  </a:ext>
                </a:extLst>
              </a:tr>
            </a:tbl>
          </a:graphicData>
        </a:graphic>
      </p:graphicFrame>
      <p:sp>
        <p:nvSpPr>
          <p:cNvPr id="30" name="TextBox 29">
            <a:extLst>
              <a:ext uri="{FF2B5EF4-FFF2-40B4-BE49-F238E27FC236}">
                <a16:creationId xmlns:a16="http://schemas.microsoft.com/office/drawing/2014/main" id="{41848FAE-4243-60E7-0346-B1E87F5D4E96}"/>
              </a:ext>
            </a:extLst>
          </p:cNvPr>
          <p:cNvSpPr txBox="1"/>
          <p:nvPr/>
        </p:nvSpPr>
        <p:spPr>
          <a:xfrm>
            <a:off x="5886446" y="2291159"/>
            <a:ext cx="5781675" cy="749812"/>
          </a:xfrm>
          <a:prstGeom prst="rect">
            <a:avLst/>
          </a:prstGeom>
          <a:noFill/>
        </p:spPr>
        <p:txBody>
          <a:bodyPr wrap="square" lIns="36000" tIns="36000" rIns="36000" bIns="3600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Historical Resources were estimated in a NI 43-101 technical report titled “NI 43-101 Mineral Resources Report for the Abcourt-Barvue Property” with an effective date of February 28, 2014 and prepared by Jean-Pierre Bérubé (geological consultant and </a:t>
            </a:r>
            <a:r>
              <a:rPr kumimoji="0" lang="en-US" sz="800" b="0" i="0" u="none" strike="noStrike" kern="1200" cap="none" spc="0" normalizeH="0" baseline="0" noProof="0" dirty="0" err="1">
                <a:ln>
                  <a:noFill/>
                </a:ln>
                <a:solidFill>
                  <a:prstClr val="white"/>
                </a:solidFill>
                <a:effectLst/>
                <a:uLnTx/>
                <a:uFillTx/>
                <a:latin typeface="Arial Nova" panose="020B0504020202020204" pitchFamily="34" charset="0"/>
                <a:ea typeface="+mn-ea"/>
                <a:cs typeface="+mn-cs"/>
              </a:rPr>
              <a:t>P.Eng</a:t>
            </a:r>
            <a:r>
              <a:rPr kumimoji="0" lang="en-US" sz="8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 Resources were calculated  based on US$0.96/</a:t>
            </a:r>
            <a:r>
              <a:rPr kumimoji="0" lang="en-US" sz="800" b="0" i="0" u="none" strike="noStrike" kern="1200" cap="none" spc="0" normalizeH="0" baseline="0" noProof="0" dirty="0" err="1">
                <a:ln>
                  <a:noFill/>
                </a:ln>
                <a:solidFill>
                  <a:prstClr val="white"/>
                </a:solidFill>
                <a:effectLst/>
                <a:uLnTx/>
                <a:uFillTx/>
                <a:latin typeface="Arial Nova" panose="020B0504020202020204" pitchFamily="34" charset="0"/>
                <a:ea typeface="+mn-ea"/>
                <a:cs typeface="+mn-cs"/>
              </a:rPr>
              <a:t>lb</a:t>
            </a:r>
            <a:r>
              <a:rPr kumimoji="0" lang="en-US" sz="8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 zinc price, US$27.55/oz silver price and US$1.00:C$1.00 exchange rate. Cut-off grades were 1.99% </a:t>
            </a:r>
            <a:r>
              <a:rPr kumimoji="0" lang="en-US" sz="800" b="0" i="0" u="none" strike="noStrike" kern="1200" cap="none" spc="0" normalizeH="0" baseline="0" noProof="0" dirty="0" err="1">
                <a:ln>
                  <a:noFill/>
                </a:ln>
                <a:solidFill>
                  <a:prstClr val="white"/>
                </a:solidFill>
                <a:effectLst/>
                <a:uLnTx/>
                <a:uFillTx/>
                <a:latin typeface="Arial Nova" panose="020B0504020202020204" pitchFamily="34" charset="0"/>
                <a:ea typeface="+mn-ea"/>
                <a:cs typeface="+mn-cs"/>
              </a:rPr>
              <a:t>ZnEq</a:t>
            </a:r>
            <a:r>
              <a:rPr kumimoji="0" lang="en-US" sz="8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rPr>
              <a:t> for open pit resources and 4.51% for underground resources</a:t>
            </a:r>
          </a:p>
        </p:txBody>
      </p:sp>
      <p:graphicFrame>
        <p:nvGraphicFramePr>
          <p:cNvPr id="2" name="Table 19">
            <a:extLst>
              <a:ext uri="{FF2B5EF4-FFF2-40B4-BE49-F238E27FC236}">
                <a16:creationId xmlns:a16="http://schemas.microsoft.com/office/drawing/2014/main" id="{F0AC4D99-88AA-632C-0C79-7934CC112E01}"/>
              </a:ext>
            </a:extLst>
          </p:cNvPr>
          <p:cNvGraphicFramePr>
            <a:graphicFrameLocks noGrp="1"/>
          </p:cNvGraphicFramePr>
          <p:nvPr>
            <p:extLst>
              <p:ext uri="{D42A27DB-BD31-4B8C-83A1-F6EECF244321}">
                <p14:modId xmlns:p14="http://schemas.microsoft.com/office/powerpoint/2010/main" val="3470460742"/>
              </p:ext>
            </p:extLst>
          </p:nvPr>
        </p:nvGraphicFramePr>
        <p:xfrm>
          <a:off x="198035" y="2837099"/>
          <a:ext cx="5377267" cy="2923268"/>
        </p:xfrm>
        <a:graphic>
          <a:graphicData uri="http://schemas.openxmlformats.org/drawingml/2006/table">
            <a:tbl>
              <a:tblPr bandRow="1">
                <a:tableStyleId>{F5AB1C69-6EDB-4FF4-983F-18BD219EF322}</a:tableStyleId>
              </a:tblPr>
              <a:tblGrid>
                <a:gridCol w="1172005">
                  <a:extLst>
                    <a:ext uri="{9D8B030D-6E8A-4147-A177-3AD203B41FA5}">
                      <a16:colId xmlns:a16="http://schemas.microsoft.com/office/drawing/2014/main" val="1359002943"/>
                    </a:ext>
                  </a:extLst>
                </a:gridCol>
                <a:gridCol w="4205262">
                  <a:extLst>
                    <a:ext uri="{9D8B030D-6E8A-4147-A177-3AD203B41FA5}">
                      <a16:colId xmlns:a16="http://schemas.microsoft.com/office/drawing/2014/main" val="2561933778"/>
                    </a:ext>
                  </a:extLst>
                </a:gridCol>
              </a:tblGrid>
              <a:tr h="0">
                <a:tc>
                  <a:txBody>
                    <a:bodyPr/>
                    <a:lstStyle/>
                    <a:p>
                      <a:pPr algn="l">
                        <a:lnSpc>
                          <a:spcPct val="107000"/>
                        </a:lnSpc>
                      </a:pPr>
                      <a:r>
                        <a:rPr lang="en-CA" sz="1600" b="1" dirty="0">
                          <a:solidFill>
                            <a:schemeClr val="bg1"/>
                          </a:solidFill>
                          <a:latin typeface="Arial Nova" panose="020B0504020202020204" pitchFamily="34" charset="0"/>
                        </a:rPr>
                        <a:t>Location </a:t>
                      </a:r>
                    </a:p>
                  </a:txBody>
                  <a:tcPr marL="72000" marR="72000" marT="36000" marB="36000">
                    <a:lnL w="12700" cap="flat" cmpd="sng" algn="ctr">
                      <a:noFill/>
                      <a:prstDash val="solid"/>
                      <a:round/>
                      <a:headEnd type="none" w="med" len="med"/>
                      <a:tailEnd type="none" w="med" len="med"/>
                    </a:lnL>
                    <a:lnR w="6350" cap="flat" cmpd="sng" algn="ctr">
                      <a:solidFill>
                        <a:srgbClr val="FFC000"/>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FFC000"/>
                      </a:solidFill>
                      <a:prstDash val="solid"/>
                      <a:round/>
                      <a:headEnd type="none" w="med" len="med"/>
                      <a:tailEnd type="none" w="med" len="med"/>
                    </a:lnB>
                    <a:noFill/>
                  </a:tcPr>
                </a:tc>
                <a:tc>
                  <a:txBody>
                    <a:bodyPr/>
                    <a:lstStyle/>
                    <a:p>
                      <a:pPr marL="182563" marR="0" lvl="0" indent="-182563" algn="l" defTabSz="1019175" rtl="0" eaLnBrk="1" fontAlgn="auto" latinLnBrk="0" hangingPunct="1">
                        <a:lnSpc>
                          <a:spcPct val="110000"/>
                        </a:lnSpc>
                        <a:spcBef>
                          <a:spcPts val="0"/>
                        </a:spcBef>
                        <a:spcAft>
                          <a:spcPts val="0"/>
                        </a:spcAft>
                        <a:buClr>
                          <a:srgbClr val="FFC000"/>
                        </a:buClr>
                        <a:buSzTx/>
                        <a:buFont typeface="Wingdings" panose="05000000000000000000" pitchFamily="2" charset="2"/>
                        <a:buChar char="§"/>
                        <a:tabLst>
                          <a:tab pos="182563" algn="l"/>
                        </a:tabLst>
                        <a:defRPr/>
                      </a:pPr>
                      <a:r>
                        <a:rPr kumimoji="0" lang="en-US" altLang="en-US" sz="1400" b="0" i="0" u="none" strike="noStrike" kern="1200" cap="none" spc="0" normalizeH="0" baseline="0" noProof="0" dirty="0">
                          <a:ln>
                            <a:noFill/>
                          </a:ln>
                          <a:solidFill>
                            <a:schemeClr val="bg1"/>
                          </a:solidFill>
                          <a:effectLst/>
                          <a:uLnTx/>
                          <a:uFillTx/>
                          <a:latin typeface="Arial Nova" panose="020B0504020202020204" pitchFamily="34" charset="0"/>
                          <a:ea typeface="+mn-ea"/>
                          <a:cs typeface="Arial" panose="020B0604020202020204" pitchFamily="34" charset="0"/>
                        </a:rPr>
                        <a:t>4,755 ha property located near Barraute, 60 km north of Val-d’Or</a:t>
                      </a:r>
                    </a:p>
                    <a:p>
                      <a:pPr marL="182563" marR="0" lvl="0" indent="-182563" algn="l" defTabSz="1019175" rtl="0" eaLnBrk="1" fontAlgn="auto" latinLnBrk="0" hangingPunct="1">
                        <a:lnSpc>
                          <a:spcPct val="110000"/>
                        </a:lnSpc>
                        <a:spcBef>
                          <a:spcPts val="0"/>
                        </a:spcBef>
                        <a:spcAft>
                          <a:spcPts val="0"/>
                        </a:spcAft>
                        <a:buClr>
                          <a:srgbClr val="FFC000"/>
                        </a:buClr>
                        <a:buSzTx/>
                        <a:buFont typeface="Wingdings" panose="05000000000000000000" pitchFamily="2" charset="2"/>
                        <a:buChar char="§"/>
                        <a:tabLst>
                          <a:tab pos="182563" algn="l"/>
                        </a:tabLst>
                        <a:defRPr/>
                      </a:pPr>
                      <a:r>
                        <a:rPr kumimoji="0" lang="en-US" altLang="en-US" sz="1400" b="0" i="0" u="none" strike="noStrike" kern="1200" cap="none" spc="0" normalizeH="0" baseline="0" noProof="0" dirty="0">
                          <a:ln>
                            <a:noFill/>
                          </a:ln>
                          <a:solidFill>
                            <a:schemeClr val="bg1"/>
                          </a:solidFill>
                          <a:effectLst/>
                          <a:uLnTx/>
                          <a:uFillTx/>
                          <a:latin typeface="Arial Nova" panose="020B0504020202020204" pitchFamily="34" charset="0"/>
                          <a:ea typeface="+mn-ea"/>
                          <a:cs typeface="Arial" panose="020B0604020202020204" pitchFamily="34" charset="0"/>
                        </a:rPr>
                        <a:t>Easily accessible via existing access roads and Highway 397</a:t>
                      </a:r>
                    </a:p>
                  </a:txBody>
                  <a:tcPr marL="72000" marR="72000" marT="36000" marB="36000" anchor="ctr">
                    <a:lnL w="6350" cap="flat" cmpd="sng" algn="ctr">
                      <a:solidFill>
                        <a:srgbClr val="FFC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FFC000"/>
                      </a:solidFill>
                      <a:prstDash val="solid"/>
                      <a:round/>
                      <a:headEnd type="none" w="med" len="med"/>
                      <a:tailEnd type="none" w="med" len="med"/>
                    </a:lnB>
                    <a:noFill/>
                  </a:tcPr>
                </a:tc>
                <a:extLst>
                  <a:ext uri="{0D108BD9-81ED-4DB2-BD59-A6C34878D82A}">
                    <a16:rowId xmlns:a16="http://schemas.microsoft.com/office/drawing/2014/main" val="3304818426"/>
                  </a:ext>
                </a:extLst>
              </a:tr>
              <a:tr h="0">
                <a:tc>
                  <a:txBody>
                    <a:bodyPr/>
                    <a:lstStyle/>
                    <a:p>
                      <a:pPr algn="l">
                        <a:lnSpc>
                          <a:spcPct val="107000"/>
                        </a:lnSpc>
                      </a:pPr>
                      <a:r>
                        <a:rPr lang="en-CA" sz="1600" b="1" dirty="0">
                          <a:solidFill>
                            <a:schemeClr val="bg1"/>
                          </a:solidFill>
                          <a:latin typeface="Arial Nova" panose="020B0504020202020204" pitchFamily="34" charset="0"/>
                        </a:rPr>
                        <a:t>History</a:t>
                      </a:r>
                    </a:p>
                  </a:txBody>
                  <a:tcPr marL="72000" marR="72000" marT="36000" marB="36000">
                    <a:lnL w="12700" cap="flat" cmpd="sng" algn="ctr">
                      <a:noFill/>
                      <a:prstDash val="solid"/>
                      <a:round/>
                      <a:headEnd type="none" w="med" len="med"/>
                      <a:tailEnd type="none" w="med" len="med"/>
                    </a:lnL>
                    <a:lnR w="6350" cap="flat" cmpd="sng" algn="ctr">
                      <a:solidFill>
                        <a:srgbClr val="FFC000"/>
                      </a:solidFill>
                      <a:prstDash val="solid"/>
                      <a:round/>
                      <a:headEnd type="none" w="med" len="med"/>
                      <a:tailEnd type="none" w="med" len="med"/>
                    </a:lnR>
                    <a:lnT w="6350" cap="flat" cmpd="sng" algn="ctr">
                      <a:solidFill>
                        <a:srgbClr val="FFC000"/>
                      </a:solidFill>
                      <a:prstDash val="solid"/>
                      <a:round/>
                      <a:headEnd type="none" w="med" len="med"/>
                      <a:tailEnd type="none" w="med" len="med"/>
                    </a:lnT>
                    <a:lnB w="6350" cap="flat" cmpd="sng" algn="ctr">
                      <a:solidFill>
                        <a:srgbClr val="FFC000"/>
                      </a:solidFill>
                      <a:prstDash val="solid"/>
                      <a:round/>
                      <a:headEnd type="none" w="med" len="med"/>
                      <a:tailEnd type="none" w="med" len="med"/>
                    </a:lnB>
                    <a:noFill/>
                  </a:tcPr>
                </a:tc>
                <a:tc>
                  <a:txBody>
                    <a:bodyPr/>
                    <a:lstStyle/>
                    <a:p>
                      <a:pPr marL="182563" marR="0" lvl="0" indent="-182563" algn="l" defTabSz="1019175" rtl="0" eaLnBrk="1" fontAlgn="auto" latinLnBrk="0" hangingPunct="1">
                        <a:lnSpc>
                          <a:spcPct val="110000"/>
                        </a:lnSpc>
                        <a:spcBef>
                          <a:spcPts val="0"/>
                        </a:spcBef>
                        <a:spcAft>
                          <a:spcPts val="0"/>
                        </a:spcAft>
                        <a:buClr>
                          <a:srgbClr val="FFC000"/>
                        </a:buClr>
                        <a:buSzTx/>
                        <a:buFont typeface="Wingdings" panose="05000000000000000000" pitchFamily="2" charset="2"/>
                        <a:buChar char="§"/>
                        <a:tabLst>
                          <a:tab pos="182563" algn="l"/>
                        </a:tabLst>
                        <a:defRPr/>
                      </a:pPr>
                      <a:r>
                        <a:rPr kumimoji="0" lang="en-US" altLang="en-US" sz="1400" b="0" i="0" u="none" strike="noStrike" kern="1200" cap="none" spc="0" normalizeH="0" baseline="0" noProof="0" dirty="0">
                          <a:ln>
                            <a:noFill/>
                          </a:ln>
                          <a:solidFill>
                            <a:schemeClr val="bg1"/>
                          </a:solidFill>
                          <a:effectLst/>
                          <a:uLnTx/>
                          <a:uFillTx/>
                          <a:latin typeface="Arial Nova" panose="020B0504020202020204" pitchFamily="34" charset="0"/>
                          <a:ea typeface="+mn-ea"/>
                          <a:cs typeface="Arial" panose="020B0604020202020204" pitchFamily="34" charset="0"/>
                        </a:rPr>
                        <a:t>Zinc first discovered on the </a:t>
                      </a:r>
                      <a:r>
                        <a:rPr kumimoji="0" lang="en-US" altLang="en-US" sz="1400" b="0" i="0" u="none" strike="noStrike" kern="1200" cap="none" spc="0" normalizeH="0" baseline="0" noProof="0" dirty="0" err="1">
                          <a:ln>
                            <a:noFill/>
                          </a:ln>
                          <a:solidFill>
                            <a:schemeClr val="bg1"/>
                          </a:solidFill>
                          <a:effectLst/>
                          <a:uLnTx/>
                          <a:uFillTx/>
                          <a:latin typeface="Arial Nova" panose="020B0504020202020204" pitchFamily="34" charset="0"/>
                          <a:ea typeface="+mn-ea"/>
                          <a:cs typeface="Arial" panose="020B0604020202020204" pitchFamily="34" charset="0"/>
                        </a:rPr>
                        <a:t>Barvue</a:t>
                      </a:r>
                      <a:r>
                        <a:rPr kumimoji="0" lang="en-US" altLang="en-US" sz="1400" b="0" i="0" u="none" strike="noStrike" kern="1200" cap="none" spc="0" normalizeH="0" baseline="0" noProof="0" dirty="0">
                          <a:ln>
                            <a:noFill/>
                          </a:ln>
                          <a:solidFill>
                            <a:schemeClr val="bg1"/>
                          </a:solidFill>
                          <a:effectLst/>
                          <a:uLnTx/>
                          <a:uFillTx/>
                          <a:latin typeface="Arial Nova" panose="020B0504020202020204" pitchFamily="34" charset="0"/>
                          <a:ea typeface="+mn-ea"/>
                          <a:cs typeface="Arial" panose="020B0604020202020204" pitchFamily="34" charset="0"/>
                        </a:rPr>
                        <a:t> claims in 1950</a:t>
                      </a:r>
                    </a:p>
                    <a:p>
                      <a:pPr marL="182563" marR="0" lvl="0" indent="-182563" algn="l" defTabSz="1019175" rtl="0" eaLnBrk="1" fontAlgn="auto" latinLnBrk="0" hangingPunct="1">
                        <a:lnSpc>
                          <a:spcPct val="110000"/>
                        </a:lnSpc>
                        <a:spcBef>
                          <a:spcPts val="0"/>
                        </a:spcBef>
                        <a:spcAft>
                          <a:spcPts val="0"/>
                        </a:spcAft>
                        <a:buClr>
                          <a:srgbClr val="FFC000"/>
                        </a:buClr>
                        <a:buSzTx/>
                        <a:buFont typeface="Wingdings" panose="05000000000000000000" pitchFamily="2" charset="2"/>
                        <a:buChar char="§"/>
                        <a:tabLst>
                          <a:tab pos="182563" algn="l"/>
                        </a:tabLst>
                        <a:defRPr/>
                      </a:pPr>
                      <a:r>
                        <a:rPr kumimoji="0" lang="en-US" altLang="en-US" sz="1400" b="0" i="0" u="none" strike="noStrike" kern="1200" cap="none" spc="0" normalizeH="0" baseline="0" noProof="0" dirty="0">
                          <a:ln>
                            <a:noFill/>
                          </a:ln>
                          <a:solidFill>
                            <a:schemeClr val="bg1"/>
                          </a:solidFill>
                          <a:effectLst/>
                          <a:uLnTx/>
                          <a:uFillTx/>
                          <a:latin typeface="Arial Nova" panose="020B0504020202020204" pitchFamily="34" charset="0"/>
                          <a:ea typeface="+mn-ea"/>
                          <a:cs typeface="Arial" panose="020B0604020202020204" pitchFamily="34" charset="0"/>
                        </a:rPr>
                        <a:t>Open pit mine operated from 1952 to 1957. Total of 5.0M </a:t>
                      </a:r>
                      <a:r>
                        <a:rPr kumimoji="0" lang="en-US" altLang="en-US" sz="1400" b="0" i="0" u="none" strike="noStrike" kern="1200" cap="none" spc="0" normalizeH="0" baseline="0" noProof="0" dirty="0" err="1">
                          <a:ln>
                            <a:noFill/>
                          </a:ln>
                          <a:solidFill>
                            <a:schemeClr val="bg1"/>
                          </a:solidFill>
                          <a:effectLst/>
                          <a:uLnTx/>
                          <a:uFillTx/>
                          <a:latin typeface="Arial Nova" panose="020B0504020202020204" pitchFamily="34" charset="0"/>
                          <a:ea typeface="+mn-ea"/>
                          <a:cs typeface="Arial" panose="020B0604020202020204" pitchFamily="34" charset="0"/>
                        </a:rPr>
                        <a:t>tonnes</a:t>
                      </a:r>
                      <a:r>
                        <a:rPr kumimoji="0" lang="en-US" altLang="en-US" sz="1400" b="0" i="0" u="none" strike="noStrike" kern="1200" cap="none" spc="0" normalizeH="0" baseline="0" noProof="0" dirty="0">
                          <a:ln>
                            <a:noFill/>
                          </a:ln>
                          <a:solidFill>
                            <a:schemeClr val="bg1"/>
                          </a:solidFill>
                          <a:effectLst/>
                          <a:uLnTx/>
                          <a:uFillTx/>
                          <a:latin typeface="Arial Nova" panose="020B0504020202020204" pitchFamily="34" charset="0"/>
                          <a:ea typeface="+mn-ea"/>
                          <a:cs typeface="Arial" panose="020B0604020202020204" pitchFamily="34" charset="0"/>
                        </a:rPr>
                        <a:t> of 2.98% Zn and 38.74 g/t Ag mined</a:t>
                      </a:r>
                    </a:p>
                    <a:p>
                      <a:pPr marL="182563" marR="0" lvl="0" indent="-182563" algn="l" defTabSz="1019175" rtl="0" eaLnBrk="1" fontAlgn="auto" latinLnBrk="0" hangingPunct="1">
                        <a:lnSpc>
                          <a:spcPct val="110000"/>
                        </a:lnSpc>
                        <a:spcBef>
                          <a:spcPts val="0"/>
                        </a:spcBef>
                        <a:spcAft>
                          <a:spcPts val="0"/>
                        </a:spcAft>
                        <a:buClr>
                          <a:srgbClr val="FFC000"/>
                        </a:buClr>
                        <a:buSzTx/>
                        <a:buFont typeface="Wingdings" panose="05000000000000000000" pitchFamily="2" charset="2"/>
                        <a:buChar char="§"/>
                        <a:tabLst>
                          <a:tab pos="182563" algn="l"/>
                        </a:tabLst>
                        <a:defRPr/>
                      </a:pPr>
                      <a:r>
                        <a:rPr kumimoji="0" lang="en-US" altLang="en-US" sz="1400" b="0" i="0" u="none" strike="noStrike" kern="1200" cap="none" spc="0" normalizeH="0" baseline="0" noProof="0" dirty="0">
                          <a:ln>
                            <a:noFill/>
                          </a:ln>
                          <a:solidFill>
                            <a:schemeClr val="bg1"/>
                          </a:solidFill>
                          <a:effectLst/>
                          <a:uLnTx/>
                          <a:uFillTx/>
                          <a:latin typeface="Arial Nova" panose="020B0504020202020204" pitchFamily="34" charset="0"/>
                          <a:ea typeface="+mn-ea"/>
                          <a:cs typeface="Arial" panose="020B0604020202020204" pitchFamily="34" charset="0"/>
                        </a:rPr>
                        <a:t>Underground mine operated from 1985 to 1990 by </a:t>
                      </a:r>
                      <a:r>
                        <a:rPr kumimoji="0" lang="en-US" altLang="en-US" sz="1400" b="0" i="0" u="none" strike="noStrike" kern="1200" cap="none" spc="0" normalizeH="0" baseline="0" noProof="0" dirty="0" err="1">
                          <a:ln>
                            <a:noFill/>
                          </a:ln>
                          <a:solidFill>
                            <a:schemeClr val="bg1"/>
                          </a:solidFill>
                          <a:effectLst/>
                          <a:uLnTx/>
                          <a:uFillTx/>
                          <a:latin typeface="Arial Nova" panose="020B0504020202020204" pitchFamily="34" charset="0"/>
                          <a:ea typeface="+mn-ea"/>
                          <a:cs typeface="Arial" panose="020B0604020202020204" pitchFamily="34" charset="0"/>
                        </a:rPr>
                        <a:t>Abcourt</a:t>
                      </a:r>
                      <a:r>
                        <a:rPr kumimoji="0" lang="en-US" altLang="en-US" sz="1400" b="0" i="0" u="none" strike="noStrike" kern="1200" cap="none" spc="0" normalizeH="0" baseline="0" noProof="0" dirty="0">
                          <a:ln>
                            <a:noFill/>
                          </a:ln>
                          <a:solidFill>
                            <a:schemeClr val="bg1"/>
                          </a:solidFill>
                          <a:effectLst/>
                          <a:uLnTx/>
                          <a:uFillTx/>
                          <a:latin typeface="Arial Nova" panose="020B0504020202020204" pitchFamily="34" charset="0"/>
                          <a:ea typeface="+mn-ea"/>
                          <a:cs typeface="Arial" panose="020B0604020202020204" pitchFamily="34" charset="0"/>
                        </a:rPr>
                        <a:t> Mines. Total of 632,319 tonnes of 5.04% Zn and 131.65 g/t Ag mined</a:t>
                      </a:r>
                    </a:p>
                  </a:txBody>
                  <a:tcPr marL="72000" marR="72000" marT="36000" marB="36000" anchor="ctr">
                    <a:lnL w="6350" cap="flat" cmpd="sng" algn="ctr">
                      <a:solidFill>
                        <a:srgbClr val="FFC000"/>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FFC000"/>
                      </a:solidFill>
                      <a:prstDash val="solid"/>
                      <a:round/>
                      <a:headEnd type="none" w="med" len="med"/>
                      <a:tailEnd type="none" w="med" len="med"/>
                    </a:lnT>
                    <a:lnB w="6350" cap="flat" cmpd="sng" algn="ctr">
                      <a:solidFill>
                        <a:srgbClr val="FFC000"/>
                      </a:solidFill>
                      <a:prstDash val="solid"/>
                      <a:round/>
                      <a:headEnd type="none" w="med" len="med"/>
                      <a:tailEnd type="none" w="med" len="med"/>
                    </a:lnB>
                    <a:noFill/>
                  </a:tcPr>
                </a:tc>
                <a:extLst>
                  <a:ext uri="{0D108BD9-81ED-4DB2-BD59-A6C34878D82A}">
                    <a16:rowId xmlns:a16="http://schemas.microsoft.com/office/drawing/2014/main" val="1950176939"/>
                  </a:ext>
                </a:extLst>
              </a:tr>
            </a:tbl>
          </a:graphicData>
        </a:graphic>
      </p:graphicFrame>
    </p:spTree>
    <p:extLst>
      <p:ext uri="{BB962C8B-B14F-4D97-AF65-F5344CB8AC3E}">
        <p14:creationId xmlns:p14="http://schemas.microsoft.com/office/powerpoint/2010/main" val="34734277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93836E-28C9-EB99-FB20-50D453B3DBD8}"/>
              </a:ext>
            </a:extLst>
          </p:cNvPr>
          <p:cNvSpPr>
            <a:spLocks noGrp="1"/>
          </p:cNvSpPr>
          <p:nvPr>
            <p:ph type="title"/>
          </p:nvPr>
        </p:nvSpPr>
        <p:spPr/>
        <p:txBody>
          <a:bodyPr>
            <a:normAutofit/>
          </a:bodyPr>
          <a:lstStyle/>
          <a:p>
            <a:r>
              <a:rPr lang="en-US" dirty="0"/>
              <a:t>Sleeping Giant: Block Model, Plan view</a:t>
            </a:r>
            <a:endParaRPr lang="en-CA" dirty="0"/>
          </a:p>
        </p:txBody>
      </p:sp>
      <p:sp>
        <p:nvSpPr>
          <p:cNvPr id="10" name="Footer Placeholder 11">
            <a:extLst>
              <a:ext uri="{FF2B5EF4-FFF2-40B4-BE49-F238E27FC236}">
                <a16:creationId xmlns:a16="http://schemas.microsoft.com/office/drawing/2014/main" id="{571A3926-0018-3494-8875-A36AC1A25BB4}"/>
              </a:ext>
            </a:extLst>
          </p:cNvPr>
          <p:cNvSpPr txBox="1">
            <a:spLocks/>
          </p:cNvSpPr>
          <p:nvPr/>
        </p:nvSpPr>
        <p:spPr>
          <a:xfrm>
            <a:off x="344787" y="6195177"/>
            <a:ext cx="5551714" cy="376920"/>
          </a:xfr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000" b="0" i="1" u="none" strike="noStrike" kern="1200" cap="none" spc="0" normalizeH="0" baseline="0" noProof="0" dirty="0">
                <a:ln>
                  <a:noFill/>
                </a:ln>
                <a:solidFill>
                  <a:srgbClr val="806C34"/>
                </a:solidFill>
                <a:effectLst/>
                <a:uLnTx/>
                <a:uFillTx/>
                <a:latin typeface="Arial" panose="020B0604020202020204" pitchFamily="34" charset="0"/>
                <a:ea typeface="+mn-ea"/>
                <a:cs typeface="Arial" panose="020B0604020202020204" pitchFamily="34" charset="0"/>
              </a:rPr>
              <a:t>InnovExplo - Expertise minière</a:t>
            </a:r>
          </a:p>
        </p:txBody>
      </p:sp>
      <p:pic>
        <p:nvPicPr>
          <p:cNvPr id="14" name="Picture 15">
            <a:extLst>
              <a:ext uri="{FF2B5EF4-FFF2-40B4-BE49-F238E27FC236}">
                <a16:creationId xmlns:a16="http://schemas.microsoft.com/office/drawing/2014/main" id="{675895DA-A8C8-9B39-F6AC-AAEDC5354A38}"/>
              </a:ext>
            </a:extLst>
          </p:cNvPr>
          <p:cNvPicPr>
            <a:picLocks noChangeAspect="1"/>
          </p:cNvPicPr>
          <p:nvPr/>
        </p:nvPicPr>
        <p:blipFill>
          <a:blip r:embed="rId2"/>
          <a:stretch>
            <a:fillRect/>
          </a:stretch>
        </p:blipFill>
        <p:spPr>
          <a:xfrm>
            <a:off x="7410352" y="4382730"/>
            <a:ext cx="2660359" cy="1611670"/>
          </a:xfrm>
          <a:prstGeom prst="rect">
            <a:avLst/>
          </a:prstGeom>
        </p:spPr>
      </p:pic>
      <p:pic>
        <p:nvPicPr>
          <p:cNvPr id="2" name="Content Placeholder 3">
            <a:extLst>
              <a:ext uri="{FF2B5EF4-FFF2-40B4-BE49-F238E27FC236}">
                <a16:creationId xmlns:a16="http://schemas.microsoft.com/office/drawing/2014/main" id="{07FEEAB7-FD56-2D9F-9A04-1EA16961C8E9}"/>
              </a:ext>
            </a:extLst>
          </p:cNvPr>
          <p:cNvPicPr>
            <a:picLocks noChangeAspect="1"/>
          </p:cNvPicPr>
          <p:nvPr/>
        </p:nvPicPr>
        <p:blipFill>
          <a:blip r:embed="rId3"/>
          <a:stretch>
            <a:fillRect/>
          </a:stretch>
        </p:blipFill>
        <p:spPr>
          <a:xfrm rot="5400000">
            <a:off x="1212362" y="131382"/>
            <a:ext cx="5196220" cy="6931371"/>
          </a:xfrm>
          <a:prstGeom prst="rect">
            <a:avLst/>
          </a:prstGeom>
        </p:spPr>
      </p:pic>
      <p:pic>
        <p:nvPicPr>
          <p:cNvPr id="5" name="Image 4">
            <a:extLst>
              <a:ext uri="{FF2B5EF4-FFF2-40B4-BE49-F238E27FC236}">
                <a16:creationId xmlns:a16="http://schemas.microsoft.com/office/drawing/2014/main" id="{C5BD3AF5-0D55-962D-03A5-CC0C2C115826}"/>
              </a:ext>
            </a:extLst>
          </p:cNvPr>
          <p:cNvPicPr>
            <a:picLocks noChangeAspect="1"/>
          </p:cNvPicPr>
          <p:nvPr/>
        </p:nvPicPr>
        <p:blipFill>
          <a:blip r:embed="rId4"/>
          <a:stretch>
            <a:fillRect/>
          </a:stretch>
        </p:blipFill>
        <p:spPr>
          <a:xfrm>
            <a:off x="7521563" y="1006042"/>
            <a:ext cx="4325651" cy="3028669"/>
          </a:xfrm>
          <a:prstGeom prst="rect">
            <a:avLst/>
          </a:prstGeom>
        </p:spPr>
      </p:pic>
    </p:spTree>
    <p:extLst>
      <p:ext uri="{BB962C8B-B14F-4D97-AF65-F5344CB8AC3E}">
        <p14:creationId xmlns:p14="http://schemas.microsoft.com/office/powerpoint/2010/main" val="3386078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97CA4D-507E-1AA3-969D-6CC5C9EB1118}"/>
              </a:ext>
            </a:extLst>
          </p:cNvPr>
          <p:cNvSpPr>
            <a:spLocks noGrp="1"/>
          </p:cNvSpPr>
          <p:nvPr>
            <p:ph type="title"/>
          </p:nvPr>
        </p:nvSpPr>
        <p:spPr/>
        <p:txBody>
          <a:bodyPr/>
          <a:lstStyle/>
          <a:p>
            <a:r>
              <a:rPr lang="en-CA" dirty="0"/>
              <a:t>Courville Property</a:t>
            </a:r>
          </a:p>
        </p:txBody>
      </p:sp>
      <p:pic>
        <p:nvPicPr>
          <p:cNvPr id="4" name="Picture 3">
            <a:extLst>
              <a:ext uri="{FF2B5EF4-FFF2-40B4-BE49-F238E27FC236}">
                <a16:creationId xmlns:a16="http://schemas.microsoft.com/office/drawing/2014/main" id="{AA14E46B-2D28-D8A4-644C-785C48620286}"/>
              </a:ext>
            </a:extLst>
          </p:cNvPr>
          <p:cNvPicPr>
            <a:picLocks noChangeAspect="1"/>
          </p:cNvPicPr>
          <p:nvPr/>
        </p:nvPicPr>
        <p:blipFill>
          <a:blip r:embed="rId2"/>
          <a:stretch>
            <a:fillRect/>
          </a:stretch>
        </p:blipFill>
        <p:spPr>
          <a:xfrm>
            <a:off x="7880349" y="2928105"/>
            <a:ext cx="3966863" cy="3368543"/>
          </a:xfrm>
          <a:prstGeom prst="rect">
            <a:avLst/>
          </a:prstGeom>
        </p:spPr>
      </p:pic>
      <p:graphicFrame>
        <p:nvGraphicFramePr>
          <p:cNvPr id="5" name="Table 6">
            <a:extLst>
              <a:ext uri="{FF2B5EF4-FFF2-40B4-BE49-F238E27FC236}">
                <a16:creationId xmlns:a16="http://schemas.microsoft.com/office/drawing/2014/main" id="{66F4FBA4-EB0E-64B1-D248-A818EAC79C6B}"/>
              </a:ext>
            </a:extLst>
          </p:cNvPr>
          <p:cNvGraphicFramePr>
            <a:graphicFrameLocks noGrp="1"/>
          </p:cNvGraphicFramePr>
          <p:nvPr/>
        </p:nvGraphicFramePr>
        <p:xfrm>
          <a:off x="7714392" y="1202747"/>
          <a:ext cx="3966864" cy="1018200"/>
        </p:xfrm>
        <a:graphic>
          <a:graphicData uri="http://schemas.openxmlformats.org/drawingml/2006/table">
            <a:tbl>
              <a:tblPr firstRow="1" bandRow="1">
                <a:tableStyleId>{C083E6E3-FA7D-4D7B-A595-EF9225AFEA82}</a:tableStyleId>
              </a:tblPr>
              <a:tblGrid>
                <a:gridCol w="928389">
                  <a:extLst>
                    <a:ext uri="{9D8B030D-6E8A-4147-A177-3AD203B41FA5}">
                      <a16:colId xmlns:a16="http://schemas.microsoft.com/office/drawing/2014/main" val="3488352222"/>
                    </a:ext>
                  </a:extLst>
                </a:gridCol>
                <a:gridCol w="1266825">
                  <a:extLst>
                    <a:ext uri="{9D8B030D-6E8A-4147-A177-3AD203B41FA5}">
                      <a16:colId xmlns:a16="http://schemas.microsoft.com/office/drawing/2014/main" val="1662658679"/>
                    </a:ext>
                  </a:extLst>
                </a:gridCol>
                <a:gridCol w="581025">
                  <a:extLst>
                    <a:ext uri="{9D8B030D-6E8A-4147-A177-3AD203B41FA5}">
                      <a16:colId xmlns:a16="http://schemas.microsoft.com/office/drawing/2014/main" val="3415728487"/>
                    </a:ext>
                  </a:extLst>
                </a:gridCol>
                <a:gridCol w="514350">
                  <a:extLst>
                    <a:ext uri="{9D8B030D-6E8A-4147-A177-3AD203B41FA5}">
                      <a16:colId xmlns:a16="http://schemas.microsoft.com/office/drawing/2014/main" val="109037814"/>
                    </a:ext>
                  </a:extLst>
                </a:gridCol>
                <a:gridCol w="676275">
                  <a:extLst>
                    <a:ext uri="{9D8B030D-6E8A-4147-A177-3AD203B41FA5}">
                      <a16:colId xmlns:a16="http://schemas.microsoft.com/office/drawing/2014/main" val="2183587570"/>
                    </a:ext>
                  </a:extLst>
                </a:gridCol>
              </a:tblGrid>
              <a:tr h="0">
                <a:tc>
                  <a:txBody>
                    <a:bodyPr/>
                    <a:lstStyle/>
                    <a:p>
                      <a:pPr algn="ctr"/>
                      <a:r>
                        <a:rPr lang="en-CA" sz="1100" dirty="0">
                          <a:solidFill>
                            <a:schemeClr val="tx1"/>
                          </a:solidFill>
                          <a:latin typeface="Arial Nova" panose="020B0504020202020204" pitchFamily="34" charset="0"/>
                        </a:rPr>
                        <a:t>Type</a:t>
                      </a:r>
                    </a:p>
                  </a:txBody>
                  <a:tcPr marL="36000" marR="36000" marT="18000" marB="18000">
                    <a:lnL w="6350" cap="flat" cmpd="sng" algn="ctr">
                      <a:noFill/>
                      <a:prstDash val="solid"/>
                      <a:round/>
                      <a:headEnd type="none" w="med" len="med"/>
                      <a:tailEnd type="none" w="med" len="med"/>
                    </a:lnL>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solidFill>
                            <a:schemeClr val="tx1"/>
                          </a:solidFill>
                          <a:latin typeface="Arial Nova" panose="020B0504020202020204" pitchFamily="34" charset="0"/>
                        </a:rPr>
                        <a:t>Category</a:t>
                      </a:r>
                      <a:endParaRPr lang="en-CA" sz="1100" dirty="0">
                        <a:solidFill>
                          <a:schemeClr val="tx1"/>
                        </a:solidFill>
                        <a:latin typeface="Arial Nova" panose="020B0504020202020204" pitchFamily="34" charset="0"/>
                      </a:endParaRPr>
                    </a:p>
                  </a:txBody>
                  <a:tcPr marL="36000" marR="36000" marT="18000" marB="18000">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err="1">
                          <a:solidFill>
                            <a:schemeClr val="tx1"/>
                          </a:solidFill>
                          <a:latin typeface="Arial Nova" panose="020B0504020202020204" pitchFamily="34" charset="0"/>
                        </a:rPr>
                        <a:t>Tonnes</a:t>
                      </a:r>
                      <a:endParaRPr lang="en-CA" sz="1100" dirty="0">
                        <a:solidFill>
                          <a:schemeClr val="tx1"/>
                        </a:solidFill>
                        <a:latin typeface="Arial Nova" panose="020B0504020202020204" pitchFamily="34" charset="0"/>
                      </a:endParaRPr>
                    </a:p>
                  </a:txBody>
                  <a:tcPr marL="36000" marR="36000" marT="18000" marB="18000">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solidFill>
                            <a:schemeClr val="tx1"/>
                          </a:solidFill>
                          <a:latin typeface="Arial Nova" panose="020B0504020202020204" pitchFamily="34" charset="0"/>
                        </a:rPr>
                        <a:t>g/t Au</a:t>
                      </a:r>
                      <a:endParaRPr lang="en-CA" sz="1100" dirty="0">
                        <a:solidFill>
                          <a:schemeClr val="tx1"/>
                        </a:solidFill>
                        <a:latin typeface="Arial Nova" panose="020B0504020202020204" pitchFamily="34" charset="0"/>
                      </a:endParaRPr>
                    </a:p>
                  </a:txBody>
                  <a:tcPr marL="36000" marR="36000" marT="18000" marB="18000">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100" dirty="0">
                          <a:solidFill>
                            <a:schemeClr val="tx1"/>
                          </a:solidFill>
                          <a:latin typeface="Arial Nova" panose="020B0504020202020204" pitchFamily="34" charset="0"/>
                        </a:rPr>
                        <a:t>Gold (oz)</a:t>
                      </a:r>
                    </a:p>
                  </a:txBody>
                  <a:tcPr marL="36000" marR="36000" marT="18000" marB="18000">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95906792"/>
                  </a:ext>
                </a:extLst>
              </a:tr>
              <a:tr h="0">
                <a:tc>
                  <a:txBody>
                    <a:bodyPr/>
                    <a:lstStyle/>
                    <a:p>
                      <a:pPr algn="ctr"/>
                      <a:r>
                        <a:rPr lang="en-CA" sz="1100" dirty="0">
                          <a:solidFill>
                            <a:schemeClr val="tx1"/>
                          </a:solidFill>
                          <a:latin typeface="Arial Nova" panose="020B0504020202020204" pitchFamily="34" charset="0"/>
                        </a:rPr>
                        <a:t>Open pit</a:t>
                      </a:r>
                    </a:p>
                  </a:txBody>
                  <a:tcPr marL="36000" marR="36000" marT="18000" marB="18000">
                    <a:lnL w="635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100" dirty="0">
                          <a:solidFill>
                            <a:schemeClr val="tx1"/>
                          </a:solidFill>
                          <a:latin typeface="Arial Nova" panose="020B0504020202020204" pitchFamily="34" charset="0"/>
                        </a:rPr>
                        <a:t>M&amp;I resources</a:t>
                      </a:r>
                      <a:endParaRPr lang="en-CA" sz="1100" dirty="0">
                        <a:solidFill>
                          <a:schemeClr val="tx1"/>
                        </a:solidFill>
                        <a:latin typeface="Arial Nova" panose="020B0504020202020204" pitchFamily="34" charset="0"/>
                      </a:endParaRPr>
                    </a:p>
                  </a:txBody>
                  <a:tcPr marL="36000" marR="36000" marT="18000" marB="18000">
                    <a:lnT w="12700" cap="flat" cmpd="sng" algn="ctr">
                      <a:solidFill>
                        <a:schemeClr val="tx1"/>
                      </a:solidFill>
                      <a:prstDash val="solid"/>
                      <a:round/>
                      <a:headEnd type="none" w="med" len="med"/>
                      <a:tailEnd type="none" w="med" len="med"/>
                    </a:lnT>
                  </a:tcPr>
                </a:tc>
                <a:tc>
                  <a:txBody>
                    <a:bodyPr/>
                    <a:lstStyle/>
                    <a:p>
                      <a:pPr algn="ctr"/>
                      <a:r>
                        <a:rPr lang="en-US" sz="1100" dirty="0">
                          <a:solidFill>
                            <a:schemeClr val="tx1"/>
                          </a:solidFill>
                          <a:latin typeface="Arial Nova" panose="020B0504020202020204" pitchFamily="34" charset="0"/>
                        </a:rPr>
                        <a:t>9,600</a:t>
                      </a:r>
                      <a:endParaRPr lang="en-CA" sz="1100" dirty="0">
                        <a:solidFill>
                          <a:schemeClr val="tx1"/>
                        </a:solidFill>
                        <a:latin typeface="Arial Nova" panose="020B0504020202020204" pitchFamily="34" charset="0"/>
                      </a:endParaRPr>
                    </a:p>
                  </a:txBody>
                  <a:tcPr marL="36000" marR="36000" marT="18000" marB="18000">
                    <a:lnT w="12700" cap="flat" cmpd="sng" algn="ctr">
                      <a:solidFill>
                        <a:schemeClr val="tx1"/>
                      </a:solidFill>
                      <a:prstDash val="solid"/>
                      <a:round/>
                      <a:headEnd type="none" w="med" len="med"/>
                      <a:tailEnd type="none" w="med" len="med"/>
                    </a:lnT>
                  </a:tcPr>
                </a:tc>
                <a:tc>
                  <a:txBody>
                    <a:bodyPr/>
                    <a:lstStyle/>
                    <a:p>
                      <a:pPr algn="ctr"/>
                      <a:r>
                        <a:rPr lang="en-US" sz="1100" dirty="0">
                          <a:solidFill>
                            <a:schemeClr val="tx1"/>
                          </a:solidFill>
                          <a:latin typeface="Arial Nova" panose="020B0504020202020204" pitchFamily="34" charset="0"/>
                        </a:rPr>
                        <a:t>6.93</a:t>
                      </a:r>
                      <a:endParaRPr lang="en-CA" sz="1100" dirty="0">
                        <a:solidFill>
                          <a:schemeClr val="tx1"/>
                        </a:solidFill>
                        <a:latin typeface="Arial Nova" panose="020B0504020202020204" pitchFamily="34" charset="0"/>
                      </a:endParaRPr>
                    </a:p>
                  </a:txBody>
                  <a:tcPr marL="36000" marR="36000" marT="18000" marB="18000">
                    <a:lnT w="12700" cap="flat" cmpd="sng" algn="ctr">
                      <a:solidFill>
                        <a:schemeClr val="tx1"/>
                      </a:solidFill>
                      <a:prstDash val="solid"/>
                      <a:round/>
                      <a:headEnd type="none" w="med" len="med"/>
                      <a:tailEnd type="none" w="med" len="med"/>
                    </a:lnT>
                  </a:tcPr>
                </a:tc>
                <a:tc>
                  <a:txBody>
                    <a:bodyPr/>
                    <a:lstStyle/>
                    <a:p>
                      <a:pPr algn="ctr"/>
                      <a:r>
                        <a:rPr lang="en-US" sz="1100" dirty="0">
                          <a:solidFill>
                            <a:schemeClr val="tx1"/>
                          </a:solidFill>
                          <a:latin typeface="Arial Nova" panose="020B0504020202020204" pitchFamily="34" charset="0"/>
                        </a:rPr>
                        <a:t>2,140</a:t>
                      </a:r>
                      <a:endParaRPr lang="en-CA" sz="1100" dirty="0">
                        <a:solidFill>
                          <a:schemeClr val="tx1"/>
                        </a:solidFill>
                        <a:latin typeface="Arial Nova" panose="020B0504020202020204" pitchFamily="34" charset="0"/>
                      </a:endParaRPr>
                    </a:p>
                  </a:txBody>
                  <a:tcPr marL="36000" marR="36000" marT="18000" marB="18000">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720719975"/>
                  </a:ext>
                </a:extLst>
              </a:tr>
              <a:tr h="0">
                <a:tc>
                  <a:txBody>
                    <a:bodyPr/>
                    <a:lstStyle/>
                    <a:p>
                      <a:pPr algn="ctr"/>
                      <a:endParaRPr lang="en-CA" sz="1100" dirty="0">
                        <a:solidFill>
                          <a:schemeClr val="tx1"/>
                        </a:solidFill>
                        <a:latin typeface="Arial Nova" panose="020B0504020202020204" pitchFamily="34" charset="0"/>
                      </a:endParaRPr>
                    </a:p>
                  </a:txBody>
                  <a:tcPr marL="36000" marR="36000" marT="18000" marB="18000">
                    <a:lnL w="6350" cap="flat" cmpd="sng" algn="ctr">
                      <a:noFill/>
                      <a:prstDash val="solid"/>
                      <a:round/>
                      <a:headEnd type="none" w="med" len="med"/>
                      <a:tailEnd type="none" w="med" len="med"/>
                    </a:lnL>
                  </a:tcPr>
                </a:tc>
                <a:tc>
                  <a:txBody>
                    <a:bodyPr/>
                    <a:lstStyle/>
                    <a:p>
                      <a:pPr algn="ctr"/>
                      <a:r>
                        <a:rPr lang="en-US" sz="1100" dirty="0">
                          <a:solidFill>
                            <a:schemeClr val="tx1"/>
                          </a:solidFill>
                          <a:latin typeface="Arial Nova" panose="020B0504020202020204" pitchFamily="34" charset="0"/>
                        </a:rPr>
                        <a:t>Inferred resources</a:t>
                      </a:r>
                      <a:endParaRPr lang="en-CA" sz="1100" dirty="0">
                        <a:solidFill>
                          <a:schemeClr val="tx1"/>
                        </a:solidFill>
                        <a:latin typeface="Arial Nova" panose="020B0504020202020204" pitchFamily="34" charset="0"/>
                      </a:endParaRPr>
                    </a:p>
                  </a:txBody>
                  <a:tcPr marL="36000" marR="36000" marT="18000" marB="18000"/>
                </a:tc>
                <a:tc>
                  <a:txBody>
                    <a:bodyPr/>
                    <a:lstStyle/>
                    <a:p>
                      <a:pPr algn="ctr"/>
                      <a:r>
                        <a:rPr lang="en-US" sz="1100" dirty="0">
                          <a:solidFill>
                            <a:schemeClr val="tx1"/>
                          </a:solidFill>
                          <a:latin typeface="Arial Nova" panose="020B0504020202020204" pitchFamily="34" charset="0"/>
                        </a:rPr>
                        <a:t>500</a:t>
                      </a:r>
                      <a:endParaRPr lang="en-CA" sz="1100" dirty="0">
                        <a:solidFill>
                          <a:schemeClr val="tx1"/>
                        </a:solidFill>
                        <a:latin typeface="Arial Nova" panose="020B0504020202020204" pitchFamily="34" charset="0"/>
                      </a:endParaRPr>
                    </a:p>
                  </a:txBody>
                  <a:tcPr marL="36000" marR="36000" marT="18000" marB="18000"/>
                </a:tc>
                <a:tc>
                  <a:txBody>
                    <a:bodyPr/>
                    <a:lstStyle/>
                    <a:p>
                      <a:pPr algn="ctr"/>
                      <a:r>
                        <a:rPr lang="en-US" sz="1100" dirty="0">
                          <a:solidFill>
                            <a:schemeClr val="tx1"/>
                          </a:solidFill>
                          <a:latin typeface="Arial Nova" panose="020B0504020202020204" pitchFamily="34" charset="0"/>
                        </a:rPr>
                        <a:t>0.62</a:t>
                      </a:r>
                      <a:endParaRPr lang="en-CA" sz="1100" dirty="0">
                        <a:solidFill>
                          <a:schemeClr val="tx1"/>
                        </a:solidFill>
                        <a:latin typeface="Arial Nova" panose="020B0504020202020204" pitchFamily="34" charset="0"/>
                      </a:endParaRPr>
                    </a:p>
                  </a:txBody>
                  <a:tcPr marL="36000" marR="36000" marT="18000" marB="18000"/>
                </a:tc>
                <a:tc>
                  <a:txBody>
                    <a:bodyPr/>
                    <a:lstStyle/>
                    <a:p>
                      <a:pPr algn="ctr"/>
                      <a:r>
                        <a:rPr lang="en-US" sz="1100" dirty="0">
                          <a:solidFill>
                            <a:schemeClr val="tx1"/>
                          </a:solidFill>
                          <a:latin typeface="Arial Nova" panose="020B0504020202020204" pitchFamily="34" charset="0"/>
                        </a:rPr>
                        <a:t>10</a:t>
                      </a:r>
                      <a:endParaRPr lang="en-CA" sz="1100" dirty="0">
                        <a:solidFill>
                          <a:schemeClr val="tx1"/>
                        </a:solidFill>
                        <a:latin typeface="Arial Nova" panose="020B0504020202020204" pitchFamily="34" charset="0"/>
                      </a:endParaRPr>
                    </a:p>
                  </a:txBody>
                  <a:tcPr marL="36000" marR="36000" marT="18000" marB="18000">
                    <a:lnR w="6350" cap="flat" cmpd="sng" algn="ctr">
                      <a:noFill/>
                      <a:prstDash val="solid"/>
                      <a:round/>
                      <a:headEnd type="none" w="med" len="med"/>
                      <a:tailEnd type="none" w="med" len="med"/>
                    </a:lnR>
                  </a:tcPr>
                </a:tc>
                <a:extLst>
                  <a:ext uri="{0D108BD9-81ED-4DB2-BD59-A6C34878D82A}">
                    <a16:rowId xmlns:a16="http://schemas.microsoft.com/office/drawing/2014/main" val="3127765328"/>
                  </a:ext>
                </a:extLst>
              </a:tr>
              <a:tr h="0">
                <a:tc>
                  <a:txBody>
                    <a:bodyPr/>
                    <a:lstStyle/>
                    <a:p>
                      <a:pPr algn="ctr"/>
                      <a:r>
                        <a:rPr lang="en-CA" sz="1100" dirty="0">
                          <a:solidFill>
                            <a:schemeClr val="tx1"/>
                          </a:solidFill>
                          <a:latin typeface="Arial Nova" panose="020B0504020202020204" pitchFamily="34" charset="0"/>
                        </a:rPr>
                        <a:t>Underground</a:t>
                      </a:r>
                    </a:p>
                  </a:txBody>
                  <a:tcPr marL="36000" marR="36000" marT="18000" marB="18000">
                    <a:lnL w="6350" cap="flat" cmpd="sng" algn="ctr">
                      <a:noFill/>
                      <a:prstDash val="solid"/>
                      <a:round/>
                      <a:headEnd type="none" w="med" len="med"/>
                      <a:tailEnd type="none" w="med" len="med"/>
                    </a:lnL>
                  </a:tcPr>
                </a:tc>
                <a:tc>
                  <a:txBody>
                    <a:bodyPr/>
                    <a:lstStyle/>
                    <a:p>
                      <a:pPr algn="ctr"/>
                      <a:r>
                        <a:rPr lang="en-US" sz="1100" dirty="0">
                          <a:solidFill>
                            <a:schemeClr val="tx1"/>
                          </a:solidFill>
                          <a:latin typeface="Arial Nova" panose="020B0504020202020204" pitchFamily="34" charset="0"/>
                        </a:rPr>
                        <a:t>M&amp;I resources</a:t>
                      </a:r>
                      <a:endParaRPr lang="en-CA" sz="1100" dirty="0">
                        <a:solidFill>
                          <a:schemeClr val="tx1"/>
                        </a:solidFill>
                        <a:latin typeface="Arial Nova" panose="020B0504020202020204" pitchFamily="34" charset="0"/>
                      </a:endParaRPr>
                    </a:p>
                  </a:txBody>
                  <a:tcPr marL="36000" marR="36000" marT="18000" marB="18000"/>
                </a:tc>
                <a:tc>
                  <a:txBody>
                    <a:bodyPr/>
                    <a:lstStyle/>
                    <a:p>
                      <a:pPr algn="ctr"/>
                      <a:r>
                        <a:rPr lang="en-CA" sz="1100" dirty="0">
                          <a:solidFill>
                            <a:schemeClr val="tx1"/>
                          </a:solidFill>
                          <a:latin typeface="Arial Nova" panose="020B0504020202020204" pitchFamily="34" charset="0"/>
                        </a:rPr>
                        <a:t>23,300</a:t>
                      </a:r>
                    </a:p>
                  </a:txBody>
                  <a:tcPr marL="36000" marR="36000" marT="18000" marB="18000"/>
                </a:tc>
                <a:tc>
                  <a:txBody>
                    <a:bodyPr/>
                    <a:lstStyle/>
                    <a:p>
                      <a:pPr algn="ctr"/>
                      <a:r>
                        <a:rPr lang="en-CA" sz="1100" dirty="0">
                          <a:solidFill>
                            <a:schemeClr val="tx1"/>
                          </a:solidFill>
                          <a:latin typeface="Arial Nova" panose="020B0504020202020204" pitchFamily="34" charset="0"/>
                        </a:rPr>
                        <a:t>4.02</a:t>
                      </a:r>
                    </a:p>
                  </a:txBody>
                  <a:tcPr marL="36000" marR="36000" marT="18000" marB="18000"/>
                </a:tc>
                <a:tc>
                  <a:txBody>
                    <a:bodyPr/>
                    <a:lstStyle/>
                    <a:p>
                      <a:pPr algn="ctr"/>
                      <a:r>
                        <a:rPr lang="en-CA" sz="1100" dirty="0">
                          <a:solidFill>
                            <a:schemeClr val="tx1"/>
                          </a:solidFill>
                          <a:latin typeface="Arial Nova" panose="020B0504020202020204" pitchFamily="34" charset="0"/>
                        </a:rPr>
                        <a:t>3,010</a:t>
                      </a:r>
                    </a:p>
                  </a:txBody>
                  <a:tcPr marL="36000" marR="36000" marT="18000" marB="18000">
                    <a:lnR w="6350" cap="flat" cmpd="sng" algn="ctr">
                      <a:noFill/>
                      <a:prstDash val="solid"/>
                      <a:round/>
                      <a:headEnd type="none" w="med" len="med"/>
                      <a:tailEnd type="none" w="med" len="med"/>
                    </a:lnR>
                  </a:tcPr>
                </a:tc>
                <a:extLst>
                  <a:ext uri="{0D108BD9-81ED-4DB2-BD59-A6C34878D82A}">
                    <a16:rowId xmlns:a16="http://schemas.microsoft.com/office/drawing/2014/main" val="2202307224"/>
                  </a:ext>
                </a:extLst>
              </a:tr>
              <a:tr h="0">
                <a:tc>
                  <a:txBody>
                    <a:bodyPr/>
                    <a:lstStyle/>
                    <a:p>
                      <a:pPr algn="ctr"/>
                      <a:endParaRPr lang="en-CA" sz="1100" dirty="0">
                        <a:solidFill>
                          <a:schemeClr val="tx1"/>
                        </a:solidFill>
                        <a:latin typeface="Arial Nova" panose="020B0504020202020204" pitchFamily="34" charset="0"/>
                      </a:endParaRPr>
                    </a:p>
                  </a:txBody>
                  <a:tcPr marL="36000" marR="36000" marT="18000" marB="18000">
                    <a:lnL w="6350" cap="flat" cmpd="sng" algn="ctr">
                      <a:noFill/>
                      <a:prstDash val="solid"/>
                      <a:round/>
                      <a:headEnd type="none" w="med" len="med"/>
                      <a:tailEnd type="none" w="med" len="med"/>
                    </a:lnL>
                    <a:lnB w="28575" cap="flat" cmpd="sng" algn="ctr">
                      <a:solidFill>
                        <a:schemeClr val="bg1"/>
                      </a:solidFill>
                      <a:prstDash val="solid"/>
                      <a:round/>
                      <a:headEnd type="none" w="med" len="med"/>
                      <a:tailEnd type="none" w="med" len="med"/>
                    </a:lnB>
                  </a:tcPr>
                </a:tc>
                <a:tc>
                  <a:txBody>
                    <a:bodyPr/>
                    <a:lstStyle/>
                    <a:p>
                      <a:pPr algn="ctr"/>
                      <a:r>
                        <a:rPr lang="en-US" sz="1100" dirty="0">
                          <a:solidFill>
                            <a:schemeClr val="tx1"/>
                          </a:solidFill>
                          <a:latin typeface="Arial Nova" panose="020B0504020202020204" pitchFamily="34" charset="0"/>
                        </a:rPr>
                        <a:t>Inferred resources</a:t>
                      </a:r>
                      <a:endParaRPr lang="en-CA" sz="1100" dirty="0">
                        <a:solidFill>
                          <a:schemeClr val="tx1"/>
                        </a:solidFill>
                        <a:latin typeface="Arial Nova" panose="020B0504020202020204" pitchFamily="34" charset="0"/>
                      </a:endParaRPr>
                    </a:p>
                  </a:txBody>
                  <a:tcPr marL="36000" marR="36000" marT="18000" marB="18000">
                    <a:lnB w="28575" cap="flat" cmpd="sng" algn="ctr">
                      <a:solidFill>
                        <a:schemeClr val="bg1"/>
                      </a:solidFill>
                      <a:prstDash val="solid"/>
                      <a:round/>
                      <a:headEnd type="none" w="med" len="med"/>
                      <a:tailEnd type="none" w="med" len="med"/>
                    </a:lnB>
                  </a:tcPr>
                </a:tc>
                <a:tc>
                  <a:txBody>
                    <a:bodyPr/>
                    <a:lstStyle/>
                    <a:p>
                      <a:pPr algn="ctr"/>
                      <a:r>
                        <a:rPr lang="en-CA" sz="1100" dirty="0">
                          <a:solidFill>
                            <a:schemeClr val="tx1"/>
                          </a:solidFill>
                          <a:latin typeface="Arial Nova" panose="020B0504020202020204" pitchFamily="34" charset="0"/>
                        </a:rPr>
                        <a:t>3,000</a:t>
                      </a:r>
                    </a:p>
                  </a:txBody>
                  <a:tcPr marL="36000" marR="36000" marT="18000" marB="18000">
                    <a:lnB w="28575" cap="flat" cmpd="sng" algn="ctr">
                      <a:solidFill>
                        <a:schemeClr val="bg1"/>
                      </a:solidFill>
                      <a:prstDash val="solid"/>
                      <a:round/>
                      <a:headEnd type="none" w="med" len="med"/>
                      <a:tailEnd type="none" w="med" len="med"/>
                    </a:lnB>
                  </a:tcPr>
                </a:tc>
                <a:tc>
                  <a:txBody>
                    <a:bodyPr/>
                    <a:lstStyle/>
                    <a:p>
                      <a:pPr algn="ctr"/>
                      <a:r>
                        <a:rPr lang="en-CA" sz="1100" dirty="0">
                          <a:solidFill>
                            <a:schemeClr val="tx1"/>
                          </a:solidFill>
                          <a:latin typeface="Arial Nova" panose="020B0504020202020204" pitchFamily="34" charset="0"/>
                        </a:rPr>
                        <a:t>2.90</a:t>
                      </a:r>
                    </a:p>
                  </a:txBody>
                  <a:tcPr marL="36000" marR="36000" marT="18000" marB="18000">
                    <a:lnB w="28575" cap="flat" cmpd="sng" algn="ctr">
                      <a:solidFill>
                        <a:schemeClr val="bg1"/>
                      </a:solidFill>
                      <a:prstDash val="solid"/>
                      <a:round/>
                      <a:headEnd type="none" w="med" len="med"/>
                      <a:tailEnd type="none" w="med" len="med"/>
                    </a:lnB>
                  </a:tcPr>
                </a:tc>
                <a:tc>
                  <a:txBody>
                    <a:bodyPr/>
                    <a:lstStyle/>
                    <a:p>
                      <a:pPr algn="ctr"/>
                      <a:r>
                        <a:rPr lang="en-CA" sz="1100" dirty="0">
                          <a:solidFill>
                            <a:schemeClr val="tx1"/>
                          </a:solidFill>
                          <a:latin typeface="Arial Nova" panose="020B0504020202020204" pitchFamily="34" charset="0"/>
                        </a:rPr>
                        <a:t>280</a:t>
                      </a:r>
                    </a:p>
                  </a:txBody>
                  <a:tcPr marL="36000" marR="36000" marT="18000" marB="18000">
                    <a:lnR w="6350" cap="flat" cmpd="sng" algn="ctr">
                      <a:noFill/>
                      <a:prstDash val="solid"/>
                      <a:round/>
                      <a:headEnd type="none" w="med" len="med"/>
                      <a:tailEnd type="none" w="med" len="med"/>
                    </a:lnR>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70805383"/>
                  </a:ext>
                </a:extLst>
              </a:tr>
            </a:tbl>
          </a:graphicData>
        </a:graphic>
      </p:graphicFrame>
      <p:sp>
        <p:nvSpPr>
          <p:cNvPr id="6" name="TextBox 5">
            <a:extLst>
              <a:ext uri="{FF2B5EF4-FFF2-40B4-BE49-F238E27FC236}">
                <a16:creationId xmlns:a16="http://schemas.microsoft.com/office/drawing/2014/main" id="{41633D3B-9774-657C-D3F6-8057A363499A}"/>
              </a:ext>
            </a:extLst>
          </p:cNvPr>
          <p:cNvSpPr txBox="1"/>
          <p:nvPr/>
        </p:nvSpPr>
        <p:spPr>
          <a:xfrm>
            <a:off x="7714392" y="2318858"/>
            <a:ext cx="3966863" cy="615553"/>
          </a:xfrm>
          <a:prstGeom prst="rect">
            <a:avLst/>
          </a:prstGeom>
          <a:noFill/>
        </p:spPr>
        <p:txBody>
          <a:bodyPr wrap="square" lIns="0" tIns="0" rIns="0" bIns="0" rtlCol="0">
            <a:spAutoFit/>
          </a:bodyPr>
          <a:lstStyle/>
          <a:p>
            <a:pPr marR="0" lvl="0" algn="l" defTabSz="457200" rtl="0" eaLnBrk="1" fontAlgn="auto" latinLnBrk="0" hangingPunct="1">
              <a:lnSpc>
                <a:spcPct val="100000"/>
              </a:lnSpc>
              <a:spcBef>
                <a:spcPts val="0"/>
              </a:spcBef>
              <a:spcAft>
                <a:spcPts val="0"/>
              </a:spcAft>
              <a:buClr>
                <a:srgbClr val="FFC000"/>
              </a:buClr>
              <a:buSzTx/>
              <a:tabLst/>
              <a:defRPr/>
            </a:pPr>
            <a:r>
              <a:rPr kumimoji="0" lang="en-CA" sz="800" b="0" i="0" u="none" strike="noStrike" kern="1200" cap="none" spc="0" normalizeH="0" baseline="0" noProof="0" dirty="0">
                <a:ln>
                  <a:noFill/>
                </a:ln>
                <a:effectLst/>
                <a:uLnTx/>
                <a:uFillTx/>
                <a:latin typeface="Arial Nova" panose="020B0504020202020204" pitchFamily="34" charset="0"/>
                <a:cs typeface="Times New Roman" panose="02020603050405020304" pitchFamily="18" charset="0"/>
              </a:rPr>
              <a:t>See NI 43-101 </a:t>
            </a:r>
            <a:r>
              <a:rPr lang="en-CA" sz="800" dirty="0">
                <a:latin typeface="Arial Nova" panose="020B0504020202020204" pitchFamily="34" charset="0"/>
                <a:cs typeface="Times New Roman" panose="02020603050405020304" pitchFamily="18" charset="0"/>
              </a:rPr>
              <a:t>technical report titled “NI 43-101 Technical Report and Mineral Resource Estimate for the Pershing-Manitou Project” prepared by Kenneth Williamson (</a:t>
            </a:r>
            <a:r>
              <a:rPr lang="en-CA" sz="800" dirty="0" err="1">
                <a:latin typeface="Arial Nova" panose="020B0504020202020204" pitchFamily="34" charset="0"/>
                <a:cs typeface="Times New Roman" panose="02020603050405020304" pitchFamily="18" charset="0"/>
              </a:rPr>
              <a:t>P.Geo</a:t>
            </a:r>
            <a:r>
              <a:rPr lang="en-CA" sz="800" dirty="0">
                <a:latin typeface="Arial Nova" panose="020B0504020202020204" pitchFamily="34" charset="0"/>
                <a:cs typeface="Times New Roman" panose="02020603050405020304" pitchFamily="18" charset="0"/>
              </a:rPr>
              <a:t>) and Matthew </a:t>
            </a:r>
            <a:r>
              <a:rPr lang="en-CA" sz="800" dirty="0" err="1">
                <a:latin typeface="Arial Nova" panose="020B0504020202020204" pitchFamily="34" charset="0"/>
                <a:cs typeface="Times New Roman" panose="02020603050405020304" pitchFamily="18" charset="0"/>
              </a:rPr>
              <a:t>DeGasperis</a:t>
            </a:r>
            <a:r>
              <a:rPr lang="en-CA" sz="800" dirty="0">
                <a:latin typeface="Arial Nova" panose="020B0504020202020204" pitchFamily="34" charset="0"/>
                <a:cs typeface="Times New Roman" panose="02020603050405020304" pitchFamily="18" charset="0"/>
              </a:rPr>
              <a:t> (</a:t>
            </a:r>
            <a:r>
              <a:rPr lang="en-CA" sz="800" dirty="0" err="1">
                <a:latin typeface="Arial Nova" panose="020B0504020202020204" pitchFamily="34" charset="0"/>
                <a:cs typeface="Times New Roman" panose="02020603050405020304" pitchFamily="18" charset="0"/>
              </a:rPr>
              <a:t>P.Geo</a:t>
            </a:r>
            <a:r>
              <a:rPr lang="en-CA" sz="800" dirty="0">
                <a:latin typeface="Arial Nova" panose="020B0504020202020204" pitchFamily="34" charset="0"/>
                <a:cs typeface="Times New Roman" panose="02020603050405020304" pitchFamily="18" charset="0"/>
              </a:rPr>
              <a:t>) for Pershimex with an affective date of September 7, 2021. C</a:t>
            </a:r>
            <a:r>
              <a:rPr kumimoji="0" lang="en-CA" sz="800" b="0" i="0" u="none" strike="noStrike" kern="1200" cap="none" spc="0" normalizeH="0" baseline="0" noProof="0" dirty="0" err="1">
                <a:ln>
                  <a:noFill/>
                </a:ln>
                <a:effectLst/>
                <a:uLnTx/>
                <a:uFillTx/>
                <a:latin typeface="Arial Nova" panose="020B0504020202020204" pitchFamily="34" charset="0"/>
                <a:cs typeface="Times New Roman" panose="02020603050405020304" pitchFamily="18" charset="0"/>
              </a:rPr>
              <a:t>ut</a:t>
            </a:r>
            <a:r>
              <a:rPr kumimoji="0" lang="en-CA" sz="800" b="0" i="0" u="none" strike="noStrike" kern="1200" cap="none" spc="0" normalizeH="0" baseline="0" noProof="0" dirty="0">
                <a:ln>
                  <a:noFill/>
                </a:ln>
                <a:effectLst/>
                <a:uLnTx/>
                <a:uFillTx/>
                <a:latin typeface="Arial Nova" panose="020B0504020202020204" pitchFamily="34" charset="0"/>
                <a:cs typeface="Times New Roman" panose="02020603050405020304" pitchFamily="18" charset="0"/>
              </a:rPr>
              <a:t>-off grades of 0.50 g/t Au for open pit resources and 2.00 g/t Au for underground resources</a:t>
            </a:r>
          </a:p>
        </p:txBody>
      </p:sp>
      <p:sp>
        <p:nvSpPr>
          <p:cNvPr id="7" name="Content Placeholder 1">
            <a:extLst>
              <a:ext uri="{FF2B5EF4-FFF2-40B4-BE49-F238E27FC236}">
                <a16:creationId xmlns:a16="http://schemas.microsoft.com/office/drawing/2014/main" id="{9108DE90-25F5-A1B2-D74E-5C49ED9F608D}"/>
              </a:ext>
            </a:extLst>
          </p:cNvPr>
          <p:cNvSpPr txBox="1">
            <a:spLocks/>
          </p:cNvSpPr>
          <p:nvPr/>
        </p:nvSpPr>
        <p:spPr>
          <a:xfrm>
            <a:off x="7714391" y="966688"/>
            <a:ext cx="3966864" cy="187103"/>
          </a:xfrm>
          <a:prstGeom prst="rect">
            <a:avLst/>
          </a:prstGeom>
        </p:spPr>
        <p:txBody>
          <a:bodyPr vert="horz" wrap="square" lIns="0" tIns="0" rIns="0" bIns="0" rtlCol="0">
            <a:sp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defTabSz="514350" rtl="0" eaLnBrk="1" fontAlgn="auto" latinLnBrk="0" hangingPunct="1">
              <a:lnSpc>
                <a:spcPct val="110000"/>
              </a:lnSpc>
              <a:spcBef>
                <a:spcPts val="0"/>
              </a:spcBef>
              <a:buClr>
                <a:srgbClr val="CF2127"/>
              </a:buClr>
              <a:buSzTx/>
              <a:buNone/>
              <a:tabLst/>
              <a:defRPr/>
            </a:pPr>
            <a:r>
              <a:rPr kumimoji="0" lang="en-CA" sz="1200" b="1" u="none" strike="noStrike" kern="1200" cap="none" spc="0" normalizeH="0" baseline="0" noProof="0" dirty="0">
                <a:ln>
                  <a:noFill/>
                </a:ln>
                <a:effectLst/>
                <a:uLnTx/>
                <a:uFillTx/>
                <a:latin typeface="Arial Nova" panose="020B0504020202020204" pitchFamily="34" charset="0"/>
              </a:rPr>
              <a:t>Pershing-Manitou NI 43-101 Resource Estimate</a:t>
            </a:r>
            <a:endParaRPr kumimoji="0" lang="en-CA" sz="1200" b="1" u="none" strike="noStrike" kern="1200" cap="none" spc="0" normalizeH="0" baseline="30000" noProof="0" dirty="0">
              <a:ln>
                <a:noFill/>
              </a:ln>
              <a:effectLst/>
              <a:uLnTx/>
              <a:uFillTx/>
              <a:latin typeface="Arial Nova" panose="020B0504020202020204" pitchFamily="34" charset="0"/>
            </a:endParaRPr>
          </a:p>
        </p:txBody>
      </p:sp>
      <p:sp>
        <p:nvSpPr>
          <p:cNvPr id="8" name="Content Placeholder 1">
            <a:extLst>
              <a:ext uri="{FF2B5EF4-FFF2-40B4-BE49-F238E27FC236}">
                <a16:creationId xmlns:a16="http://schemas.microsoft.com/office/drawing/2014/main" id="{AF2F96C9-C4CF-6026-2140-7F864EE91BD5}"/>
              </a:ext>
            </a:extLst>
          </p:cNvPr>
          <p:cNvSpPr>
            <a:spLocks noGrp="1"/>
          </p:cNvSpPr>
          <p:nvPr>
            <p:ph idx="1"/>
          </p:nvPr>
        </p:nvSpPr>
        <p:spPr>
          <a:xfrm>
            <a:off x="344788" y="1080653"/>
            <a:ext cx="7065662" cy="5043921"/>
          </a:xfrm>
        </p:spPr>
        <p:txBody>
          <a:bodyPr>
            <a:noAutofit/>
          </a:bodyPr>
          <a:lstStyle/>
          <a:p>
            <a:pPr marL="0" indent="0">
              <a:buNone/>
            </a:pPr>
            <a:r>
              <a:rPr lang="en-CA" b="1" dirty="0"/>
              <a:t>Pershing Manitou Project</a:t>
            </a:r>
          </a:p>
          <a:p>
            <a:r>
              <a:rPr lang="en-CA" sz="1800" dirty="0"/>
              <a:t>124 km southeast of Sleeping Giant Mill and 65 km northeast of Val-d’Or</a:t>
            </a:r>
          </a:p>
          <a:p>
            <a:r>
              <a:rPr lang="en-CA" sz="1800" dirty="0"/>
              <a:t>Subject to numerous drill programs and limited production over 1930s to 1960s</a:t>
            </a:r>
          </a:p>
          <a:p>
            <a:r>
              <a:rPr lang="en-CA" sz="1800" dirty="0"/>
              <a:t>January 2022 resource estimate based on 28 surface diamond drill holes totaling 3,955 m</a:t>
            </a:r>
          </a:p>
          <a:p>
            <a:r>
              <a:rPr lang="en-CA" sz="1800" dirty="0"/>
              <a:t>12 zones with true thickness of at least 2.0 m over an area of 150 m long, 150 m wide and to a depth of 180 m</a:t>
            </a:r>
          </a:p>
          <a:p>
            <a:r>
              <a:rPr lang="fr-FR" sz="1800" dirty="0"/>
              <a:t>Ministère de l’Energie et des Ressources Naturelles du Québec </a:t>
            </a:r>
            <a:r>
              <a:rPr lang="fr-FR" sz="1800" dirty="0" err="1"/>
              <a:t>approved</a:t>
            </a:r>
            <a:r>
              <a:rPr lang="fr-FR" sz="1800" dirty="0"/>
              <a:t> a 5,000-tonne bulk </a:t>
            </a:r>
            <a:r>
              <a:rPr lang="fr-FR" sz="1800" dirty="0" err="1"/>
              <a:t>sample</a:t>
            </a:r>
            <a:r>
              <a:rPr lang="fr-FR" sz="1800" dirty="0"/>
              <a:t> (7.2 g/t Au) </a:t>
            </a:r>
            <a:r>
              <a:rPr lang="fr-FR" sz="1800" dirty="0" err="1"/>
              <a:t>from</a:t>
            </a:r>
            <a:r>
              <a:rPr lang="fr-FR" sz="1800" dirty="0"/>
              <a:t> </a:t>
            </a:r>
            <a:r>
              <a:rPr lang="fr-FR" sz="1800" dirty="0" err="1"/>
              <a:t>measured</a:t>
            </a:r>
            <a:r>
              <a:rPr lang="fr-FR" sz="1800" dirty="0"/>
              <a:t> </a:t>
            </a:r>
            <a:r>
              <a:rPr lang="fr-FR" sz="1800" dirty="0" err="1"/>
              <a:t>resources</a:t>
            </a:r>
            <a:r>
              <a:rPr lang="fr-FR" sz="1800" dirty="0"/>
              <a:t> </a:t>
            </a:r>
            <a:r>
              <a:rPr lang="fr-FR" sz="1800" dirty="0" err="1"/>
              <a:t>within</a:t>
            </a:r>
            <a:r>
              <a:rPr lang="fr-FR" sz="1800" dirty="0"/>
              <a:t> a pit </a:t>
            </a:r>
            <a:r>
              <a:rPr lang="fr-FR" sz="1800" dirty="0" err="1"/>
              <a:t>shell</a:t>
            </a:r>
            <a:r>
              <a:rPr lang="fr-FR" sz="1800" dirty="0"/>
              <a:t>.  </a:t>
            </a:r>
          </a:p>
          <a:p>
            <a:r>
              <a:rPr lang="fr-FR" sz="1800" dirty="0" err="1"/>
              <a:t>Mineralized</a:t>
            </a:r>
            <a:r>
              <a:rPr lang="fr-FR" sz="1800" dirty="0"/>
              <a:t> </a:t>
            </a:r>
            <a:r>
              <a:rPr lang="fr-FR" sz="1800" dirty="0" err="1"/>
              <a:t>materials</a:t>
            </a:r>
            <a:r>
              <a:rPr lang="fr-FR" sz="1800" dirty="0"/>
              <a:t> </a:t>
            </a:r>
            <a:r>
              <a:rPr lang="fr-FR" sz="1800" dirty="0" err="1"/>
              <a:t>were</a:t>
            </a:r>
            <a:r>
              <a:rPr lang="fr-FR" sz="1800" dirty="0"/>
              <a:t> </a:t>
            </a:r>
            <a:r>
              <a:rPr lang="fr-FR" sz="1800" dirty="0" err="1"/>
              <a:t>extracted</a:t>
            </a:r>
            <a:r>
              <a:rPr lang="fr-FR" sz="1800" dirty="0"/>
              <a:t> in the </a:t>
            </a:r>
            <a:r>
              <a:rPr lang="fr-FR" sz="1800" dirty="0" err="1"/>
              <a:t>Fall</a:t>
            </a:r>
            <a:r>
              <a:rPr lang="fr-FR" sz="1800" dirty="0"/>
              <a:t> 2022.</a:t>
            </a:r>
          </a:p>
          <a:p>
            <a:r>
              <a:rPr lang="en-CA" sz="1800" dirty="0"/>
              <a:t>Bulk sample processed at the Sleeping Giant in the winter 2024.</a:t>
            </a:r>
          </a:p>
          <a:p>
            <a:pPr lvl="1"/>
            <a:r>
              <a:rPr lang="en-US" sz="1600" dirty="0"/>
              <a:t>Reconciled Mill head grade of 1.74 </a:t>
            </a:r>
            <a:r>
              <a:rPr lang="en-US" sz="1600" dirty="0" err="1"/>
              <a:t>gpt</a:t>
            </a:r>
            <a:r>
              <a:rPr lang="en-US" sz="1600" dirty="0"/>
              <a:t> </a:t>
            </a:r>
            <a:endParaRPr lang="en-CA" sz="1600" dirty="0"/>
          </a:p>
        </p:txBody>
      </p:sp>
    </p:spTree>
    <p:extLst>
      <p:ext uri="{BB962C8B-B14F-4D97-AF65-F5344CB8AC3E}">
        <p14:creationId xmlns:p14="http://schemas.microsoft.com/office/powerpoint/2010/main" val="13624808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CAA93F1-A0A7-4385-9A73-82FD8F0F4EA2}"/>
              </a:ext>
            </a:extLst>
          </p:cNvPr>
          <p:cNvSpPr txBox="1"/>
          <p:nvPr/>
        </p:nvSpPr>
        <p:spPr>
          <a:xfrm>
            <a:off x="172393" y="5957088"/>
            <a:ext cx="11847214" cy="514738"/>
          </a:xfrm>
          <a:prstGeom prst="rect">
            <a:avLst/>
          </a:prstGeom>
          <a:noFill/>
        </p:spPr>
        <p:txBody>
          <a:bodyPr wrap="square" lIns="72000" tIns="72000" rIns="72000" bIns="7200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2000" u="none" strike="noStrike" kern="1200" cap="none" spc="0" normalizeH="0" baseline="0" noProof="0" dirty="0">
                <a:ln>
                  <a:noFill/>
                </a:ln>
                <a:solidFill>
                  <a:prstClr val="black"/>
                </a:solidFill>
                <a:effectLst/>
                <a:uLnTx/>
                <a:uFillTx/>
                <a:latin typeface="Impact" panose="020B0806030902050204" pitchFamily="34" charset="0"/>
                <a:cs typeface="Times New Roman" panose="02020603050405020304" pitchFamily="18" charset="0"/>
              </a:rPr>
              <a:t>Board of Directors with </a:t>
            </a:r>
            <a:r>
              <a:rPr kumimoji="0" lang="en-CA" sz="2400" u="sng" strike="noStrike" kern="1200" cap="none" spc="0" normalizeH="0" baseline="0" noProof="0" dirty="0">
                <a:ln>
                  <a:noFill/>
                </a:ln>
                <a:solidFill>
                  <a:srgbClr val="FFC000"/>
                </a:solidFill>
                <a:effectLst/>
                <a:uLnTx/>
                <a:uFillTx/>
                <a:latin typeface="Impact" panose="020B0806030902050204" pitchFamily="34" charset="0"/>
                <a:cs typeface="Times New Roman" panose="02020603050405020304" pitchFamily="18" charset="0"/>
              </a:rPr>
              <a:t>&gt;200 years</a:t>
            </a:r>
            <a:r>
              <a:rPr kumimoji="0" lang="en-CA" sz="2400" u="none" strike="noStrike" kern="1200" cap="none" spc="0" normalizeH="0" baseline="0" noProof="0" dirty="0">
                <a:ln>
                  <a:noFill/>
                </a:ln>
                <a:solidFill>
                  <a:srgbClr val="FFC000"/>
                </a:solidFill>
                <a:effectLst/>
                <a:uLnTx/>
                <a:uFillTx/>
                <a:latin typeface="Impact" panose="020B0806030902050204" pitchFamily="34" charset="0"/>
                <a:cs typeface="Times New Roman" panose="02020603050405020304" pitchFamily="18" charset="0"/>
              </a:rPr>
              <a:t> </a:t>
            </a:r>
            <a:r>
              <a:rPr kumimoji="0" lang="en-CA" sz="2000" u="none" strike="noStrike" kern="1200" cap="none" spc="0" normalizeH="0" baseline="0" noProof="0" dirty="0">
                <a:ln>
                  <a:noFill/>
                </a:ln>
                <a:solidFill>
                  <a:prstClr val="black"/>
                </a:solidFill>
                <a:effectLst/>
                <a:uLnTx/>
                <a:uFillTx/>
                <a:latin typeface="Impact" panose="020B0806030902050204" pitchFamily="34" charset="0"/>
                <a:cs typeface="Times New Roman" panose="02020603050405020304" pitchFamily="18" charset="0"/>
              </a:rPr>
              <a:t>of combined mining, capital markets &amp; corporate governance experience</a:t>
            </a:r>
          </a:p>
        </p:txBody>
      </p:sp>
      <p:pic>
        <p:nvPicPr>
          <p:cNvPr id="3076" name="Picture 4" descr="Présentation FM Groupe METAVET salon CANADA - YouTube">
            <a:extLst>
              <a:ext uri="{FF2B5EF4-FFF2-40B4-BE49-F238E27FC236}">
                <a16:creationId xmlns:a16="http://schemas.microsoft.com/office/drawing/2014/main" id="{DF89A4A7-C3B2-E638-9DBB-4CD7F26A881E}"/>
              </a:ext>
            </a:extLst>
          </p:cNvPr>
          <p:cNvPicPr>
            <a:picLocks noChangeArrowheads="1"/>
          </p:cNvPicPr>
          <p:nvPr/>
        </p:nvPicPr>
        <p:blipFill rotWithShape="1">
          <a:blip r:embed="rId2">
            <a:grayscl/>
            <a:extLst>
              <a:ext uri="{28A0092B-C50C-407E-A947-70E740481C1C}">
                <a14:useLocalDpi xmlns:a14="http://schemas.microsoft.com/office/drawing/2010/main" val="0"/>
              </a:ext>
            </a:extLst>
          </a:blip>
          <a:srcRect l="18264" r="39065" b="15172"/>
          <a:stretch/>
        </p:blipFill>
        <p:spPr bwMode="auto">
          <a:xfrm>
            <a:off x="8151129" y="1104439"/>
            <a:ext cx="1080000" cy="1273666"/>
          </a:xfrm>
          <a:prstGeom prst="ellipse">
            <a:avLst/>
          </a:prstGeom>
          <a:noFill/>
          <a:extLst>
            <a:ext uri="{909E8E84-426E-40DD-AFC4-6F175D3DCCD1}">
              <a14:hiddenFill xmlns:a14="http://schemas.microsoft.com/office/drawing/2010/main">
                <a:solidFill>
                  <a:srgbClr val="FFFFFF"/>
                </a:solidFill>
              </a14:hiddenFill>
            </a:ext>
          </a:extLst>
        </p:spPr>
      </p:pic>
      <p:pic>
        <p:nvPicPr>
          <p:cNvPr id="3084" name="Picture 12">
            <a:extLst>
              <a:ext uri="{FF2B5EF4-FFF2-40B4-BE49-F238E27FC236}">
                <a16:creationId xmlns:a16="http://schemas.microsoft.com/office/drawing/2014/main" id="{F446B60A-07B0-FFBE-8BB9-A92E00D7B8A4}"/>
              </a:ext>
            </a:extLst>
          </p:cNvPr>
          <p:cNvPicPr>
            <a:picLocks noChangeArrowheads="1"/>
          </p:cNvPicPr>
          <p:nvPr/>
        </p:nvPicPr>
        <p:blipFill rotWithShape="1">
          <a:blip r:embed="rId3">
            <a:grayscl/>
            <a:extLst>
              <a:ext uri="{28A0092B-C50C-407E-A947-70E740481C1C}">
                <a14:useLocalDpi xmlns:a14="http://schemas.microsoft.com/office/drawing/2010/main" val="0"/>
              </a:ext>
            </a:extLst>
          </a:blip>
          <a:srcRect l="6027" r="6027"/>
          <a:stretch/>
        </p:blipFill>
        <p:spPr bwMode="auto">
          <a:xfrm>
            <a:off x="4233496" y="3304805"/>
            <a:ext cx="1008349" cy="1198201"/>
          </a:xfrm>
          <a:prstGeom prst="ellipse">
            <a:avLst/>
          </a:prstGeom>
          <a:noFill/>
          <a:extLst>
            <a:ext uri="{909E8E84-426E-40DD-AFC4-6F175D3DCCD1}">
              <a14:hiddenFill xmlns:a14="http://schemas.microsoft.com/office/drawing/2010/main">
                <a:solidFill>
                  <a:srgbClr val="FFFFFF"/>
                </a:solidFill>
              </a14:hiddenFill>
            </a:ext>
          </a:extLst>
        </p:spPr>
      </p:pic>
      <p:sp>
        <p:nvSpPr>
          <p:cNvPr id="18" name="Content Placeholder 4">
            <a:extLst>
              <a:ext uri="{FF2B5EF4-FFF2-40B4-BE49-F238E27FC236}">
                <a16:creationId xmlns:a16="http://schemas.microsoft.com/office/drawing/2014/main" id="{98024DFE-CD0F-EBCD-6250-13E5DC3050B8}"/>
              </a:ext>
            </a:extLst>
          </p:cNvPr>
          <p:cNvSpPr txBox="1">
            <a:spLocks/>
          </p:cNvSpPr>
          <p:nvPr/>
        </p:nvSpPr>
        <p:spPr>
          <a:xfrm>
            <a:off x="9274704" y="1153506"/>
            <a:ext cx="2700000" cy="1131079"/>
          </a:xfrm>
          <a:prstGeom prst="rect">
            <a:avLst/>
          </a:prstGeom>
        </p:spPr>
        <p:txBody>
          <a:bodyPr vert="horz" wrap="square" lIns="0" tIns="0" rIns="0" bIns="0" rtlCol="0">
            <a:spAutoFit/>
          </a:bodyPr>
          <a:lstStyle>
            <a:lvl1pPr marL="263525" indent="-263525"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sz="2000" kern="1200">
                <a:solidFill>
                  <a:schemeClr val="tx1"/>
                </a:solidFill>
                <a:latin typeface="Arial Nova" panose="020B0504020202020204" pitchFamily="34" charset="0"/>
                <a:ea typeface="+mn-ea"/>
                <a:cs typeface="Times New Roman" panose="02020603050405020304" pitchFamily="18" charset="0"/>
              </a:defRPr>
            </a:lvl1pPr>
            <a:lvl2pPr marL="536575" indent="-273050" algn="l" defTabSz="914400" rtl="0" eaLnBrk="1" latinLnBrk="0" hangingPunct="1">
              <a:lnSpc>
                <a:spcPct val="100000"/>
              </a:lnSpc>
              <a:spcBef>
                <a:spcPts val="0"/>
              </a:spcBef>
              <a:spcAft>
                <a:spcPts val="600"/>
              </a:spcAft>
              <a:buClrTx/>
              <a:buFont typeface="Calibri" panose="020F0502020204030204" pitchFamily="34" charset="0"/>
              <a:buChar char="‒"/>
              <a:defRPr sz="1800" kern="1200">
                <a:solidFill>
                  <a:schemeClr val="tx1"/>
                </a:solidFill>
                <a:latin typeface="Arial Nova" panose="020B0504020202020204" pitchFamily="34" charset="0"/>
                <a:ea typeface="+mn-ea"/>
                <a:cs typeface="Times New Roman" panose="02020603050405020304" pitchFamily="18" charset="0"/>
              </a:defRPr>
            </a:lvl2pPr>
            <a:lvl3pPr marL="811213" indent="-274638" algn="l" defTabSz="914400" rtl="0" eaLnBrk="1" latinLnBrk="0" hangingPunct="1">
              <a:lnSpc>
                <a:spcPct val="100000"/>
              </a:lnSpc>
              <a:spcBef>
                <a:spcPts val="0"/>
              </a:spcBef>
              <a:spcAft>
                <a:spcPts val="600"/>
              </a:spcAft>
              <a:buClrTx/>
              <a:buFont typeface="Wingdings" panose="05000000000000000000" pitchFamily="2" charset="2"/>
              <a:buChar char="§"/>
              <a:defRPr sz="1600" kern="1200">
                <a:solidFill>
                  <a:schemeClr val="tx1"/>
                </a:solidFill>
                <a:latin typeface="Arial Nova" panose="020B0504020202020204" pitchFamily="34" charset="0"/>
                <a:ea typeface="+mn-ea"/>
                <a:cs typeface="Times New Roman" panose="02020603050405020304" pitchFamily="18" charset="0"/>
              </a:defRPr>
            </a:lvl3pPr>
            <a:lvl4pPr marL="1074738" indent="-263525" algn="l" defTabSz="914400" rtl="0" eaLnBrk="1" latinLnBrk="0" hangingPunct="1">
              <a:lnSpc>
                <a:spcPct val="100000"/>
              </a:lnSpc>
              <a:spcBef>
                <a:spcPts val="0"/>
              </a:spcBef>
              <a:spcAft>
                <a:spcPts val="600"/>
              </a:spcAft>
              <a:buClrTx/>
              <a:buFont typeface="Wingdings" panose="05000000000000000000" pitchFamily="2" charset="2"/>
              <a:buChar char="§"/>
              <a:defRPr sz="1400" kern="1200">
                <a:solidFill>
                  <a:schemeClr val="tx1"/>
                </a:solidFill>
                <a:latin typeface="Arial Nova" panose="020B0504020202020204" pitchFamily="34" charset="0"/>
                <a:ea typeface="+mn-ea"/>
                <a:cs typeface="Times New Roman" panose="02020603050405020304" pitchFamily="18" charset="0"/>
              </a:defRPr>
            </a:lvl4pPr>
            <a:lvl5pPr marL="1347788" indent="-273050" algn="l" defTabSz="914400" rtl="0" eaLnBrk="1" latinLnBrk="0" hangingPunct="1">
              <a:lnSpc>
                <a:spcPct val="100000"/>
              </a:lnSpc>
              <a:spcBef>
                <a:spcPts val="0"/>
              </a:spcBef>
              <a:spcAft>
                <a:spcPts val="600"/>
              </a:spcAft>
              <a:buClrTx/>
              <a:buFont typeface="Wingdings" panose="05000000000000000000" pitchFamily="2" charset="2"/>
              <a:buChar char="§"/>
              <a:defRPr sz="1400" kern="1200">
                <a:solidFill>
                  <a:schemeClr val="tx1"/>
                </a:solidFill>
                <a:latin typeface="Arial Nova" panose="020B0504020202020204" pitchFamily="34"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00"/>
              </a:spcAft>
              <a:buClr>
                <a:prstClr val="black"/>
              </a:buClr>
              <a:buSzTx/>
              <a:buFont typeface="Wingdings" panose="05000000000000000000" pitchFamily="2" charset="2"/>
              <a:buNone/>
              <a:tabLst/>
              <a:defRPr/>
            </a:pPr>
            <a:r>
              <a:rPr kumimoji="0" lang="en-CA" sz="1100" b="1" i="0" u="none" strike="noStrike" kern="1200" cap="none" spc="0" normalizeH="0" baseline="0" noProof="0" dirty="0">
                <a:ln>
                  <a:noFill/>
                </a:ln>
                <a:solidFill>
                  <a:prstClr val="black"/>
                </a:solidFill>
                <a:effectLst/>
                <a:uLnTx/>
                <a:uFillTx/>
                <a:latin typeface="Arial Nova" panose="020B0504020202020204" pitchFamily="34" charset="0"/>
                <a:ea typeface="+mn-ea"/>
                <a:cs typeface="Times New Roman" panose="02020603050405020304" pitchFamily="18" charset="0"/>
              </a:rPr>
              <a:t>François Mestrallet </a:t>
            </a:r>
            <a:r>
              <a:rPr kumimoji="0" lang="en-CA" sz="1100" b="1" i="0" u="none" strike="noStrike" kern="1200" cap="none" spc="0" normalizeH="0" baseline="0" noProof="0" dirty="0">
                <a:ln>
                  <a:noFill/>
                </a:ln>
                <a:solidFill>
                  <a:srgbClr val="FFC000"/>
                </a:solidFill>
                <a:effectLst/>
                <a:uLnTx/>
                <a:uFillTx/>
                <a:latin typeface="Arial Nova" panose="020B0504020202020204" pitchFamily="34" charset="0"/>
                <a:ea typeface="+mn-ea"/>
                <a:cs typeface="Calibri" panose="020F0502020204030204" pitchFamily="34" charset="0"/>
              </a:rPr>
              <a:t>│</a:t>
            </a:r>
            <a:r>
              <a:rPr kumimoji="0" lang="en-CA" sz="1100" b="1" i="0" u="none" strike="noStrike" kern="1200" cap="none" spc="0" normalizeH="0" baseline="0" noProof="0" dirty="0">
                <a:ln>
                  <a:noFill/>
                </a:ln>
                <a:solidFill>
                  <a:prstClr val="black"/>
                </a:solidFill>
                <a:effectLst/>
                <a:uLnTx/>
                <a:uFillTx/>
                <a:latin typeface="Arial Nova" panose="020B0504020202020204" pitchFamily="34" charset="0"/>
                <a:ea typeface="+mn-ea"/>
                <a:cs typeface="Calibri" panose="020F0502020204030204" pitchFamily="34" charset="0"/>
              </a:rPr>
              <a:t> Director</a:t>
            </a:r>
            <a:endParaRPr kumimoji="0" lang="en-CA" sz="1100" b="1" i="0" u="none" strike="noStrike" kern="1200" cap="none" spc="0" normalizeH="0" baseline="0" noProof="0" dirty="0">
              <a:ln>
                <a:noFill/>
              </a:ln>
              <a:solidFill>
                <a:prstClr val="black"/>
              </a:solidFill>
              <a:effectLst/>
              <a:uLnTx/>
              <a:uFillTx/>
              <a:latin typeface="Arial Nova" panose="020B0504020202020204" pitchFamily="34" charset="0"/>
              <a:ea typeface="+mn-ea"/>
              <a:cs typeface="Times New Roman" panose="02020603050405020304" pitchFamily="18" charset="0"/>
            </a:endParaRPr>
          </a:p>
          <a:p>
            <a:pPr marL="176213" marR="0" lvl="0" indent="-176213" algn="l" defTabSz="914400" rtl="0" eaLnBrk="1" fontAlgn="auto" latinLnBrk="0" hangingPunct="1">
              <a:lnSpc>
                <a:spcPct val="100000"/>
              </a:lnSpc>
              <a:spcBef>
                <a:spcPts val="0"/>
              </a:spcBef>
              <a:spcAft>
                <a:spcPts val="300"/>
              </a:spcAft>
              <a:buClr>
                <a:srgbClr val="FFC000"/>
              </a:buClr>
              <a:buSzTx/>
              <a:buFont typeface="Wingdings" panose="05000000000000000000" pitchFamily="2" charset="2"/>
              <a:buChar char="§"/>
              <a:tabLst/>
              <a:defRPr/>
            </a:pPr>
            <a:r>
              <a:rPr kumimoji="0" lang="en-US" sz="900" b="0" i="0" u="none" strike="noStrike" kern="1200" cap="none" spc="0" normalizeH="0" baseline="0" noProof="0" dirty="0">
                <a:ln>
                  <a:noFill/>
                </a:ln>
                <a:solidFill>
                  <a:prstClr val="black"/>
                </a:solidFill>
                <a:effectLst/>
                <a:uLnTx/>
                <a:uFillTx/>
                <a:latin typeface="Arial Nova" panose="020B0504020202020204" pitchFamily="34" charset="0"/>
                <a:ea typeface="+mn-ea"/>
                <a:cs typeface="Times New Roman" panose="02020603050405020304" pitchFamily="18" charset="0"/>
              </a:rPr>
              <a:t>A veterinarian and member of the “École </a:t>
            </a:r>
            <a:r>
              <a:rPr kumimoji="0" lang="en-US" sz="900" b="0" i="0" u="none" strike="noStrike" kern="1200" cap="none" spc="0" normalizeH="0" baseline="0" noProof="0" dirty="0" err="1">
                <a:ln>
                  <a:noFill/>
                </a:ln>
                <a:solidFill>
                  <a:prstClr val="black"/>
                </a:solidFill>
                <a:effectLst/>
                <a:uLnTx/>
                <a:uFillTx/>
                <a:latin typeface="Arial Nova" panose="020B0504020202020204" pitchFamily="34" charset="0"/>
                <a:ea typeface="+mn-ea"/>
                <a:cs typeface="Times New Roman" panose="02020603050405020304" pitchFamily="18" charset="0"/>
              </a:rPr>
              <a:t>nationale</a:t>
            </a:r>
            <a:r>
              <a:rPr kumimoji="0" lang="en-US" sz="900" b="0" i="0" u="none" strike="noStrike" kern="1200" cap="none" spc="0" normalizeH="0" baseline="0" noProof="0" dirty="0">
                <a:ln>
                  <a:noFill/>
                </a:ln>
                <a:solidFill>
                  <a:prstClr val="black"/>
                </a:solidFill>
                <a:effectLst/>
                <a:uLnTx/>
                <a:uFillTx/>
                <a:latin typeface="Arial Nova" panose="020B0504020202020204" pitchFamily="34" charset="0"/>
                <a:ea typeface="+mn-ea"/>
                <a:cs typeface="Times New Roman" panose="02020603050405020304" pitchFamily="18" charset="0"/>
              </a:rPr>
              <a:t> </a:t>
            </a:r>
            <a:r>
              <a:rPr kumimoji="0" lang="en-US" sz="900" b="0" i="0" u="none" strike="noStrike" kern="1200" cap="none" spc="0" normalizeH="0" baseline="0" noProof="0" dirty="0" err="1">
                <a:ln>
                  <a:noFill/>
                </a:ln>
                <a:solidFill>
                  <a:prstClr val="black"/>
                </a:solidFill>
                <a:effectLst/>
                <a:uLnTx/>
                <a:uFillTx/>
                <a:latin typeface="Arial Nova" panose="020B0504020202020204" pitchFamily="34" charset="0"/>
                <a:ea typeface="+mn-ea"/>
                <a:cs typeface="Times New Roman" panose="02020603050405020304" pitchFamily="18" charset="0"/>
              </a:rPr>
              <a:t>vétérinaire</a:t>
            </a:r>
            <a:r>
              <a:rPr kumimoji="0" lang="en-US" sz="900" b="0" i="0" u="none" strike="noStrike" kern="1200" cap="none" spc="0" normalizeH="0" baseline="0" noProof="0" dirty="0">
                <a:ln>
                  <a:noFill/>
                </a:ln>
                <a:solidFill>
                  <a:prstClr val="black"/>
                </a:solidFill>
                <a:effectLst/>
                <a:uLnTx/>
                <a:uFillTx/>
                <a:latin typeface="Arial Nova" panose="020B0504020202020204" pitchFamily="34" charset="0"/>
                <a:ea typeface="+mn-ea"/>
                <a:cs typeface="Times New Roman" panose="02020603050405020304" pitchFamily="18" charset="0"/>
              </a:rPr>
              <a:t>” of Lyon, France since 1980</a:t>
            </a:r>
          </a:p>
          <a:p>
            <a:pPr marL="176213" marR="0" lvl="0" indent="-176213" algn="l" defTabSz="914400" rtl="0" eaLnBrk="1" fontAlgn="auto" latinLnBrk="0" hangingPunct="1">
              <a:lnSpc>
                <a:spcPct val="100000"/>
              </a:lnSpc>
              <a:spcBef>
                <a:spcPts val="0"/>
              </a:spcBef>
              <a:spcAft>
                <a:spcPts val="300"/>
              </a:spcAft>
              <a:buClr>
                <a:srgbClr val="FFC000"/>
              </a:buClr>
              <a:buSzTx/>
              <a:buFont typeface="Wingdings" panose="05000000000000000000" pitchFamily="2" charset="2"/>
              <a:buChar char="§"/>
              <a:tabLst/>
              <a:defRPr/>
            </a:pPr>
            <a:r>
              <a:rPr kumimoji="0" lang="en-US" sz="900" b="0" i="0" u="none" strike="noStrike" kern="1200" cap="none" spc="0" normalizeH="0" baseline="0" noProof="0" dirty="0">
                <a:ln>
                  <a:noFill/>
                </a:ln>
                <a:solidFill>
                  <a:prstClr val="black"/>
                </a:solidFill>
                <a:effectLst/>
                <a:uLnTx/>
                <a:uFillTx/>
                <a:latin typeface="Arial Nova" panose="020B0504020202020204" pitchFamily="34" charset="0"/>
                <a:ea typeface="+mn-ea"/>
                <a:cs typeface="Times New Roman" panose="02020603050405020304" pitchFamily="18" charset="0"/>
              </a:rPr>
              <a:t>Since 1983, he has been the President of </a:t>
            </a:r>
            <a:r>
              <a:rPr kumimoji="0" lang="en-US" sz="900" b="0" i="0" u="none" strike="noStrike" kern="1200" cap="none" spc="0" normalizeH="0" baseline="0" noProof="0" dirty="0" err="1">
                <a:ln>
                  <a:noFill/>
                </a:ln>
                <a:solidFill>
                  <a:prstClr val="black"/>
                </a:solidFill>
                <a:effectLst/>
                <a:uLnTx/>
                <a:uFillTx/>
                <a:latin typeface="Arial Nova" panose="020B0504020202020204" pitchFamily="34" charset="0"/>
                <a:ea typeface="+mn-ea"/>
                <a:cs typeface="Times New Roman" panose="02020603050405020304" pitchFamily="18" charset="0"/>
              </a:rPr>
              <a:t>Demavic</a:t>
            </a:r>
            <a:r>
              <a:rPr kumimoji="0" lang="en-US" sz="900" b="0" i="0" u="none" strike="noStrike" kern="1200" cap="none" spc="0" normalizeH="0" baseline="0" noProof="0" dirty="0">
                <a:ln>
                  <a:noFill/>
                </a:ln>
                <a:solidFill>
                  <a:prstClr val="black"/>
                </a:solidFill>
                <a:effectLst/>
                <a:uLnTx/>
                <a:uFillTx/>
                <a:latin typeface="Arial Nova" panose="020B0504020202020204" pitchFamily="34" charset="0"/>
                <a:ea typeface="+mn-ea"/>
                <a:cs typeface="Times New Roman" panose="02020603050405020304" pitchFamily="18" charset="0"/>
              </a:rPr>
              <a:t>, a private company located in France and manufacturing materials for animals</a:t>
            </a:r>
          </a:p>
          <a:p>
            <a:pPr marL="176213" marR="0" lvl="0" indent="-176213" algn="l" defTabSz="914400" rtl="0" eaLnBrk="1" fontAlgn="auto" latinLnBrk="0" hangingPunct="1">
              <a:lnSpc>
                <a:spcPct val="100000"/>
              </a:lnSpc>
              <a:spcBef>
                <a:spcPts val="0"/>
              </a:spcBef>
              <a:spcAft>
                <a:spcPts val="300"/>
              </a:spcAft>
              <a:buClr>
                <a:srgbClr val="FFC000"/>
              </a:buClr>
              <a:buSzTx/>
              <a:buFont typeface="Wingdings" panose="05000000000000000000" pitchFamily="2" charset="2"/>
              <a:buChar char="§"/>
              <a:tabLst/>
              <a:defRPr/>
            </a:pPr>
            <a:r>
              <a:rPr kumimoji="0" lang="en-US" sz="900" b="0" i="0" u="none" strike="noStrike" kern="1200" cap="none" spc="0" normalizeH="0" baseline="0" noProof="0" dirty="0">
                <a:ln>
                  <a:noFill/>
                </a:ln>
                <a:solidFill>
                  <a:prstClr val="black"/>
                </a:solidFill>
                <a:effectLst/>
                <a:uLnTx/>
                <a:uFillTx/>
                <a:latin typeface="Arial Nova" panose="020B0504020202020204" pitchFamily="34" charset="0"/>
                <a:ea typeface="+mn-ea"/>
                <a:cs typeface="Times New Roman" panose="02020603050405020304" pitchFamily="18" charset="0"/>
              </a:rPr>
              <a:t>Abcourt Board member since 2013</a:t>
            </a:r>
          </a:p>
        </p:txBody>
      </p:sp>
      <p:sp>
        <p:nvSpPr>
          <p:cNvPr id="20" name="Content Placeholder 4">
            <a:extLst>
              <a:ext uri="{FF2B5EF4-FFF2-40B4-BE49-F238E27FC236}">
                <a16:creationId xmlns:a16="http://schemas.microsoft.com/office/drawing/2014/main" id="{AAA11444-354C-64D0-8690-1F7B4D28941C}"/>
              </a:ext>
            </a:extLst>
          </p:cNvPr>
          <p:cNvSpPr txBox="1">
            <a:spLocks/>
          </p:cNvSpPr>
          <p:nvPr/>
        </p:nvSpPr>
        <p:spPr>
          <a:xfrm>
            <a:off x="5369147" y="1157174"/>
            <a:ext cx="2700000" cy="1746632"/>
          </a:xfrm>
          <a:prstGeom prst="rect">
            <a:avLst/>
          </a:prstGeom>
        </p:spPr>
        <p:txBody>
          <a:bodyPr vert="horz" wrap="square" lIns="0" tIns="0" rIns="0" bIns="0" rtlCol="0">
            <a:spAutoFit/>
          </a:bodyPr>
          <a:lstStyle>
            <a:lvl1pPr marL="263525" indent="-263525"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sz="2000" kern="1200">
                <a:solidFill>
                  <a:schemeClr val="tx1"/>
                </a:solidFill>
                <a:latin typeface="Arial Nova" panose="020B0504020202020204" pitchFamily="34" charset="0"/>
                <a:ea typeface="+mn-ea"/>
                <a:cs typeface="Times New Roman" panose="02020603050405020304" pitchFamily="18" charset="0"/>
              </a:defRPr>
            </a:lvl1pPr>
            <a:lvl2pPr marL="536575" indent="-273050" algn="l" defTabSz="914400" rtl="0" eaLnBrk="1" latinLnBrk="0" hangingPunct="1">
              <a:lnSpc>
                <a:spcPct val="100000"/>
              </a:lnSpc>
              <a:spcBef>
                <a:spcPts val="0"/>
              </a:spcBef>
              <a:spcAft>
                <a:spcPts val="600"/>
              </a:spcAft>
              <a:buClrTx/>
              <a:buFont typeface="Calibri" panose="020F0502020204030204" pitchFamily="34" charset="0"/>
              <a:buChar char="‒"/>
              <a:defRPr sz="1800" kern="1200">
                <a:solidFill>
                  <a:schemeClr val="tx1"/>
                </a:solidFill>
                <a:latin typeface="Arial Nova" panose="020B0504020202020204" pitchFamily="34" charset="0"/>
                <a:ea typeface="+mn-ea"/>
                <a:cs typeface="Times New Roman" panose="02020603050405020304" pitchFamily="18" charset="0"/>
              </a:defRPr>
            </a:lvl2pPr>
            <a:lvl3pPr marL="811213" indent="-274638" algn="l" defTabSz="914400" rtl="0" eaLnBrk="1" latinLnBrk="0" hangingPunct="1">
              <a:lnSpc>
                <a:spcPct val="100000"/>
              </a:lnSpc>
              <a:spcBef>
                <a:spcPts val="0"/>
              </a:spcBef>
              <a:spcAft>
                <a:spcPts val="600"/>
              </a:spcAft>
              <a:buClrTx/>
              <a:buFont typeface="Wingdings" panose="05000000000000000000" pitchFamily="2" charset="2"/>
              <a:buChar char="§"/>
              <a:defRPr sz="1600" kern="1200">
                <a:solidFill>
                  <a:schemeClr val="tx1"/>
                </a:solidFill>
                <a:latin typeface="Arial Nova" panose="020B0504020202020204" pitchFamily="34" charset="0"/>
                <a:ea typeface="+mn-ea"/>
                <a:cs typeface="Times New Roman" panose="02020603050405020304" pitchFamily="18" charset="0"/>
              </a:defRPr>
            </a:lvl3pPr>
            <a:lvl4pPr marL="1074738" indent="-263525" algn="l" defTabSz="914400" rtl="0" eaLnBrk="1" latinLnBrk="0" hangingPunct="1">
              <a:lnSpc>
                <a:spcPct val="100000"/>
              </a:lnSpc>
              <a:spcBef>
                <a:spcPts val="0"/>
              </a:spcBef>
              <a:spcAft>
                <a:spcPts val="600"/>
              </a:spcAft>
              <a:buClrTx/>
              <a:buFont typeface="Wingdings" panose="05000000000000000000" pitchFamily="2" charset="2"/>
              <a:buChar char="§"/>
              <a:defRPr sz="1400" kern="1200">
                <a:solidFill>
                  <a:schemeClr val="tx1"/>
                </a:solidFill>
                <a:latin typeface="Arial Nova" panose="020B0504020202020204" pitchFamily="34" charset="0"/>
                <a:ea typeface="+mn-ea"/>
                <a:cs typeface="Times New Roman" panose="02020603050405020304" pitchFamily="18" charset="0"/>
              </a:defRPr>
            </a:lvl4pPr>
            <a:lvl5pPr marL="1347788" indent="-273050" algn="l" defTabSz="914400" rtl="0" eaLnBrk="1" latinLnBrk="0" hangingPunct="1">
              <a:lnSpc>
                <a:spcPct val="100000"/>
              </a:lnSpc>
              <a:spcBef>
                <a:spcPts val="0"/>
              </a:spcBef>
              <a:spcAft>
                <a:spcPts val="600"/>
              </a:spcAft>
              <a:buClrTx/>
              <a:buFont typeface="Wingdings" panose="05000000000000000000" pitchFamily="2" charset="2"/>
              <a:buChar char="§"/>
              <a:defRPr sz="1400" kern="1200">
                <a:solidFill>
                  <a:schemeClr val="tx1"/>
                </a:solidFill>
                <a:latin typeface="Arial Nova" panose="020B0504020202020204" pitchFamily="34"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00"/>
              </a:spcAft>
              <a:buClr>
                <a:prstClr val="black"/>
              </a:buClr>
              <a:buSzTx/>
              <a:buFont typeface="Wingdings" panose="05000000000000000000" pitchFamily="2" charset="2"/>
              <a:buNone/>
              <a:tabLst/>
              <a:defRPr/>
            </a:pPr>
            <a:r>
              <a:rPr kumimoji="0" lang="en-CA" sz="1100" b="1" i="0" u="none" strike="noStrike" kern="1200" cap="none" spc="0" normalizeH="0" baseline="0" noProof="0" dirty="0">
                <a:ln>
                  <a:noFill/>
                </a:ln>
                <a:solidFill>
                  <a:prstClr val="black"/>
                </a:solidFill>
                <a:effectLst/>
                <a:uLnTx/>
                <a:uFillTx/>
                <a:latin typeface="Arial Nova" panose="020B0504020202020204" pitchFamily="34" charset="0"/>
                <a:ea typeface="+mn-ea"/>
                <a:cs typeface="Times New Roman" panose="02020603050405020304" pitchFamily="18" charset="0"/>
              </a:rPr>
              <a:t>Pascal Hamelin</a:t>
            </a:r>
            <a:r>
              <a:rPr kumimoji="0" lang="en-CA" sz="1100" b="1" i="0" u="none" strike="noStrike" kern="1200" cap="none" spc="0" normalizeH="0" baseline="0" noProof="0" dirty="0">
                <a:ln>
                  <a:noFill/>
                </a:ln>
                <a:solidFill>
                  <a:srgbClr val="FFC000"/>
                </a:solidFill>
                <a:effectLst/>
                <a:uLnTx/>
                <a:uFillTx/>
                <a:latin typeface="Arial Nova" panose="020B0504020202020204" pitchFamily="34" charset="0"/>
                <a:ea typeface="+mn-ea"/>
                <a:cs typeface="Calibri" panose="020F0502020204030204" pitchFamily="34" charset="0"/>
              </a:rPr>
              <a:t>│</a:t>
            </a:r>
            <a:r>
              <a:rPr kumimoji="0" lang="en-CA" sz="1100" b="1" i="0" u="none" strike="noStrike" kern="1200" cap="none" spc="0" normalizeH="0" baseline="0" noProof="0" dirty="0">
                <a:ln>
                  <a:noFill/>
                </a:ln>
                <a:solidFill>
                  <a:prstClr val="black"/>
                </a:solidFill>
                <a:effectLst/>
                <a:uLnTx/>
                <a:uFillTx/>
                <a:latin typeface="Arial Nova" panose="020B0504020202020204" pitchFamily="34" charset="0"/>
                <a:ea typeface="+mn-ea"/>
                <a:cs typeface="Calibri" panose="020F0502020204030204" pitchFamily="34" charset="0"/>
              </a:rPr>
              <a:t> CEO &amp; Director</a:t>
            </a:r>
            <a:endParaRPr kumimoji="0" lang="en-CA" sz="1100" b="1" i="0" u="none" strike="noStrike" kern="1200" cap="none" spc="0" normalizeH="0" baseline="0" noProof="0" dirty="0">
              <a:ln>
                <a:noFill/>
              </a:ln>
              <a:solidFill>
                <a:prstClr val="black"/>
              </a:solidFill>
              <a:effectLst/>
              <a:uLnTx/>
              <a:uFillTx/>
              <a:latin typeface="Arial Nova" panose="020B0504020202020204" pitchFamily="34" charset="0"/>
              <a:ea typeface="+mn-ea"/>
              <a:cs typeface="Times New Roman" panose="02020603050405020304" pitchFamily="18" charset="0"/>
            </a:endParaRPr>
          </a:p>
          <a:p>
            <a:pPr marL="176213" indent="-176213">
              <a:spcAft>
                <a:spcPts val="300"/>
              </a:spcAft>
              <a:buClr>
                <a:srgbClr val="FFC000"/>
              </a:buClr>
            </a:pPr>
            <a:r>
              <a:rPr lang="en-US" sz="900" dirty="0"/>
              <a:t>Mining engineer with 34 years of experience in mining and project management</a:t>
            </a:r>
          </a:p>
          <a:p>
            <a:pPr marL="176213" indent="-176213">
              <a:spcAft>
                <a:spcPts val="300"/>
              </a:spcAft>
              <a:buClr>
                <a:srgbClr val="FFC000"/>
              </a:buClr>
            </a:pPr>
            <a:r>
              <a:rPr lang="en-US" sz="900" dirty="0"/>
              <a:t>Has years of experience in underground precious metal operations</a:t>
            </a:r>
          </a:p>
          <a:p>
            <a:pPr marL="176213" indent="-176213">
              <a:spcAft>
                <a:spcPts val="300"/>
              </a:spcAft>
              <a:buClr>
                <a:srgbClr val="FFC000"/>
              </a:buClr>
            </a:pPr>
            <a:r>
              <a:rPr lang="en-US" sz="900" dirty="0"/>
              <a:t>Holder of a degree in mining engineering and member of the Ordre des ingénieurs du Québec (Ing.) and of the Professional Engineers Ontario (P. </a:t>
            </a:r>
            <a:r>
              <a:rPr lang="en-US" sz="900" dirty="0" err="1"/>
              <a:t>Eng</a:t>
            </a:r>
            <a:r>
              <a:rPr lang="en-US" sz="900" dirty="0"/>
              <a:t>)</a:t>
            </a:r>
          </a:p>
          <a:p>
            <a:pPr marL="176213" indent="-176213">
              <a:spcAft>
                <a:spcPts val="300"/>
              </a:spcAft>
              <a:buClr>
                <a:srgbClr val="FFC000"/>
              </a:buClr>
            </a:pPr>
            <a:r>
              <a:rPr lang="en-US" sz="900" dirty="0"/>
              <a:t>Joined Abcourt in April 2022 as CEO</a:t>
            </a:r>
          </a:p>
          <a:p>
            <a:pPr marL="176213" indent="-176213">
              <a:spcAft>
                <a:spcPts val="300"/>
              </a:spcAft>
              <a:buClr>
                <a:srgbClr val="FFC000"/>
              </a:buClr>
            </a:pPr>
            <a:endParaRPr lang="en-US" sz="900" dirty="0"/>
          </a:p>
        </p:txBody>
      </p:sp>
      <p:sp>
        <p:nvSpPr>
          <p:cNvPr id="21" name="Content Placeholder 4">
            <a:extLst>
              <a:ext uri="{FF2B5EF4-FFF2-40B4-BE49-F238E27FC236}">
                <a16:creationId xmlns:a16="http://schemas.microsoft.com/office/drawing/2014/main" id="{945B24FE-FC15-0054-17D3-1504BFD19FFE}"/>
              </a:ext>
            </a:extLst>
          </p:cNvPr>
          <p:cNvSpPr txBox="1">
            <a:spLocks/>
          </p:cNvSpPr>
          <p:nvPr/>
        </p:nvSpPr>
        <p:spPr>
          <a:xfrm>
            <a:off x="1317888" y="1156077"/>
            <a:ext cx="2700000" cy="2015936"/>
          </a:xfrm>
          <a:prstGeom prst="rect">
            <a:avLst/>
          </a:prstGeom>
        </p:spPr>
        <p:txBody>
          <a:bodyPr vert="horz" wrap="square" lIns="0" tIns="0" rIns="0" bIns="0" rtlCol="0">
            <a:spAutoFit/>
          </a:bodyPr>
          <a:lstStyle>
            <a:lvl1pPr marL="263525" indent="-263525"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sz="2000" kern="1200">
                <a:solidFill>
                  <a:schemeClr val="tx1"/>
                </a:solidFill>
                <a:latin typeface="Arial Nova" panose="020B0504020202020204" pitchFamily="34" charset="0"/>
                <a:ea typeface="+mn-ea"/>
                <a:cs typeface="Times New Roman" panose="02020603050405020304" pitchFamily="18" charset="0"/>
              </a:defRPr>
            </a:lvl1pPr>
            <a:lvl2pPr marL="536575" indent="-273050" algn="l" defTabSz="914400" rtl="0" eaLnBrk="1" latinLnBrk="0" hangingPunct="1">
              <a:lnSpc>
                <a:spcPct val="100000"/>
              </a:lnSpc>
              <a:spcBef>
                <a:spcPts val="0"/>
              </a:spcBef>
              <a:spcAft>
                <a:spcPts val="600"/>
              </a:spcAft>
              <a:buClrTx/>
              <a:buFont typeface="Calibri" panose="020F0502020204030204" pitchFamily="34" charset="0"/>
              <a:buChar char="‒"/>
              <a:defRPr sz="1800" kern="1200">
                <a:solidFill>
                  <a:schemeClr val="tx1"/>
                </a:solidFill>
                <a:latin typeface="Arial Nova" panose="020B0504020202020204" pitchFamily="34" charset="0"/>
                <a:ea typeface="+mn-ea"/>
                <a:cs typeface="Times New Roman" panose="02020603050405020304" pitchFamily="18" charset="0"/>
              </a:defRPr>
            </a:lvl2pPr>
            <a:lvl3pPr marL="811213" indent="-274638" algn="l" defTabSz="914400" rtl="0" eaLnBrk="1" latinLnBrk="0" hangingPunct="1">
              <a:lnSpc>
                <a:spcPct val="100000"/>
              </a:lnSpc>
              <a:spcBef>
                <a:spcPts val="0"/>
              </a:spcBef>
              <a:spcAft>
                <a:spcPts val="600"/>
              </a:spcAft>
              <a:buClrTx/>
              <a:buFont typeface="Wingdings" panose="05000000000000000000" pitchFamily="2" charset="2"/>
              <a:buChar char="§"/>
              <a:defRPr sz="1600" kern="1200">
                <a:solidFill>
                  <a:schemeClr val="tx1"/>
                </a:solidFill>
                <a:latin typeface="Arial Nova" panose="020B0504020202020204" pitchFamily="34" charset="0"/>
                <a:ea typeface="+mn-ea"/>
                <a:cs typeface="Times New Roman" panose="02020603050405020304" pitchFamily="18" charset="0"/>
              </a:defRPr>
            </a:lvl3pPr>
            <a:lvl4pPr marL="1074738" indent="-263525" algn="l" defTabSz="914400" rtl="0" eaLnBrk="1" latinLnBrk="0" hangingPunct="1">
              <a:lnSpc>
                <a:spcPct val="100000"/>
              </a:lnSpc>
              <a:spcBef>
                <a:spcPts val="0"/>
              </a:spcBef>
              <a:spcAft>
                <a:spcPts val="600"/>
              </a:spcAft>
              <a:buClrTx/>
              <a:buFont typeface="Wingdings" panose="05000000000000000000" pitchFamily="2" charset="2"/>
              <a:buChar char="§"/>
              <a:defRPr sz="1400" kern="1200">
                <a:solidFill>
                  <a:schemeClr val="tx1"/>
                </a:solidFill>
                <a:latin typeface="Arial Nova" panose="020B0504020202020204" pitchFamily="34" charset="0"/>
                <a:ea typeface="+mn-ea"/>
                <a:cs typeface="Times New Roman" panose="02020603050405020304" pitchFamily="18" charset="0"/>
              </a:defRPr>
            </a:lvl4pPr>
            <a:lvl5pPr marL="1347788" indent="-273050" algn="l" defTabSz="914400" rtl="0" eaLnBrk="1" latinLnBrk="0" hangingPunct="1">
              <a:lnSpc>
                <a:spcPct val="100000"/>
              </a:lnSpc>
              <a:spcBef>
                <a:spcPts val="0"/>
              </a:spcBef>
              <a:spcAft>
                <a:spcPts val="600"/>
              </a:spcAft>
              <a:buClrTx/>
              <a:buFont typeface="Wingdings" panose="05000000000000000000" pitchFamily="2" charset="2"/>
              <a:buChar char="§"/>
              <a:defRPr sz="1400" kern="1200">
                <a:solidFill>
                  <a:schemeClr val="tx1"/>
                </a:solidFill>
                <a:latin typeface="Arial Nova" panose="020B0504020202020204" pitchFamily="34"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00"/>
              </a:spcAft>
              <a:buClr>
                <a:prstClr val="black"/>
              </a:buClr>
              <a:buSzTx/>
              <a:buFont typeface="Wingdings" panose="05000000000000000000" pitchFamily="2" charset="2"/>
              <a:buNone/>
              <a:tabLst/>
              <a:defRPr/>
            </a:pPr>
            <a:r>
              <a:rPr kumimoji="0" lang="en-CA" sz="1100" b="1" i="0" u="none" strike="noStrike" kern="1200" cap="none" spc="0" normalizeH="0" baseline="0" noProof="0" dirty="0">
                <a:ln>
                  <a:noFill/>
                </a:ln>
                <a:solidFill>
                  <a:prstClr val="black"/>
                </a:solidFill>
                <a:effectLst/>
                <a:uLnTx/>
                <a:uFillTx/>
                <a:latin typeface="Arial Nova" panose="020B0504020202020204" pitchFamily="34" charset="0"/>
                <a:ea typeface="+mn-ea"/>
                <a:cs typeface="Times New Roman" panose="02020603050405020304" pitchFamily="18" charset="0"/>
              </a:rPr>
              <a:t>Noureddine Mokaddem</a:t>
            </a:r>
            <a:r>
              <a:rPr kumimoji="0" lang="en-CA" sz="1100" b="1" i="0" u="none" strike="noStrike" kern="1200" cap="none" spc="0" normalizeH="0" baseline="0" noProof="0" dirty="0">
                <a:ln>
                  <a:noFill/>
                </a:ln>
                <a:solidFill>
                  <a:srgbClr val="FFC000"/>
                </a:solidFill>
                <a:effectLst/>
                <a:uLnTx/>
                <a:uFillTx/>
                <a:latin typeface="Arial Nova" panose="020B0504020202020204" pitchFamily="34" charset="0"/>
                <a:ea typeface="+mn-ea"/>
                <a:cs typeface="Calibri" panose="020F0502020204030204" pitchFamily="34" charset="0"/>
              </a:rPr>
              <a:t>│</a:t>
            </a:r>
            <a:r>
              <a:rPr kumimoji="0" lang="en-CA" sz="1100" b="1" i="0" u="none" strike="noStrike" kern="1200" cap="none" spc="0" normalizeH="0" baseline="0" noProof="0" dirty="0">
                <a:ln>
                  <a:noFill/>
                </a:ln>
                <a:solidFill>
                  <a:prstClr val="black"/>
                </a:solidFill>
                <a:effectLst/>
                <a:uLnTx/>
                <a:uFillTx/>
                <a:latin typeface="Arial Nova" panose="020B0504020202020204" pitchFamily="34" charset="0"/>
                <a:ea typeface="+mn-ea"/>
                <a:cs typeface="Calibri" panose="020F0502020204030204" pitchFamily="34" charset="0"/>
              </a:rPr>
              <a:t> Chairman of the Board</a:t>
            </a:r>
            <a:endParaRPr kumimoji="0" lang="en-CA" sz="1100" b="1" i="0" u="none" strike="noStrike" kern="1200" cap="none" spc="0" normalizeH="0" baseline="0" noProof="0" dirty="0">
              <a:ln>
                <a:noFill/>
              </a:ln>
              <a:solidFill>
                <a:prstClr val="black"/>
              </a:solidFill>
              <a:effectLst/>
              <a:uLnTx/>
              <a:uFillTx/>
              <a:latin typeface="Arial Nova" panose="020B0504020202020204" pitchFamily="34" charset="0"/>
              <a:ea typeface="+mn-ea"/>
              <a:cs typeface="Times New Roman" panose="02020603050405020304" pitchFamily="18" charset="0"/>
            </a:endParaRPr>
          </a:p>
          <a:p>
            <a:pPr marL="176213" marR="0" lvl="0" indent="-176213" algn="l" defTabSz="914400" rtl="0" eaLnBrk="1" fontAlgn="auto" latinLnBrk="0" hangingPunct="1">
              <a:lnSpc>
                <a:spcPct val="100000"/>
              </a:lnSpc>
              <a:spcBef>
                <a:spcPts val="0"/>
              </a:spcBef>
              <a:spcAft>
                <a:spcPts val="300"/>
              </a:spcAft>
              <a:buClr>
                <a:srgbClr val="FFC000"/>
              </a:buClr>
              <a:buSzTx/>
              <a:buFont typeface="Wingdings" panose="05000000000000000000" pitchFamily="2" charset="2"/>
              <a:buChar char="§"/>
              <a:tabLst/>
              <a:defRPr/>
            </a:pPr>
            <a:r>
              <a:rPr kumimoji="0" lang="en-US" sz="900" b="0" i="0" u="none" strike="noStrike" kern="1200" cap="none" spc="0" normalizeH="0" baseline="0" noProof="0" dirty="0">
                <a:ln>
                  <a:noFill/>
                </a:ln>
                <a:solidFill>
                  <a:prstClr val="black"/>
                </a:solidFill>
                <a:effectLst/>
                <a:uLnTx/>
                <a:uFillTx/>
                <a:latin typeface="Arial Nova" panose="020B0504020202020204" pitchFamily="34" charset="0"/>
                <a:ea typeface="+mn-ea"/>
                <a:cs typeface="Times New Roman" panose="02020603050405020304" pitchFamily="18" charset="0"/>
              </a:rPr>
              <a:t>Mining engineer with 40 years of professional experience in Africa and North America.</a:t>
            </a:r>
          </a:p>
          <a:p>
            <a:pPr marL="176213" marR="0" lvl="0" indent="-176213" algn="l" defTabSz="914400" rtl="0" eaLnBrk="1" fontAlgn="auto" latinLnBrk="0" hangingPunct="1">
              <a:lnSpc>
                <a:spcPct val="100000"/>
              </a:lnSpc>
              <a:spcBef>
                <a:spcPts val="0"/>
              </a:spcBef>
              <a:spcAft>
                <a:spcPts val="300"/>
              </a:spcAft>
              <a:buClr>
                <a:srgbClr val="FFC000"/>
              </a:buClr>
              <a:buSzTx/>
              <a:buFont typeface="Wingdings" panose="05000000000000000000" pitchFamily="2" charset="2"/>
              <a:buChar char="§"/>
              <a:tabLst/>
              <a:defRPr/>
            </a:pPr>
            <a:r>
              <a:rPr lang="en-US" sz="900" dirty="0">
                <a:solidFill>
                  <a:prstClr val="black"/>
                </a:solidFill>
              </a:rPr>
              <a:t>S</a:t>
            </a:r>
            <a:r>
              <a:rPr kumimoji="0" lang="en-US" sz="900" b="0" i="0" u="none" strike="noStrike" kern="1200" cap="none" spc="0" normalizeH="0" baseline="0" noProof="0" dirty="0" err="1">
                <a:ln>
                  <a:noFill/>
                </a:ln>
                <a:solidFill>
                  <a:prstClr val="black"/>
                </a:solidFill>
                <a:effectLst/>
                <a:uLnTx/>
                <a:uFillTx/>
                <a:latin typeface="Arial Nova" panose="020B0504020202020204" pitchFamily="34" charset="0"/>
                <a:ea typeface="+mn-ea"/>
                <a:cs typeface="Times New Roman" panose="02020603050405020304" pitchFamily="18" charset="0"/>
              </a:rPr>
              <a:t>uccessfully</a:t>
            </a:r>
            <a:r>
              <a:rPr kumimoji="0" lang="en-US" sz="900" b="0" i="0" u="none" strike="noStrike" kern="1200" cap="none" spc="0" normalizeH="0" baseline="0" noProof="0" dirty="0">
                <a:ln>
                  <a:noFill/>
                </a:ln>
                <a:solidFill>
                  <a:prstClr val="black"/>
                </a:solidFill>
                <a:effectLst/>
                <a:uLnTx/>
                <a:uFillTx/>
                <a:latin typeface="Arial Nova" panose="020B0504020202020204" pitchFamily="34" charset="0"/>
                <a:ea typeface="+mn-ea"/>
                <a:cs typeface="Times New Roman" panose="02020603050405020304" pitchFamily="18" charset="0"/>
              </a:rPr>
              <a:t> managed all stages of implementation in several projects, from feasibility studies to start-ups of production units of different scales, including maintenance of complex units.</a:t>
            </a:r>
          </a:p>
          <a:p>
            <a:pPr marL="176213" marR="0" lvl="0" indent="-176213" algn="l" defTabSz="914400" rtl="0" eaLnBrk="1" fontAlgn="auto" latinLnBrk="0" hangingPunct="1">
              <a:lnSpc>
                <a:spcPct val="100000"/>
              </a:lnSpc>
              <a:spcBef>
                <a:spcPts val="0"/>
              </a:spcBef>
              <a:spcAft>
                <a:spcPts val="300"/>
              </a:spcAft>
              <a:buClr>
                <a:srgbClr val="FFC000"/>
              </a:buClr>
              <a:buSzTx/>
              <a:buFont typeface="Wingdings" panose="05000000000000000000" pitchFamily="2" charset="2"/>
              <a:buChar char="§"/>
              <a:tabLst/>
              <a:defRPr/>
            </a:pPr>
            <a:r>
              <a:rPr kumimoji="0" lang="en-US" sz="900" b="0" i="0" u="none" strike="noStrike" kern="1200" cap="none" spc="0" normalizeH="0" baseline="0" noProof="0" dirty="0">
                <a:ln>
                  <a:noFill/>
                </a:ln>
                <a:solidFill>
                  <a:prstClr val="black"/>
                </a:solidFill>
                <a:effectLst/>
                <a:uLnTx/>
                <a:uFillTx/>
                <a:latin typeface="Arial Nova" panose="020B0504020202020204" pitchFamily="34" charset="0"/>
                <a:ea typeface="+mn-ea"/>
                <a:cs typeface="Times New Roman" panose="02020603050405020304" pitchFamily="18" charset="0"/>
              </a:rPr>
              <a:t>Founder, president and CEO, chairman of the Board of Directors of the mining company Aya Gold &amp; Silver Inc., listed on the Toronto Stock Exchange from 2010 to 2020.</a:t>
            </a:r>
          </a:p>
          <a:p>
            <a:pPr marL="176213" marR="0" lvl="0" indent="-176213" algn="l" defTabSz="914400" rtl="0" eaLnBrk="1" fontAlgn="auto" latinLnBrk="0" hangingPunct="1">
              <a:lnSpc>
                <a:spcPct val="100000"/>
              </a:lnSpc>
              <a:spcBef>
                <a:spcPts val="0"/>
              </a:spcBef>
              <a:spcAft>
                <a:spcPts val="300"/>
              </a:spcAft>
              <a:buClr>
                <a:srgbClr val="FFC000"/>
              </a:buClr>
              <a:buSzTx/>
              <a:buFont typeface="Wingdings" panose="05000000000000000000" pitchFamily="2" charset="2"/>
              <a:buChar char="§"/>
              <a:tabLst/>
              <a:defRPr/>
            </a:pPr>
            <a:r>
              <a:rPr kumimoji="0" lang="en-US" sz="900" b="0" i="0" u="none" strike="noStrike" kern="1200" cap="none" spc="0" normalizeH="0" baseline="0" noProof="0" dirty="0">
                <a:ln>
                  <a:noFill/>
                </a:ln>
                <a:solidFill>
                  <a:prstClr val="black"/>
                </a:solidFill>
                <a:effectLst/>
                <a:uLnTx/>
                <a:uFillTx/>
                <a:latin typeface="Arial Nova" panose="020B0504020202020204" pitchFamily="34" charset="0"/>
                <a:ea typeface="+mn-ea"/>
                <a:cs typeface="Times New Roman" panose="02020603050405020304" pitchFamily="18" charset="0"/>
              </a:rPr>
              <a:t>Board member of Abcourt since July 2024</a:t>
            </a:r>
          </a:p>
        </p:txBody>
      </p:sp>
      <p:sp>
        <p:nvSpPr>
          <p:cNvPr id="11" name="Title 10">
            <a:extLst>
              <a:ext uri="{FF2B5EF4-FFF2-40B4-BE49-F238E27FC236}">
                <a16:creationId xmlns:a16="http://schemas.microsoft.com/office/drawing/2014/main" id="{1F048140-E1D5-81AA-C564-CA4499DEE933}"/>
              </a:ext>
            </a:extLst>
          </p:cNvPr>
          <p:cNvSpPr>
            <a:spLocks noGrp="1"/>
          </p:cNvSpPr>
          <p:nvPr>
            <p:ph type="title"/>
          </p:nvPr>
        </p:nvSpPr>
        <p:spPr/>
        <p:txBody>
          <a:bodyPr>
            <a:normAutofit/>
          </a:bodyPr>
          <a:lstStyle/>
          <a:p>
            <a:r>
              <a:rPr lang="en-US" sz="3600" dirty="0"/>
              <a:t>Experienced Board Focused on Shareholder Value</a:t>
            </a:r>
            <a:endParaRPr lang="en-CA" sz="3600" dirty="0"/>
          </a:p>
        </p:txBody>
      </p:sp>
      <p:sp>
        <p:nvSpPr>
          <p:cNvPr id="24" name="Content Placeholder 4">
            <a:extLst>
              <a:ext uri="{FF2B5EF4-FFF2-40B4-BE49-F238E27FC236}">
                <a16:creationId xmlns:a16="http://schemas.microsoft.com/office/drawing/2014/main" id="{C4839C78-2DD4-083F-8D3F-495F48695912}"/>
              </a:ext>
            </a:extLst>
          </p:cNvPr>
          <p:cNvSpPr txBox="1">
            <a:spLocks/>
          </p:cNvSpPr>
          <p:nvPr/>
        </p:nvSpPr>
        <p:spPr>
          <a:xfrm>
            <a:off x="9274704" y="3313516"/>
            <a:ext cx="2700000" cy="1708160"/>
          </a:xfrm>
          <a:prstGeom prst="rect">
            <a:avLst/>
          </a:prstGeom>
        </p:spPr>
        <p:txBody>
          <a:bodyPr vert="horz" wrap="square" lIns="0" tIns="0" rIns="0" bIns="0" rtlCol="0">
            <a:spAutoFit/>
          </a:bodyPr>
          <a:lstStyle>
            <a:lvl1pPr marL="263525" indent="-263525"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sz="2000" kern="1200">
                <a:solidFill>
                  <a:schemeClr val="tx1"/>
                </a:solidFill>
                <a:latin typeface="Arial Nova" panose="020B0504020202020204" pitchFamily="34" charset="0"/>
                <a:ea typeface="+mn-ea"/>
                <a:cs typeface="Times New Roman" panose="02020603050405020304" pitchFamily="18" charset="0"/>
              </a:defRPr>
            </a:lvl1pPr>
            <a:lvl2pPr marL="536575" indent="-273050" algn="l" defTabSz="914400" rtl="0" eaLnBrk="1" latinLnBrk="0" hangingPunct="1">
              <a:lnSpc>
                <a:spcPct val="100000"/>
              </a:lnSpc>
              <a:spcBef>
                <a:spcPts val="0"/>
              </a:spcBef>
              <a:spcAft>
                <a:spcPts val="600"/>
              </a:spcAft>
              <a:buClrTx/>
              <a:buFont typeface="Calibri" panose="020F0502020204030204" pitchFamily="34" charset="0"/>
              <a:buChar char="‒"/>
              <a:defRPr sz="1800" kern="1200">
                <a:solidFill>
                  <a:schemeClr val="tx1"/>
                </a:solidFill>
                <a:latin typeface="Arial Nova" panose="020B0504020202020204" pitchFamily="34" charset="0"/>
                <a:ea typeface="+mn-ea"/>
                <a:cs typeface="Times New Roman" panose="02020603050405020304" pitchFamily="18" charset="0"/>
              </a:defRPr>
            </a:lvl2pPr>
            <a:lvl3pPr marL="811213" indent="-274638" algn="l" defTabSz="914400" rtl="0" eaLnBrk="1" latinLnBrk="0" hangingPunct="1">
              <a:lnSpc>
                <a:spcPct val="100000"/>
              </a:lnSpc>
              <a:spcBef>
                <a:spcPts val="0"/>
              </a:spcBef>
              <a:spcAft>
                <a:spcPts val="600"/>
              </a:spcAft>
              <a:buClrTx/>
              <a:buFont typeface="Wingdings" panose="05000000000000000000" pitchFamily="2" charset="2"/>
              <a:buChar char="§"/>
              <a:defRPr sz="1600" kern="1200">
                <a:solidFill>
                  <a:schemeClr val="tx1"/>
                </a:solidFill>
                <a:latin typeface="Arial Nova" panose="020B0504020202020204" pitchFamily="34" charset="0"/>
                <a:ea typeface="+mn-ea"/>
                <a:cs typeface="Times New Roman" panose="02020603050405020304" pitchFamily="18" charset="0"/>
              </a:defRPr>
            </a:lvl3pPr>
            <a:lvl4pPr marL="1074738" indent="-263525" algn="l" defTabSz="914400" rtl="0" eaLnBrk="1" latinLnBrk="0" hangingPunct="1">
              <a:lnSpc>
                <a:spcPct val="100000"/>
              </a:lnSpc>
              <a:spcBef>
                <a:spcPts val="0"/>
              </a:spcBef>
              <a:spcAft>
                <a:spcPts val="600"/>
              </a:spcAft>
              <a:buClrTx/>
              <a:buFont typeface="Wingdings" panose="05000000000000000000" pitchFamily="2" charset="2"/>
              <a:buChar char="§"/>
              <a:defRPr sz="1400" kern="1200">
                <a:solidFill>
                  <a:schemeClr val="tx1"/>
                </a:solidFill>
                <a:latin typeface="Arial Nova" panose="020B0504020202020204" pitchFamily="34" charset="0"/>
                <a:ea typeface="+mn-ea"/>
                <a:cs typeface="Times New Roman" panose="02020603050405020304" pitchFamily="18" charset="0"/>
              </a:defRPr>
            </a:lvl4pPr>
            <a:lvl5pPr marL="1347788" indent="-273050" algn="l" defTabSz="914400" rtl="0" eaLnBrk="1" latinLnBrk="0" hangingPunct="1">
              <a:lnSpc>
                <a:spcPct val="100000"/>
              </a:lnSpc>
              <a:spcBef>
                <a:spcPts val="0"/>
              </a:spcBef>
              <a:spcAft>
                <a:spcPts val="600"/>
              </a:spcAft>
              <a:buClrTx/>
              <a:buFont typeface="Wingdings" panose="05000000000000000000" pitchFamily="2" charset="2"/>
              <a:buChar char="§"/>
              <a:defRPr sz="1400" kern="1200">
                <a:solidFill>
                  <a:schemeClr val="tx1"/>
                </a:solidFill>
                <a:latin typeface="Arial Nova" panose="020B0504020202020204" pitchFamily="34"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00"/>
              </a:spcAft>
              <a:buClr>
                <a:prstClr val="black"/>
              </a:buClr>
              <a:buSzTx/>
              <a:buFont typeface="Wingdings" panose="05000000000000000000" pitchFamily="2" charset="2"/>
              <a:buNone/>
              <a:tabLst/>
              <a:defRPr/>
            </a:pPr>
            <a:r>
              <a:rPr kumimoji="0" lang="en-CA" sz="1100" b="1" i="0" u="none" strike="noStrike" kern="1200" cap="none" spc="0" normalizeH="0" baseline="0" noProof="0" dirty="0">
                <a:ln>
                  <a:noFill/>
                </a:ln>
                <a:solidFill>
                  <a:prstClr val="black"/>
                </a:solidFill>
                <a:effectLst/>
                <a:uLnTx/>
                <a:uFillTx/>
                <a:latin typeface="Arial Nova" panose="020B0504020202020204" pitchFamily="34" charset="0"/>
                <a:ea typeface="+mn-ea"/>
                <a:cs typeface="Times New Roman" panose="02020603050405020304" pitchFamily="18" charset="0"/>
              </a:rPr>
              <a:t>Chad Williams</a:t>
            </a:r>
            <a:r>
              <a:rPr kumimoji="0" lang="en-CA" sz="1100" b="1" i="0" u="none" strike="noStrike" kern="1200" cap="none" spc="0" normalizeH="0" baseline="0" noProof="0" dirty="0">
                <a:ln>
                  <a:noFill/>
                </a:ln>
                <a:solidFill>
                  <a:srgbClr val="FFC000"/>
                </a:solidFill>
                <a:effectLst/>
                <a:uLnTx/>
                <a:uFillTx/>
                <a:latin typeface="Arial Nova" panose="020B0504020202020204" pitchFamily="34" charset="0"/>
                <a:ea typeface="+mn-ea"/>
                <a:cs typeface="Calibri" panose="020F0502020204030204" pitchFamily="34" charset="0"/>
              </a:rPr>
              <a:t>│</a:t>
            </a:r>
            <a:r>
              <a:rPr kumimoji="0" lang="en-CA" sz="1100" b="1" i="0" u="none" strike="noStrike" kern="1200" cap="none" spc="0" normalizeH="0" baseline="0" noProof="0" dirty="0">
                <a:ln>
                  <a:noFill/>
                </a:ln>
                <a:solidFill>
                  <a:prstClr val="black"/>
                </a:solidFill>
                <a:effectLst/>
                <a:uLnTx/>
                <a:uFillTx/>
                <a:latin typeface="Arial Nova" panose="020B0504020202020204" pitchFamily="34" charset="0"/>
                <a:ea typeface="+mn-ea"/>
                <a:cs typeface="Calibri" panose="020F0502020204030204" pitchFamily="34" charset="0"/>
              </a:rPr>
              <a:t> Director</a:t>
            </a:r>
            <a:endParaRPr kumimoji="0" lang="en-CA" sz="1100" b="1" i="0" u="none" strike="noStrike" kern="1200" cap="none" spc="0" normalizeH="0" baseline="0" noProof="0" dirty="0">
              <a:ln>
                <a:noFill/>
              </a:ln>
              <a:solidFill>
                <a:prstClr val="black"/>
              </a:solidFill>
              <a:effectLst/>
              <a:uLnTx/>
              <a:uFillTx/>
              <a:latin typeface="Arial Nova" panose="020B0504020202020204" pitchFamily="34" charset="0"/>
              <a:ea typeface="+mn-ea"/>
              <a:cs typeface="Times New Roman" panose="02020603050405020304" pitchFamily="18" charset="0"/>
            </a:endParaRPr>
          </a:p>
          <a:p>
            <a:pPr marL="176213" indent="-176213">
              <a:spcAft>
                <a:spcPts val="300"/>
              </a:spcAft>
              <a:buClr>
                <a:srgbClr val="FFC000"/>
              </a:buClr>
              <a:defRPr/>
            </a:pPr>
            <a:r>
              <a:rPr lang="en-US" sz="900" dirty="0">
                <a:solidFill>
                  <a:prstClr val="black"/>
                </a:solidFill>
              </a:rPr>
              <a:t>Bachelor of Engineering degree, a Master of Business Administration from McGill University and a member of the Professional Engineers Ontario (P. Eng)</a:t>
            </a:r>
          </a:p>
          <a:p>
            <a:pPr marL="176213" indent="-176213">
              <a:spcAft>
                <a:spcPts val="300"/>
              </a:spcAft>
              <a:buClr>
                <a:srgbClr val="FFC000"/>
              </a:buClr>
              <a:defRPr/>
            </a:pPr>
            <a:r>
              <a:rPr lang="fr-CA" sz="900" dirty="0">
                <a:solidFill>
                  <a:prstClr val="black"/>
                </a:solidFill>
              </a:rPr>
              <a:t>Over 35 </a:t>
            </a:r>
            <a:r>
              <a:rPr lang="fr-CA" sz="900" dirty="0" err="1">
                <a:solidFill>
                  <a:prstClr val="black"/>
                </a:solidFill>
              </a:rPr>
              <a:t>years</a:t>
            </a:r>
            <a:r>
              <a:rPr lang="fr-CA" sz="900" dirty="0">
                <a:solidFill>
                  <a:prstClr val="black"/>
                </a:solidFill>
              </a:rPr>
              <a:t> </a:t>
            </a:r>
            <a:r>
              <a:rPr lang="fr-CA" sz="900" dirty="0" err="1">
                <a:solidFill>
                  <a:prstClr val="black"/>
                </a:solidFill>
              </a:rPr>
              <a:t>experience</a:t>
            </a:r>
            <a:r>
              <a:rPr lang="fr-CA" sz="900" dirty="0">
                <a:solidFill>
                  <a:prstClr val="black"/>
                </a:solidFill>
              </a:rPr>
              <a:t> in </a:t>
            </a:r>
            <a:r>
              <a:rPr lang="en-US" sz="900" dirty="0">
                <a:solidFill>
                  <a:prstClr val="black"/>
                </a:solidFill>
              </a:rPr>
              <a:t>capital markets and business management</a:t>
            </a:r>
          </a:p>
          <a:p>
            <a:pPr marL="176213" indent="-176213">
              <a:spcAft>
                <a:spcPts val="300"/>
              </a:spcAft>
              <a:buClr>
                <a:srgbClr val="FFC000"/>
              </a:buClr>
              <a:defRPr/>
            </a:pPr>
            <a:r>
              <a:rPr lang="en-US" sz="900" dirty="0">
                <a:solidFill>
                  <a:prstClr val="black"/>
                </a:solidFill>
              </a:rPr>
              <a:t>He is the founder and Chairman of Red Cloud Mining Capital Inc, Honey Badger Silver, Mines D’Or </a:t>
            </a:r>
            <a:r>
              <a:rPr lang="en-US" sz="900" dirty="0" err="1">
                <a:solidFill>
                  <a:prstClr val="black"/>
                </a:solidFill>
              </a:rPr>
              <a:t>Orbec</a:t>
            </a:r>
            <a:r>
              <a:rPr lang="en-US" sz="900" dirty="0">
                <a:solidFill>
                  <a:prstClr val="black"/>
                </a:solidFill>
              </a:rPr>
              <a:t> and </a:t>
            </a:r>
            <a:r>
              <a:rPr lang="en-US" sz="900" dirty="0" err="1">
                <a:solidFill>
                  <a:prstClr val="black"/>
                </a:solidFill>
              </a:rPr>
              <a:t>Sharechest</a:t>
            </a:r>
            <a:r>
              <a:rPr lang="en-US" sz="900" dirty="0">
                <a:solidFill>
                  <a:prstClr val="black"/>
                </a:solidFill>
              </a:rPr>
              <a:t>. </a:t>
            </a:r>
          </a:p>
          <a:p>
            <a:pPr marL="176213" indent="-176213">
              <a:spcAft>
                <a:spcPts val="300"/>
              </a:spcAft>
              <a:buClr>
                <a:srgbClr val="FFC000"/>
              </a:buClr>
              <a:defRPr/>
            </a:pPr>
            <a:r>
              <a:rPr lang="en-US" sz="900" dirty="0">
                <a:solidFill>
                  <a:prstClr val="black"/>
                </a:solidFill>
              </a:rPr>
              <a:t>Board member of Abcourt since August 2025</a:t>
            </a:r>
          </a:p>
        </p:txBody>
      </p:sp>
      <p:sp>
        <p:nvSpPr>
          <p:cNvPr id="25" name="Content Placeholder 4">
            <a:extLst>
              <a:ext uri="{FF2B5EF4-FFF2-40B4-BE49-F238E27FC236}">
                <a16:creationId xmlns:a16="http://schemas.microsoft.com/office/drawing/2014/main" id="{97AD54A9-22FE-8E17-23AF-43F12F9BBAE8}"/>
              </a:ext>
            </a:extLst>
          </p:cNvPr>
          <p:cNvSpPr txBox="1">
            <a:spLocks/>
          </p:cNvSpPr>
          <p:nvPr/>
        </p:nvSpPr>
        <p:spPr>
          <a:xfrm>
            <a:off x="5369147" y="3304805"/>
            <a:ext cx="2700000" cy="1015663"/>
          </a:xfrm>
          <a:prstGeom prst="rect">
            <a:avLst/>
          </a:prstGeom>
        </p:spPr>
        <p:txBody>
          <a:bodyPr vert="horz" wrap="square" lIns="0" tIns="0" rIns="0" bIns="0" rtlCol="0">
            <a:spAutoFit/>
          </a:bodyPr>
          <a:lstStyle>
            <a:lvl1pPr marL="263525" indent="-263525"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sz="2000" kern="1200">
                <a:solidFill>
                  <a:schemeClr val="tx1"/>
                </a:solidFill>
                <a:latin typeface="Arial Nova" panose="020B0504020202020204" pitchFamily="34" charset="0"/>
                <a:ea typeface="+mn-ea"/>
                <a:cs typeface="Times New Roman" panose="02020603050405020304" pitchFamily="18" charset="0"/>
              </a:defRPr>
            </a:lvl1pPr>
            <a:lvl2pPr marL="536575" indent="-273050" algn="l" defTabSz="914400" rtl="0" eaLnBrk="1" latinLnBrk="0" hangingPunct="1">
              <a:lnSpc>
                <a:spcPct val="100000"/>
              </a:lnSpc>
              <a:spcBef>
                <a:spcPts val="0"/>
              </a:spcBef>
              <a:spcAft>
                <a:spcPts val="600"/>
              </a:spcAft>
              <a:buClrTx/>
              <a:buFont typeface="Calibri" panose="020F0502020204030204" pitchFamily="34" charset="0"/>
              <a:buChar char="‒"/>
              <a:defRPr sz="1800" kern="1200">
                <a:solidFill>
                  <a:schemeClr val="tx1"/>
                </a:solidFill>
                <a:latin typeface="Arial Nova" panose="020B0504020202020204" pitchFamily="34" charset="0"/>
                <a:ea typeface="+mn-ea"/>
                <a:cs typeface="Times New Roman" panose="02020603050405020304" pitchFamily="18" charset="0"/>
              </a:defRPr>
            </a:lvl2pPr>
            <a:lvl3pPr marL="811213" indent="-274638" algn="l" defTabSz="914400" rtl="0" eaLnBrk="1" latinLnBrk="0" hangingPunct="1">
              <a:lnSpc>
                <a:spcPct val="100000"/>
              </a:lnSpc>
              <a:spcBef>
                <a:spcPts val="0"/>
              </a:spcBef>
              <a:spcAft>
                <a:spcPts val="600"/>
              </a:spcAft>
              <a:buClrTx/>
              <a:buFont typeface="Wingdings" panose="05000000000000000000" pitchFamily="2" charset="2"/>
              <a:buChar char="§"/>
              <a:defRPr sz="1600" kern="1200">
                <a:solidFill>
                  <a:schemeClr val="tx1"/>
                </a:solidFill>
                <a:latin typeface="Arial Nova" panose="020B0504020202020204" pitchFamily="34" charset="0"/>
                <a:ea typeface="+mn-ea"/>
                <a:cs typeface="Times New Roman" panose="02020603050405020304" pitchFamily="18" charset="0"/>
              </a:defRPr>
            </a:lvl3pPr>
            <a:lvl4pPr marL="1074738" indent="-263525" algn="l" defTabSz="914400" rtl="0" eaLnBrk="1" latinLnBrk="0" hangingPunct="1">
              <a:lnSpc>
                <a:spcPct val="100000"/>
              </a:lnSpc>
              <a:spcBef>
                <a:spcPts val="0"/>
              </a:spcBef>
              <a:spcAft>
                <a:spcPts val="600"/>
              </a:spcAft>
              <a:buClrTx/>
              <a:buFont typeface="Wingdings" panose="05000000000000000000" pitchFamily="2" charset="2"/>
              <a:buChar char="§"/>
              <a:defRPr sz="1400" kern="1200">
                <a:solidFill>
                  <a:schemeClr val="tx1"/>
                </a:solidFill>
                <a:latin typeface="Arial Nova" panose="020B0504020202020204" pitchFamily="34" charset="0"/>
                <a:ea typeface="+mn-ea"/>
                <a:cs typeface="Times New Roman" panose="02020603050405020304" pitchFamily="18" charset="0"/>
              </a:defRPr>
            </a:lvl4pPr>
            <a:lvl5pPr marL="1347788" indent="-273050" algn="l" defTabSz="914400" rtl="0" eaLnBrk="1" latinLnBrk="0" hangingPunct="1">
              <a:lnSpc>
                <a:spcPct val="100000"/>
              </a:lnSpc>
              <a:spcBef>
                <a:spcPts val="0"/>
              </a:spcBef>
              <a:spcAft>
                <a:spcPts val="600"/>
              </a:spcAft>
              <a:buClrTx/>
              <a:buFont typeface="Wingdings" panose="05000000000000000000" pitchFamily="2" charset="2"/>
              <a:buChar char="§"/>
              <a:defRPr sz="1400" kern="1200">
                <a:solidFill>
                  <a:schemeClr val="tx1"/>
                </a:solidFill>
                <a:latin typeface="Arial Nova" panose="020B0504020202020204" pitchFamily="34"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00"/>
              </a:spcAft>
              <a:buClr>
                <a:prstClr val="black"/>
              </a:buClr>
              <a:buSzTx/>
              <a:buFont typeface="Wingdings" panose="05000000000000000000" pitchFamily="2" charset="2"/>
              <a:buNone/>
              <a:tabLst/>
              <a:defRPr/>
            </a:pPr>
            <a:r>
              <a:rPr kumimoji="0" lang="en-CA" sz="1100" b="1" i="0" u="none" strike="noStrike" kern="1200" cap="none" spc="0" normalizeH="0" baseline="0" noProof="0" dirty="0">
                <a:ln>
                  <a:noFill/>
                </a:ln>
                <a:solidFill>
                  <a:prstClr val="black"/>
                </a:solidFill>
                <a:effectLst/>
                <a:uLnTx/>
                <a:uFillTx/>
                <a:latin typeface="Arial Nova" panose="020B0504020202020204" pitchFamily="34" charset="0"/>
                <a:ea typeface="+mn-ea"/>
                <a:cs typeface="Times New Roman" panose="02020603050405020304" pitchFamily="18" charset="0"/>
              </a:rPr>
              <a:t>René Branchaud </a:t>
            </a:r>
            <a:r>
              <a:rPr kumimoji="0" lang="en-CA" sz="1100" b="1" i="0" u="none" strike="noStrike" kern="1200" cap="none" spc="0" normalizeH="0" baseline="0" noProof="0" dirty="0">
                <a:ln>
                  <a:noFill/>
                </a:ln>
                <a:solidFill>
                  <a:srgbClr val="FFC000"/>
                </a:solidFill>
                <a:effectLst/>
                <a:uLnTx/>
                <a:uFillTx/>
                <a:latin typeface="Arial Nova" panose="020B0504020202020204" pitchFamily="34" charset="0"/>
                <a:ea typeface="+mn-ea"/>
                <a:cs typeface="Calibri" panose="020F0502020204030204" pitchFamily="34" charset="0"/>
              </a:rPr>
              <a:t>│</a:t>
            </a:r>
            <a:r>
              <a:rPr kumimoji="0" lang="en-CA" sz="1100" b="1" i="0" u="none" strike="noStrike" kern="1200" cap="none" spc="0" normalizeH="0" baseline="0" noProof="0" dirty="0">
                <a:ln>
                  <a:noFill/>
                </a:ln>
                <a:solidFill>
                  <a:prstClr val="black"/>
                </a:solidFill>
                <a:effectLst/>
                <a:uLnTx/>
                <a:uFillTx/>
                <a:latin typeface="Arial Nova" panose="020B0504020202020204" pitchFamily="34" charset="0"/>
                <a:ea typeface="+mn-ea"/>
                <a:cs typeface="Calibri" panose="020F0502020204030204" pitchFamily="34" charset="0"/>
              </a:rPr>
              <a:t> Director</a:t>
            </a:r>
            <a:endParaRPr kumimoji="0" lang="en-CA" sz="1100" b="1" i="0" u="none" strike="noStrike" kern="1200" cap="none" spc="0" normalizeH="0" baseline="0" noProof="0" dirty="0">
              <a:ln>
                <a:noFill/>
              </a:ln>
              <a:solidFill>
                <a:prstClr val="black"/>
              </a:solidFill>
              <a:effectLst/>
              <a:uLnTx/>
              <a:uFillTx/>
              <a:latin typeface="Arial Nova" panose="020B0504020202020204" pitchFamily="34" charset="0"/>
              <a:ea typeface="+mn-ea"/>
              <a:cs typeface="Times New Roman" panose="02020603050405020304" pitchFamily="18" charset="0"/>
            </a:endParaRPr>
          </a:p>
          <a:p>
            <a:pPr marL="176213" marR="0" lvl="0" indent="-176213" algn="l" defTabSz="914400" rtl="0" eaLnBrk="1" fontAlgn="auto" latinLnBrk="0" hangingPunct="1">
              <a:lnSpc>
                <a:spcPct val="100000"/>
              </a:lnSpc>
              <a:spcBef>
                <a:spcPts val="0"/>
              </a:spcBef>
              <a:spcAft>
                <a:spcPts val="300"/>
              </a:spcAft>
              <a:buClr>
                <a:srgbClr val="FFC000"/>
              </a:buClr>
              <a:buSzTx/>
              <a:buFont typeface="Wingdings" panose="05000000000000000000" pitchFamily="2" charset="2"/>
              <a:buChar char="§"/>
              <a:tabLst/>
              <a:defRPr/>
            </a:pPr>
            <a:r>
              <a:rPr kumimoji="0" lang="en-US" sz="900" b="0" i="0" u="none" strike="noStrike" kern="1200" cap="none" spc="0" normalizeH="0" baseline="0" noProof="0" dirty="0">
                <a:ln>
                  <a:noFill/>
                </a:ln>
                <a:solidFill>
                  <a:prstClr val="black"/>
                </a:solidFill>
                <a:effectLst/>
                <a:uLnTx/>
                <a:uFillTx/>
                <a:latin typeface="Arial Nova" panose="020B0504020202020204" pitchFamily="34" charset="0"/>
                <a:ea typeface="+mn-ea"/>
                <a:cs typeface="Times New Roman" panose="02020603050405020304" pitchFamily="18" charset="0"/>
              </a:rPr>
              <a:t>Lawyer since 1983, and Partner of the law firm </a:t>
            </a:r>
            <a:r>
              <a:rPr kumimoji="0" lang="en-US" sz="900" b="0" i="0" u="none" strike="noStrike" kern="1200" cap="none" spc="0" normalizeH="0" baseline="0" noProof="0" dirty="0" err="1">
                <a:ln>
                  <a:noFill/>
                </a:ln>
                <a:solidFill>
                  <a:prstClr val="black"/>
                </a:solidFill>
                <a:effectLst/>
                <a:uLnTx/>
                <a:uFillTx/>
                <a:latin typeface="Arial Nova" panose="020B0504020202020204" pitchFamily="34" charset="0"/>
                <a:ea typeface="+mn-ea"/>
                <a:cs typeface="Times New Roman" panose="02020603050405020304" pitchFamily="18" charset="0"/>
              </a:rPr>
              <a:t>Lavery</a:t>
            </a:r>
            <a:r>
              <a:rPr kumimoji="0" lang="en-US" sz="900" b="0" i="0" u="none" strike="noStrike" kern="1200" cap="none" spc="0" normalizeH="0" baseline="0" noProof="0" dirty="0">
                <a:ln>
                  <a:noFill/>
                </a:ln>
                <a:solidFill>
                  <a:prstClr val="black"/>
                </a:solidFill>
                <a:effectLst/>
                <a:uLnTx/>
                <a:uFillTx/>
                <a:latin typeface="Arial Nova" panose="020B0504020202020204" pitchFamily="34" charset="0"/>
                <a:ea typeface="+mn-ea"/>
                <a:cs typeface="Times New Roman" panose="02020603050405020304" pitchFamily="18" charset="0"/>
              </a:rPr>
              <a:t>, de Billy L.L.P</a:t>
            </a:r>
          </a:p>
          <a:p>
            <a:pPr marL="176213" marR="0" lvl="0" indent="-176213" algn="l" defTabSz="914400" rtl="0" eaLnBrk="1" fontAlgn="auto" latinLnBrk="0" hangingPunct="1">
              <a:lnSpc>
                <a:spcPct val="100000"/>
              </a:lnSpc>
              <a:spcBef>
                <a:spcPts val="0"/>
              </a:spcBef>
              <a:spcAft>
                <a:spcPts val="300"/>
              </a:spcAft>
              <a:buClr>
                <a:srgbClr val="FFC000"/>
              </a:buClr>
              <a:buSzTx/>
              <a:buFont typeface="Wingdings" panose="05000000000000000000" pitchFamily="2" charset="2"/>
              <a:buChar char="§"/>
              <a:tabLst/>
              <a:defRPr/>
            </a:pPr>
            <a:r>
              <a:rPr kumimoji="0" lang="en-US" sz="900" b="0" i="0" u="none" strike="noStrike" kern="1200" cap="none" spc="0" normalizeH="0" baseline="0" noProof="0" dirty="0">
                <a:ln>
                  <a:noFill/>
                </a:ln>
                <a:solidFill>
                  <a:prstClr val="black"/>
                </a:solidFill>
                <a:effectLst/>
                <a:uLnTx/>
                <a:uFillTx/>
                <a:latin typeface="Arial Nova" panose="020B0504020202020204" pitchFamily="34" charset="0"/>
                <a:ea typeface="+mn-ea"/>
                <a:cs typeface="Times New Roman" panose="02020603050405020304" pitchFamily="18" charset="0"/>
              </a:rPr>
              <a:t>Secretary of Midland Exploration Inc., </a:t>
            </a:r>
          </a:p>
          <a:p>
            <a:pPr marL="176213" marR="0" lvl="0" indent="-176213" algn="l" defTabSz="914400" rtl="0" eaLnBrk="1" fontAlgn="auto" latinLnBrk="0" hangingPunct="1">
              <a:lnSpc>
                <a:spcPct val="100000"/>
              </a:lnSpc>
              <a:spcBef>
                <a:spcPts val="0"/>
              </a:spcBef>
              <a:spcAft>
                <a:spcPts val="300"/>
              </a:spcAft>
              <a:buClr>
                <a:srgbClr val="FFC000"/>
              </a:buClr>
              <a:buSzTx/>
              <a:buFont typeface="Wingdings" panose="05000000000000000000" pitchFamily="2" charset="2"/>
              <a:buChar char="§"/>
              <a:tabLst/>
              <a:defRPr/>
            </a:pPr>
            <a:r>
              <a:rPr kumimoji="0" lang="en-US" sz="900" b="0" i="0" u="none" strike="noStrike" kern="1200" cap="none" spc="0" normalizeH="0" baseline="0" noProof="0" dirty="0">
                <a:ln>
                  <a:noFill/>
                </a:ln>
                <a:solidFill>
                  <a:prstClr val="black"/>
                </a:solidFill>
                <a:effectLst/>
                <a:uLnTx/>
                <a:uFillTx/>
                <a:latin typeface="Arial Nova" panose="020B0504020202020204" pitchFamily="34" charset="0"/>
                <a:ea typeface="+mn-ea"/>
                <a:cs typeface="Times New Roman" panose="02020603050405020304" pitchFamily="18" charset="0"/>
              </a:rPr>
              <a:t>Director and Secretary of Genius Metals Inc.</a:t>
            </a:r>
          </a:p>
          <a:p>
            <a:pPr marL="176213" marR="0" lvl="0" indent="-176213" algn="l" defTabSz="914400" rtl="0" eaLnBrk="1" fontAlgn="auto" latinLnBrk="0" hangingPunct="1">
              <a:lnSpc>
                <a:spcPct val="100000"/>
              </a:lnSpc>
              <a:spcBef>
                <a:spcPts val="0"/>
              </a:spcBef>
              <a:spcAft>
                <a:spcPts val="300"/>
              </a:spcAft>
              <a:buClr>
                <a:srgbClr val="FFC000"/>
              </a:buClr>
              <a:buSzTx/>
              <a:buFont typeface="Wingdings" panose="05000000000000000000" pitchFamily="2" charset="2"/>
              <a:buChar char="§"/>
              <a:tabLst/>
              <a:defRPr/>
            </a:pPr>
            <a:r>
              <a:rPr lang="en-US" sz="900" dirty="0">
                <a:solidFill>
                  <a:prstClr val="black"/>
                </a:solidFill>
              </a:rPr>
              <a:t>Board member of Abcourt since 2021 </a:t>
            </a:r>
            <a:endParaRPr kumimoji="0" lang="en-US" sz="900" b="0" i="0" u="none" strike="noStrike" kern="1200" cap="none" spc="0" normalizeH="0" baseline="0" noProof="0" dirty="0">
              <a:ln>
                <a:noFill/>
              </a:ln>
              <a:solidFill>
                <a:prstClr val="black"/>
              </a:solidFill>
              <a:effectLst/>
              <a:uLnTx/>
              <a:uFillTx/>
              <a:latin typeface="Arial Nova" panose="020B0504020202020204" pitchFamily="34" charset="0"/>
              <a:ea typeface="+mn-ea"/>
              <a:cs typeface="Times New Roman" panose="02020603050405020304" pitchFamily="18" charset="0"/>
            </a:endParaRPr>
          </a:p>
        </p:txBody>
      </p:sp>
      <p:pic>
        <p:nvPicPr>
          <p:cNvPr id="2" name="Picture 16" descr="Pascal Hamelin - Crunchbase Person Profile">
            <a:extLst>
              <a:ext uri="{FF2B5EF4-FFF2-40B4-BE49-F238E27FC236}">
                <a16:creationId xmlns:a16="http://schemas.microsoft.com/office/drawing/2014/main" id="{E029A453-5F3A-94D8-DF90-0BF5F5442191}"/>
              </a:ext>
            </a:extLst>
          </p:cNvPr>
          <p:cNvPicPr>
            <a:picLocks noChangeArrowheads="1"/>
          </p:cNvPicPr>
          <p:nvPr/>
        </p:nvPicPr>
        <p:blipFill rotWithShape="1">
          <a:blip r:embed="rId4">
            <a:grayscl/>
            <a:extLst>
              <a:ext uri="{28A0092B-C50C-407E-A947-70E740481C1C}">
                <a14:useLocalDpi xmlns:a14="http://schemas.microsoft.com/office/drawing/2010/main" val="0"/>
              </a:ext>
            </a:extLst>
          </a:blip>
          <a:srcRect l="13388" t="8073" r="13388" b="8073"/>
          <a:stretch/>
        </p:blipFill>
        <p:spPr bwMode="auto">
          <a:xfrm>
            <a:off x="4099870" y="1026890"/>
            <a:ext cx="1080000" cy="1301220"/>
          </a:xfrm>
          <a:prstGeom prst="ellipse">
            <a:avLst/>
          </a:prstGeom>
          <a:noFill/>
          <a:extLst>
            <a:ext uri="{909E8E84-426E-40DD-AFC4-6F175D3DCCD1}">
              <a14:hiddenFill xmlns:a14="http://schemas.microsoft.com/office/drawing/2010/main">
                <a:solidFill>
                  <a:srgbClr val="FFFFFF"/>
                </a:solidFill>
              </a14:hiddenFill>
            </a:ext>
          </a:extLst>
        </p:spPr>
      </p:pic>
      <p:pic>
        <p:nvPicPr>
          <p:cNvPr id="12" name="Image 11">
            <a:extLst>
              <a:ext uri="{FF2B5EF4-FFF2-40B4-BE49-F238E27FC236}">
                <a16:creationId xmlns:a16="http://schemas.microsoft.com/office/drawing/2014/main" id="{8D00FF85-56B7-1B4B-8F92-DEB70476D1DE}"/>
              </a:ext>
            </a:extLst>
          </p:cNvPr>
          <p:cNvPicPr>
            <a:picLocks noChangeAspect="1"/>
          </p:cNvPicPr>
          <p:nvPr/>
        </p:nvPicPr>
        <p:blipFill>
          <a:blip r:embed="rId5">
            <a:grayscl/>
          </a:blip>
          <a:stretch>
            <a:fillRect/>
          </a:stretch>
        </p:blipFill>
        <p:spPr>
          <a:xfrm>
            <a:off x="228769" y="1153506"/>
            <a:ext cx="957120" cy="1273666"/>
          </a:xfrm>
          <a:prstGeom prst="ellipse">
            <a:avLst/>
          </a:prstGeom>
          <a:noFill/>
        </p:spPr>
      </p:pic>
      <p:sp>
        <p:nvSpPr>
          <p:cNvPr id="3" name="Content Placeholder 4">
            <a:extLst>
              <a:ext uri="{FF2B5EF4-FFF2-40B4-BE49-F238E27FC236}">
                <a16:creationId xmlns:a16="http://schemas.microsoft.com/office/drawing/2014/main" id="{9E22B141-F4D2-A855-526C-E8E8869614E1}"/>
              </a:ext>
            </a:extLst>
          </p:cNvPr>
          <p:cNvSpPr txBox="1">
            <a:spLocks/>
          </p:cNvSpPr>
          <p:nvPr/>
        </p:nvSpPr>
        <p:spPr>
          <a:xfrm>
            <a:off x="1317888" y="3310361"/>
            <a:ext cx="2700000" cy="1254189"/>
          </a:xfrm>
          <a:prstGeom prst="rect">
            <a:avLst/>
          </a:prstGeom>
        </p:spPr>
        <p:txBody>
          <a:bodyPr vert="horz" wrap="square" lIns="0" tIns="0" rIns="0" bIns="0" rtlCol="0">
            <a:spAutoFit/>
          </a:bodyPr>
          <a:lstStyle>
            <a:lvl1pPr marL="263525" indent="-263525"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sz="2000" kern="1200">
                <a:solidFill>
                  <a:schemeClr val="tx1"/>
                </a:solidFill>
                <a:latin typeface="Arial Nova" panose="020B0504020202020204" pitchFamily="34" charset="0"/>
                <a:ea typeface="+mn-ea"/>
                <a:cs typeface="Times New Roman" panose="02020603050405020304" pitchFamily="18" charset="0"/>
              </a:defRPr>
            </a:lvl1pPr>
            <a:lvl2pPr marL="536575" indent="-273050" algn="l" defTabSz="914400" rtl="0" eaLnBrk="1" latinLnBrk="0" hangingPunct="1">
              <a:lnSpc>
                <a:spcPct val="100000"/>
              </a:lnSpc>
              <a:spcBef>
                <a:spcPts val="0"/>
              </a:spcBef>
              <a:spcAft>
                <a:spcPts val="600"/>
              </a:spcAft>
              <a:buClrTx/>
              <a:buFont typeface="Calibri" panose="020F0502020204030204" pitchFamily="34" charset="0"/>
              <a:buChar char="‒"/>
              <a:defRPr sz="1800" kern="1200">
                <a:solidFill>
                  <a:schemeClr val="tx1"/>
                </a:solidFill>
                <a:latin typeface="Arial Nova" panose="020B0504020202020204" pitchFamily="34" charset="0"/>
                <a:ea typeface="+mn-ea"/>
                <a:cs typeface="Times New Roman" panose="02020603050405020304" pitchFamily="18" charset="0"/>
              </a:defRPr>
            </a:lvl2pPr>
            <a:lvl3pPr marL="811213" indent="-274638" algn="l" defTabSz="914400" rtl="0" eaLnBrk="1" latinLnBrk="0" hangingPunct="1">
              <a:lnSpc>
                <a:spcPct val="100000"/>
              </a:lnSpc>
              <a:spcBef>
                <a:spcPts val="0"/>
              </a:spcBef>
              <a:spcAft>
                <a:spcPts val="600"/>
              </a:spcAft>
              <a:buClrTx/>
              <a:buFont typeface="Wingdings" panose="05000000000000000000" pitchFamily="2" charset="2"/>
              <a:buChar char="§"/>
              <a:defRPr sz="1600" kern="1200">
                <a:solidFill>
                  <a:schemeClr val="tx1"/>
                </a:solidFill>
                <a:latin typeface="Arial Nova" panose="020B0504020202020204" pitchFamily="34" charset="0"/>
                <a:ea typeface="+mn-ea"/>
                <a:cs typeface="Times New Roman" panose="02020603050405020304" pitchFamily="18" charset="0"/>
              </a:defRPr>
            </a:lvl3pPr>
            <a:lvl4pPr marL="1074738" indent="-263525" algn="l" defTabSz="914400" rtl="0" eaLnBrk="1" latinLnBrk="0" hangingPunct="1">
              <a:lnSpc>
                <a:spcPct val="100000"/>
              </a:lnSpc>
              <a:spcBef>
                <a:spcPts val="0"/>
              </a:spcBef>
              <a:spcAft>
                <a:spcPts val="600"/>
              </a:spcAft>
              <a:buClrTx/>
              <a:buFont typeface="Wingdings" panose="05000000000000000000" pitchFamily="2" charset="2"/>
              <a:buChar char="§"/>
              <a:defRPr sz="1400" kern="1200">
                <a:solidFill>
                  <a:schemeClr val="tx1"/>
                </a:solidFill>
                <a:latin typeface="Arial Nova" panose="020B0504020202020204" pitchFamily="34" charset="0"/>
                <a:ea typeface="+mn-ea"/>
                <a:cs typeface="Times New Roman" panose="02020603050405020304" pitchFamily="18" charset="0"/>
              </a:defRPr>
            </a:lvl4pPr>
            <a:lvl5pPr marL="1347788" indent="-273050" algn="l" defTabSz="914400" rtl="0" eaLnBrk="1" latinLnBrk="0" hangingPunct="1">
              <a:lnSpc>
                <a:spcPct val="100000"/>
              </a:lnSpc>
              <a:spcBef>
                <a:spcPts val="0"/>
              </a:spcBef>
              <a:spcAft>
                <a:spcPts val="600"/>
              </a:spcAft>
              <a:buClrTx/>
              <a:buFont typeface="Wingdings" panose="05000000000000000000" pitchFamily="2" charset="2"/>
              <a:buChar char="§"/>
              <a:defRPr sz="1400" kern="1200">
                <a:solidFill>
                  <a:schemeClr val="tx1"/>
                </a:solidFill>
                <a:latin typeface="Arial Nova" panose="020B0504020202020204" pitchFamily="34"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00"/>
              </a:spcAft>
              <a:buClr>
                <a:prstClr val="black"/>
              </a:buClr>
              <a:buSzTx/>
              <a:buFont typeface="Wingdings" panose="05000000000000000000" pitchFamily="2" charset="2"/>
              <a:buNone/>
              <a:tabLst/>
              <a:defRPr/>
            </a:pPr>
            <a:r>
              <a:rPr kumimoji="0" lang="en-CA" sz="1100" b="1" i="0" u="none" strike="noStrike" kern="1200" cap="none" spc="0" normalizeH="0" baseline="0" noProof="0" dirty="0">
                <a:ln>
                  <a:noFill/>
                </a:ln>
                <a:solidFill>
                  <a:prstClr val="black"/>
                </a:solidFill>
                <a:effectLst/>
                <a:uLnTx/>
                <a:uFillTx/>
                <a:latin typeface="Arial Nova" panose="020B0504020202020204" pitchFamily="34" charset="0"/>
                <a:ea typeface="+mn-ea"/>
                <a:cs typeface="Times New Roman" panose="02020603050405020304" pitchFamily="18" charset="0"/>
              </a:rPr>
              <a:t>Éric Gratton</a:t>
            </a:r>
            <a:r>
              <a:rPr kumimoji="0" lang="en-CA" sz="1100" b="1" i="0" u="none" strike="noStrike" kern="1200" cap="none" spc="0" normalizeH="0" baseline="0" noProof="0" dirty="0">
                <a:ln>
                  <a:noFill/>
                </a:ln>
                <a:solidFill>
                  <a:srgbClr val="FFC000"/>
                </a:solidFill>
                <a:effectLst/>
                <a:uLnTx/>
                <a:uFillTx/>
                <a:latin typeface="Arial Nova" panose="020B0504020202020204" pitchFamily="34" charset="0"/>
                <a:ea typeface="+mn-ea"/>
                <a:cs typeface="Calibri" panose="020F0502020204030204" pitchFamily="34" charset="0"/>
              </a:rPr>
              <a:t>│</a:t>
            </a:r>
            <a:r>
              <a:rPr kumimoji="0" lang="en-CA" sz="1100" b="1" i="0" u="none" strike="noStrike" kern="1200" cap="none" spc="0" normalizeH="0" baseline="0" noProof="0" dirty="0">
                <a:ln>
                  <a:noFill/>
                </a:ln>
                <a:solidFill>
                  <a:prstClr val="black"/>
                </a:solidFill>
                <a:effectLst/>
                <a:uLnTx/>
                <a:uFillTx/>
                <a:latin typeface="Arial Nova" panose="020B0504020202020204" pitchFamily="34" charset="0"/>
                <a:ea typeface="+mn-ea"/>
                <a:cs typeface="Calibri" panose="020F0502020204030204" pitchFamily="34" charset="0"/>
              </a:rPr>
              <a:t> Director &amp; Audit Chair</a:t>
            </a:r>
            <a:endParaRPr kumimoji="0" lang="en-CA" sz="1100" b="1" i="0" u="none" strike="noStrike" kern="1200" cap="none" spc="0" normalizeH="0" baseline="0" noProof="0" dirty="0">
              <a:ln>
                <a:noFill/>
              </a:ln>
              <a:solidFill>
                <a:prstClr val="black"/>
              </a:solidFill>
              <a:effectLst/>
              <a:uLnTx/>
              <a:uFillTx/>
              <a:latin typeface="Arial Nova" panose="020B0504020202020204" pitchFamily="34" charset="0"/>
              <a:ea typeface="+mn-ea"/>
              <a:cs typeface="Times New Roman" panose="02020603050405020304" pitchFamily="18" charset="0"/>
            </a:endParaRPr>
          </a:p>
          <a:p>
            <a:pPr marL="176213" marR="0" lvl="0" indent="-176213" algn="l" defTabSz="914400" rtl="0" eaLnBrk="1" fontAlgn="auto" latinLnBrk="0" hangingPunct="1">
              <a:lnSpc>
                <a:spcPct val="100000"/>
              </a:lnSpc>
              <a:spcBef>
                <a:spcPts val="0"/>
              </a:spcBef>
              <a:spcAft>
                <a:spcPts val="300"/>
              </a:spcAft>
              <a:buClr>
                <a:srgbClr val="FFC000"/>
              </a:buClr>
              <a:buSzTx/>
              <a:buFont typeface="Wingdings" panose="05000000000000000000" pitchFamily="2" charset="2"/>
              <a:buChar char="§"/>
              <a:tabLst/>
              <a:defRPr/>
            </a:pPr>
            <a:r>
              <a:rPr kumimoji="0" lang="en-US" sz="900" b="0" i="0" u="none" strike="noStrike" kern="1200" cap="none" spc="0" normalizeH="0" baseline="0" noProof="0" dirty="0">
                <a:ln>
                  <a:noFill/>
                </a:ln>
                <a:solidFill>
                  <a:prstClr val="black"/>
                </a:solidFill>
                <a:effectLst/>
                <a:uLnTx/>
                <a:uFillTx/>
                <a:latin typeface="Arial Nova" panose="020B0504020202020204" pitchFamily="34" charset="0"/>
                <a:ea typeface="+mn-ea"/>
                <a:cs typeface="Times New Roman" panose="02020603050405020304" pitchFamily="18" charset="0"/>
              </a:rPr>
              <a:t>Chartered Professional Accountant with over 30 years of management experience and has spent the last 15 years working in the mining industry.</a:t>
            </a:r>
          </a:p>
          <a:p>
            <a:pPr marL="176213" marR="0" lvl="0" indent="-176213" algn="l" defTabSz="914400" rtl="0" eaLnBrk="1" fontAlgn="auto" latinLnBrk="0" hangingPunct="1">
              <a:lnSpc>
                <a:spcPct val="100000"/>
              </a:lnSpc>
              <a:spcBef>
                <a:spcPts val="0"/>
              </a:spcBef>
              <a:spcAft>
                <a:spcPts val="300"/>
              </a:spcAft>
              <a:buClr>
                <a:srgbClr val="FFC000"/>
              </a:buClr>
              <a:buSzTx/>
              <a:buFont typeface="Wingdings" panose="05000000000000000000" pitchFamily="2" charset="2"/>
              <a:buChar char="§"/>
              <a:tabLst/>
              <a:defRPr/>
            </a:pPr>
            <a:r>
              <a:rPr kumimoji="0" lang="en-US" sz="900" b="0" i="0" u="none" strike="noStrike" kern="1200" cap="none" spc="0" normalizeH="0" baseline="0" noProof="0" dirty="0">
                <a:ln>
                  <a:noFill/>
                </a:ln>
                <a:solidFill>
                  <a:prstClr val="black"/>
                </a:solidFill>
                <a:effectLst/>
                <a:uLnTx/>
                <a:uFillTx/>
                <a:latin typeface="Arial Nova" panose="020B0504020202020204" pitchFamily="34" charset="0"/>
                <a:ea typeface="+mn-ea"/>
                <a:cs typeface="Times New Roman" panose="02020603050405020304" pitchFamily="18" charset="0"/>
              </a:rPr>
              <a:t>Prior to his career in mining, he served as a logistics officer in the Canadian Army for 22 years.</a:t>
            </a:r>
          </a:p>
          <a:p>
            <a:pPr marL="176213" marR="0" lvl="0" indent="-176213" algn="l" defTabSz="914400" rtl="0" eaLnBrk="1" fontAlgn="auto" latinLnBrk="0" hangingPunct="1">
              <a:lnSpc>
                <a:spcPct val="100000"/>
              </a:lnSpc>
              <a:spcBef>
                <a:spcPts val="0"/>
              </a:spcBef>
              <a:spcAft>
                <a:spcPts val="300"/>
              </a:spcAft>
              <a:buClr>
                <a:srgbClr val="FFC000"/>
              </a:buClr>
              <a:buSzTx/>
              <a:buFont typeface="Wingdings" panose="05000000000000000000" pitchFamily="2" charset="2"/>
              <a:buChar char="§"/>
              <a:tabLst/>
              <a:defRPr/>
            </a:pPr>
            <a:r>
              <a:rPr lang="en-US" sz="900" dirty="0">
                <a:solidFill>
                  <a:prstClr val="black"/>
                </a:solidFill>
              </a:rPr>
              <a:t>Board member of Abcourt since February 2025</a:t>
            </a:r>
            <a:endParaRPr kumimoji="0" lang="en-US" sz="900" b="0" i="0" u="none" strike="noStrike" kern="1200" cap="none" spc="0" normalizeH="0" baseline="0" noProof="0" dirty="0">
              <a:ln>
                <a:noFill/>
              </a:ln>
              <a:solidFill>
                <a:prstClr val="black"/>
              </a:solidFill>
              <a:effectLst/>
              <a:uLnTx/>
              <a:uFillTx/>
              <a:latin typeface="Arial Nova" panose="020B0504020202020204" pitchFamily="34" charset="0"/>
              <a:ea typeface="+mn-ea"/>
              <a:cs typeface="Times New Roman" panose="02020603050405020304" pitchFamily="18" charset="0"/>
            </a:endParaRPr>
          </a:p>
        </p:txBody>
      </p:sp>
      <p:pic>
        <p:nvPicPr>
          <p:cNvPr id="8" name="Image 7" descr="Une image contenant personne, cravate, Visage humain, sourire&#10;&#10;Description générée automatiquement">
            <a:extLst>
              <a:ext uri="{FF2B5EF4-FFF2-40B4-BE49-F238E27FC236}">
                <a16:creationId xmlns:a16="http://schemas.microsoft.com/office/drawing/2014/main" id="{773A1148-4B51-E77F-4073-E3DB7C2EFAC8}"/>
              </a:ext>
            </a:extLst>
          </p:cNvPr>
          <p:cNvPicPr>
            <a:picLocks noChangeAspect="1"/>
          </p:cNvPicPr>
          <p:nvPr/>
        </p:nvPicPr>
        <p:blipFill>
          <a:blip r:embed="rId6">
            <a:grayscl/>
            <a:extLst>
              <a:ext uri="{28A0092B-C50C-407E-A947-70E740481C1C}">
                <a14:useLocalDpi xmlns:a14="http://schemas.microsoft.com/office/drawing/2010/main" val="0"/>
              </a:ext>
            </a:extLst>
          </a:blip>
          <a:srcRect l="13745" r="24684" b="18530"/>
          <a:stretch/>
        </p:blipFill>
        <p:spPr>
          <a:xfrm>
            <a:off x="228769" y="3242072"/>
            <a:ext cx="1032430" cy="1297602"/>
          </a:xfrm>
          <a:prstGeom prst="ellipse">
            <a:avLst/>
          </a:prstGeom>
          <a:noFill/>
        </p:spPr>
      </p:pic>
      <p:pic>
        <p:nvPicPr>
          <p:cNvPr id="13" name="Image 12">
            <a:extLst>
              <a:ext uri="{FF2B5EF4-FFF2-40B4-BE49-F238E27FC236}">
                <a16:creationId xmlns:a16="http://schemas.microsoft.com/office/drawing/2014/main" id="{C31CEB29-30EC-CB52-6A96-07A085FDE8E5}"/>
              </a:ext>
            </a:extLst>
          </p:cNvPr>
          <p:cNvPicPr>
            <a:picLocks noChangeAspect="1"/>
          </p:cNvPicPr>
          <p:nvPr/>
        </p:nvPicPr>
        <p:blipFill>
          <a:blip r:embed="rId7">
            <a:grayscl/>
          </a:blip>
          <a:srcRect l="14134" r="5227"/>
          <a:stretch>
            <a:fillRect/>
          </a:stretch>
        </p:blipFill>
        <p:spPr>
          <a:xfrm>
            <a:off x="8151129" y="3304805"/>
            <a:ext cx="1008349" cy="1273666"/>
          </a:xfrm>
          <a:prstGeom prst="ellipse">
            <a:avLst/>
          </a:prstGeom>
          <a:noFill/>
        </p:spPr>
      </p:pic>
    </p:spTree>
    <p:extLst>
      <p:ext uri="{BB962C8B-B14F-4D97-AF65-F5344CB8AC3E}">
        <p14:creationId xmlns:p14="http://schemas.microsoft.com/office/powerpoint/2010/main" val="1302176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6890913-95B2-50AE-5192-D7EBFC16B31C}"/>
              </a:ext>
            </a:extLst>
          </p:cNvPr>
          <p:cNvPicPr>
            <a:picLocks noChangeAspect="1"/>
          </p:cNvPicPr>
          <p:nvPr/>
        </p:nvPicPr>
        <p:blipFill>
          <a:blip r:embed="rId2">
            <a:extLst>
              <a:ext uri="{BEBA8EAE-BF5A-486C-A8C5-ECC9F3942E4B}">
                <a14:imgProps xmlns:a14="http://schemas.microsoft.com/office/drawing/2010/main">
                  <a14:imgLayer r:embed="rId3">
                    <a14:imgEffect>
                      <a14:saturation sat="33000"/>
                    </a14:imgEffect>
                  </a14:imgLayer>
                </a14:imgProps>
              </a:ext>
            </a:extLst>
          </a:blip>
          <a:srcRect t="4011" r="4009" b="14103"/>
          <a:stretch>
            <a:fillRect/>
          </a:stretch>
        </p:blipFill>
        <p:spPr>
          <a:xfrm>
            <a:off x="4378100" y="3866778"/>
            <a:ext cx="1126658" cy="1447256"/>
          </a:xfrm>
          <a:prstGeom prst="ellipse">
            <a:avLst/>
          </a:prstGeom>
        </p:spPr>
      </p:pic>
      <p:sp>
        <p:nvSpPr>
          <p:cNvPr id="5" name="Content Placeholder 4">
            <a:extLst>
              <a:ext uri="{FF2B5EF4-FFF2-40B4-BE49-F238E27FC236}">
                <a16:creationId xmlns:a16="http://schemas.microsoft.com/office/drawing/2014/main" id="{044E7BF9-D19F-45A9-820A-050AA68A4884}"/>
              </a:ext>
            </a:extLst>
          </p:cNvPr>
          <p:cNvSpPr>
            <a:spLocks noGrp="1"/>
          </p:cNvSpPr>
          <p:nvPr>
            <p:ph idx="1"/>
          </p:nvPr>
        </p:nvSpPr>
        <p:spPr>
          <a:xfrm>
            <a:off x="1380451" y="1030817"/>
            <a:ext cx="2930709" cy="1531188"/>
          </a:xfrm>
        </p:spPr>
        <p:txBody>
          <a:bodyPr wrap="square">
            <a:spAutoFit/>
          </a:bodyPr>
          <a:lstStyle/>
          <a:p>
            <a:pPr marL="0" indent="0">
              <a:spcAft>
                <a:spcPts val="300"/>
              </a:spcAft>
              <a:buNone/>
            </a:pPr>
            <a:r>
              <a:rPr lang="en-CA" sz="1200" b="1" dirty="0"/>
              <a:t>Pascal Hamelin, </a:t>
            </a:r>
            <a:r>
              <a:rPr lang="en-CA" sz="1200" b="1" dirty="0" err="1"/>
              <a:t>ing</a:t>
            </a:r>
            <a:r>
              <a:rPr lang="en-CA" sz="1200" b="1" dirty="0"/>
              <a:t>. </a:t>
            </a:r>
            <a:r>
              <a:rPr lang="en-CA" sz="1200" b="1" dirty="0">
                <a:solidFill>
                  <a:srgbClr val="FFC000"/>
                </a:solidFill>
                <a:cs typeface="Calibri" panose="020F0502020204030204" pitchFamily="34" charset="0"/>
              </a:rPr>
              <a:t>│</a:t>
            </a:r>
            <a:r>
              <a:rPr lang="en-CA" sz="1200" b="1" dirty="0">
                <a:cs typeface="Calibri" panose="020F0502020204030204" pitchFamily="34" charset="0"/>
              </a:rPr>
              <a:t> President &amp; CEO</a:t>
            </a:r>
            <a:endParaRPr lang="en-CA" sz="1200" b="1" dirty="0"/>
          </a:p>
          <a:p>
            <a:pPr marL="176213" indent="-176213">
              <a:spcAft>
                <a:spcPts val="300"/>
              </a:spcAft>
              <a:buClr>
                <a:srgbClr val="FFC000"/>
              </a:buClr>
            </a:pPr>
            <a:r>
              <a:rPr lang="en-US" sz="1000" dirty="0"/>
              <a:t>Mining engineer with 34 years of experience in project management, and operating mines.</a:t>
            </a:r>
          </a:p>
          <a:p>
            <a:pPr marL="176213" indent="-176213">
              <a:spcAft>
                <a:spcPts val="300"/>
              </a:spcAft>
              <a:buClr>
                <a:srgbClr val="FFC000"/>
              </a:buClr>
            </a:pPr>
            <a:r>
              <a:rPr lang="en-US" sz="1000" dirty="0"/>
              <a:t>Has many years of experience in underground precious metal operations</a:t>
            </a:r>
          </a:p>
          <a:p>
            <a:pPr marL="176213" indent="-176213">
              <a:spcAft>
                <a:spcPts val="300"/>
              </a:spcAft>
              <a:buClr>
                <a:srgbClr val="FFC000"/>
              </a:buClr>
            </a:pPr>
            <a:r>
              <a:rPr lang="en-US" sz="1000" dirty="0"/>
              <a:t>Holder of a degree in mining engineering and member of the Ordre des ingénieurs du Québec (Ing.) and of the Professional Engineers Ontario (P. </a:t>
            </a:r>
            <a:r>
              <a:rPr lang="en-US" sz="1000" dirty="0" err="1"/>
              <a:t>Eng</a:t>
            </a:r>
            <a:r>
              <a:rPr lang="en-US" sz="1000" dirty="0"/>
              <a:t>)</a:t>
            </a:r>
          </a:p>
        </p:txBody>
      </p:sp>
      <p:sp>
        <p:nvSpPr>
          <p:cNvPr id="11" name="Title 10">
            <a:extLst>
              <a:ext uri="{FF2B5EF4-FFF2-40B4-BE49-F238E27FC236}">
                <a16:creationId xmlns:a16="http://schemas.microsoft.com/office/drawing/2014/main" id="{1F048140-E1D5-81AA-C564-CA4499DEE933}"/>
              </a:ext>
            </a:extLst>
          </p:cNvPr>
          <p:cNvSpPr>
            <a:spLocks noGrp="1"/>
          </p:cNvSpPr>
          <p:nvPr>
            <p:ph type="title"/>
          </p:nvPr>
        </p:nvSpPr>
        <p:spPr/>
        <p:txBody>
          <a:bodyPr>
            <a:normAutofit/>
          </a:bodyPr>
          <a:lstStyle/>
          <a:p>
            <a:r>
              <a:rPr lang="en-US" sz="4000" dirty="0"/>
              <a:t>Experienced Team of Mine Builders &amp; Operators</a:t>
            </a:r>
            <a:endParaRPr lang="en-CA" sz="4000" dirty="0"/>
          </a:p>
        </p:txBody>
      </p:sp>
      <p:sp>
        <p:nvSpPr>
          <p:cNvPr id="22" name="Content Placeholder 4">
            <a:extLst>
              <a:ext uri="{FF2B5EF4-FFF2-40B4-BE49-F238E27FC236}">
                <a16:creationId xmlns:a16="http://schemas.microsoft.com/office/drawing/2014/main" id="{49B866AB-912D-8531-65F3-9086438F7E82}"/>
              </a:ext>
            </a:extLst>
          </p:cNvPr>
          <p:cNvSpPr txBox="1">
            <a:spLocks/>
          </p:cNvSpPr>
          <p:nvPr/>
        </p:nvSpPr>
        <p:spPr>
          <a:xfrm>
            <a:off x="1471759" y="3805227"/>
            <a:ext cx="2902138" cy="1223412"/>
          </a:xfrm>
          <a:prstGeom prst="rect">
            <a:avLst/>
          </a:prstGeom>
        </p:spPr>
        <p:txBody>
          <a:bodyPr vert="horz" wrap="square" lIns="0" tIns="0" rIns="0" bIns="0" rtlCol="0">
            <a:spAutoFit/>
          </a:bodyPr>
          <a:lstStyle>
            <a:lvl1pPr marL="263525" indent="-263525"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sz="2000" kern="1200">
                <a:solidFill>
                  <a:schemeClr val="tx1"/>
                </a:solidFill>
                <a:latin typeface="Arial Nova" panose="020B0504020202020204" pitchFamily="34" charset="0"/>
                <a:ea typeface="+mn-ea"/>
                <a:cs typeface="Times New Roman" panose="02020603050405020304" pitchFamily="18" charset="0"/>
              </a:defRPr>
            </a:lvl1pPr>
            <a:lvl2pPr marL="536575" indent="-273050" algn="l" defTabSz="914400" rtl="0" eaLnBrk="1" latinLnBrk="0" hangingPunct="1">
              <a:lnSpc>
                <a:spcPct val="100000"/>
              </a:lnSpc>
              <a:spcBef>
                <a:spcPts val="0"/>
              </a:spcBef>
              <a:spcAft>
                <a:spcPts val="600"/>
              </a:spcAft>
              <a:buClrTx/>
              <a:buFont typeface="Calibri" panose="020F0502020204030204" pitchFamily="34" charset="0"/>
              <a:buChar char="‒"/>
              <a:defRPr sz="1800" kern="1200">
                <a:solidFill>
                  <a:schemeClr val="tx1"/>
                </a:solidFill>
                <a:latin typeface="Arial Nova" panose="020B0504020202020204" pitchFamily="34" charset="0"/>
                <a:ea typeface="+mn-ea"/>
                <a:cs typeface="Times New Roman" panose="02020603050405020304" pitchFamily="18" charset="0"/>
              </a:defRPr>
            </a:lvl2pPr>
            <a:lvl3pPr marL="811213" indent="-274638" algn="l" defTabSz="914400" rtl="0" eaLnBrk="1" latinLnBrk="0" hangingPunct="1">
              <a:lnSpc>
                <a:spcPct val="100000"/>
              </a:lnSpc>
              <a:spcBef>
                <a:spcPts val="0"/>
              </a:spcBef>
              <a:spcAft>
                <a:spcPts val="600"/>
              </a:spcAft>
              <a:buClrTx/>
              <a:buFont typeface="Wingdings" panose="05000000000000000000" pitchFamily="2" charset="2"/>
              <a:buChar char="§"/>
              <a:defRPr sz="1600" kern="1200">
                <a:solidFill>
                  <a:schemeClr val="tx1"/>
                </a:solidFill>
                <a:latin typeface="Arial Nova" panose="020B0504020202020204" pitchFamily="34" charset="0"/>
                <a:ea typeface="+mn-ea"/>
                <a:cs typeface="Times New Roman" panose="02020603050405020304" pitchFamily="18" charset="0"/>
              </a:defRPr>
            </a:lvl3pPr>
            <a:lvl4pPr marL="1074738" indent="-263525" algn="l" defTabSz="914400" rtl="0" eaLnBrk="1" latinLnBrk="0" hangingPunct="1">
              <a:lnSpc>
                <a:spcPct val="100000"/>
              </a:lnSpc>
              <a:spcBef>
                <a:spcPts val="0"/>
              </a:spcBef>
              <a:spcAft>
                <a:spcPts val="600"/>
              </a:spcAft>
              <a:buClrTx/>
              <a:buFont typeface="Wingdings" panose="05000000000000000000" pitchFamily="2" charset="2"/>
              <a:buChar char="§"/>
              <a:defRPr sz="1400" kern="1200">
                <a:solidFill>
                  <a:schemeClr val="tx1"/>
                </a:solidFill>
                <a:latin typeface="Arial Nova" panose="020B0504020202020204" pitchFamily="34" charset="0"/>
                <a:ea typeface="+mn-ea"/>
                <a:cs typeface="Times New Roman" panose="02020603050405020304" pitchFamily="18" charset="0"/>
              </a:defRPr>
            </a:lvl4pPr>
            <a:lvl5pPr marL="1347788" indent="-273050" algn="l" defTabSz="914400" rtl="0" eaLnBrk="1" latinLnBrk="0" hangingPunct="1">
              <a:lnSpc>
                <a:spcPct val="100000"/>
              </a:lnSpc>
              <a:spcBef>
                <a:spcPts val="0"/>
              </a:spcBef>
              <a:spcAft>
                <a:spcPts val="600"/>
              </a:spcAft>
              <a:buClrTx/>
              <a:buFont typeface="Wingdings" panose="05000000000000000000" pitchFamily="2" charset="2"/>
              <a:buChar char="§"/>
              <a:defRPr sz="1400" kern="1200">
                <a:solidFill>
                  <a:schemeClr val="tx1"/>
                </a:solidFill>
                <a:latin typeface="Arial Nova" panose="020B0504020202020204" pitchFamily="34"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300"/>
              </a:spcAft>
              <a:buFont typeface="Wingdings" panose="05000000000000000000" pitchFamily="2" charset="2"/>
              <a:buNone/>
            </a:pPr>
            <a:r>
              <a:rPr lang="en-CA" sz="1200" b="1" dirty="0"/>
              <a:t>Robert Gagnon, </a:t>
            </a:r>
            <a:r>
              <a:rPr lang="en-CA" sz="1200" b="1" dirty="0" err="1"/>
              <a:t>Géo</a:t>
            </a:r>
            <a:r>
              <a:rPr lang="en-CA" sz="1200" b="1" dirty="0"/>
              <a:t>. </a:t>
            </a:r>
            <a:r>
              <a:rPr lang="en-CA" sz="1200" b="1" dirty="0">
                <a:solidFill>
                  <a:srgbClr val="FFC000"/>
                </a:solidFill>
                <a:cs typeface="Calibri" panose="020F0502020204030204" pitchFamily="34" charset="0"/>
              </a:rPr>
              <a:t>│</a:t>
            </a:r>
            <a:r>
              <a:rPr lang="en-CA" sz="1200" b="1" dirty="0">
                <a:cs typeface="Calibri" panose="020F0502020204030204" pitchFamily="34" charset="0"/>
              </a:rPr>
              <a:t> VP Exploration</a:t>
            </a:r>
            <a:endParaRPr lang="en-CA" sz="1200" b="1" dirty="0"/>
          </a:p>
          <a:p>
            <a:pPr marL="176213" indent="-176213">
              <a:spcAft>
                <a:spcPts val="300"/>
              </a:spcAft>
              <a:buClr>
                <a:srgbClr val="FFC000"/>
              </a:buClr>
            </a:pPr>
            <a:r>
              <a:rPr lang="en-US" sz="1000" dirty="0"/>
              <a:t>Geologist with over 25 years experience in exploration, mineral processing, and education</a:t>
            </a:r>
          </a:p>
          <a:p>
            <a:pPr marL="176213" indent="-176213">
              <a:spcAft>
                <a:spcPts val="300"/>
              </a:spcAft>
              <a:buClr>
                <a:srgbClr val="FFC000"/>
              </a:buClr>
            </a:pPr>
            <a:r>
              <a:rPr lang="en-US" sz="1000" dirty="0"/>
              <a:t>President of Pershimex from 2013 until May 2023 when acquired by Abcourt.</a:t>
            </a:r>
          </a:p>
          <a:p>
            <a:pPr marL="176213" indent="-176213">
              <a:spcAft>
                <a:spcPts val="300"/>
              </a:spcAft>
              <a:buClr>
                <a:srgbClr val="FFC000"/>
              </a:buClr>
            </a:pPr>
            <a:r>
              <a:rPr lang="en-US" sz="1000" dirty="0"/>
              <a:t>Holder of a degree in geology and member of the Ordre des </a:t>
            </a:r>
            <a:r>
              <a:rPr lang="en-US" sz="1000" dirty="0" err="1"/>
              <a:t>Géologues</a:t>
            </a:r>
            <a:r>
              <a:rPr lang="en-US" sz="1000" dirty="0"/>
              <a:t> du Québec (</a:t>
            </a:r>
            <a:r>
              <a:rPr lang="en-US" sz="1000" dirty="0" err="1"/>
              <a:t>géo</a:t>
            </a:r>
            <a:r>
              <a:rPr lang="en-US" sz="1000" dirty="0"/>
              <a:t>.)</a:t>
            </a:r>
          </a:p>
        </p:txBody>
      </p:sp>
      <p:sp>
        <p:nvSpPr>
          <p:cNvPr id="23" name="Content Placeholder 4">
            <a:extLst>
              <a:ext uri="{FF2B5EF4-FFF2-40B4-BE49-F238E27FC236}">
                <a16:creationId xmlns:a16="http://schemas.microsoft.com/office/drawing/2014/main" id="{3B31E731-A968-6AC0-735A-02D83E45B6AB}"/>
              </a:ext>
            </a:extLst>
          </p:cNvPr>
          <p:cNvSpPr txBox="1">
            <a:spLocks/>
          </p:cNvSpPr>
          <p:nvPr/>
        </p:nvSpPr>
        <p:spPr>
          <a:xfrm>
            <a:off x="5579815" y="1034112"/>
            <a:ext cx="2321048" cy="1531188"/>
          </a:xfrm>
          <a:prstGeom prst="rect">
            <a:avLst/>
          </a:prstGeom>
        </p:spPr>
        <p:txBody>
          <a:bodyPr vert="horz" wrap="square" lIns="0" tIns="0" rIns="0" bIns="0" rtlCol="0">
            <a:spAutoFit/>
          </a:bodyPr>
          <a:lstStyle>
            <a:lvl1pPr marL="263525" indent="-263525"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sz="2000" kern="1200">
                <a:solidFill>
                  <a:schemeClr val="tx1"/>
                </a:solidFill>
                <a:latin typeface="Arial Nova" panose="020B0504020202020204" pitchFamily="34" charset="0"/>
                <a:ea typeface="+mn-ea"/>
                <a:cs typeface="Times New Roman" panose="02020603050405020304" pitchFamily="18" charset="0"/>
              </a:defRPr>
            </a:lvl1pPr>
            <a:lvl2pPr marL="536575" indent="-273050" algn="l" defTabSz="914400" rtl="0" eaLnBrk="1" latinLnBrk="0" hangingPunct="1">
              <a:lnSpc>
                <a:spcPct val="100000"/>
              </a:lnSpc>
              <a:spcBef>
                <a:spcPts val="0"/>
              </a:spcBef>
              <a:spcAft>
                <a:spcPts val="600"/>
              </a:spcAft>
              <a:buClrTx/>
              <a:buFont typeface="Calibri" panose="020F0502020204030204" pitchFamily="34" charset="0"/>
              <a:buChar char="‒"/>
              <a:defRPr sz="1800" kern="1200">
                <a:solidFill>
                  <a:schemeClr val="tx1"/>
                </a:solidFill>
                <a:latin typeface="Arial Nova" panose="020B0504020202020204" pitchFamily="34" charset="0"/>
                <a:ea typeface="+mn-ea"/>
                <a:cs typeface="Times New Roman" panose="02020603050405020304" pitchFamily="18" charset="0"/>
              </a:defRPr>
            </a:lvl2pPr>
            <a:lvl3pPr marL="811213" indent="-274638" algn="l" defTabSz="914400" rtl="0" eaLnBrk="1" latinLnBrk="0" hangingPunct="1">
              <a:lnSpc>
                <a:spcPct val="100000"/>
              </a:lnSpc>
              <a:spcBef>
                <a:spcPts val="0"/>
              </a:spcBef>
              <a:spcAft>
                <a:spcPts val="600"/>
              </a:spcAft>
              <a:buClrTx/>
              <a:buFont typeface="Wingdings" panose="05000000000000000000" pitchFamily="2" charset="2"/>
              <a:buChar char="§"/>
              <a:defRPr sz="1600" kern="1200">
                <a:solidFill>
                  <a:schemeClr val="tx1"/>
                </a:solidFill>
                <a:latin typeface="Arial Nova" panose="020B0504020202020204" pitchFamily="34" charset="0"/>
                <a:ea typeface="+mn-ea"/>
                <a:cs typeface="Times New Roman" panose="02020603050405020304" pitchFamily="18" charset="0"/>
              </a:defRPr>
            </a:lvl3pPr>
            <a:lvl4pPr marL="1074738" indent="-263525" algn="l" defTabSz="914400" rtl="0" eaLnBrk="1" latinLnBrk="0" hangingPunct="1">
              <a:lnSpc>
                <a:spcPct val="100000"/>
              </a:lnSpc>
              <a:spcBef>
                <a:spcPts val="0"/>
              </a:spcBef>
              <a:spcAft>
                <a:spcPts val="600"/>
              </a:spcAft>
              <a:buClrTx/>
              <a:buFont typeface="Wingdings" panose="05000000000000000000" pitchFamily="2" charset="2"/>
              <a:buChar char="§"/>
              <a:defRPr sz="1400" kern="1200">
                <a:solidFill>
                  <a:schemeClr val="tx1"/>
                </a:solidFill>
                <a:latin typeface="Arial Nova" panose="020B0504020202020204" pitchFamily="34" charset="0"/>
                <a:ea typeface="+mn-ea"/>
                <a:cs typeface="Times New Roman" panose="02020603050405020304" pitchFamily="18" charset="0"/>
              </a:defRPr>
            </a:lvl4pPr>
            <a:lvl5pPr marL="1347788" indent="-273050" algn="l" defTabSz="914400" rtl="0" eaLnBrk="1" latinLnBrk="0" hangingPunct="1">
              <a:lnSpc>
                <a:spcPct val="100000"/>
              </a:lnSpc>
              <a:spcBef>
                <a:spcPts val="0"/>
              </a:spcBef>
              <a:spcAft>
                <a:spcPts val="600"/>
              </a:spcAft>
              <a:buClrTx/>
              <a:buFont typeface="Wingdings" panose="05000000000000000000" pitchFamily="2" charset="2"/>
              <a:buChar char="§"/>
              <a:defRPr sz="1400" kern="1200">
                <a:solidFill>
                  <a:schemeClr val="tx1"/>
                </a:solidFill>
                <a:latin typeface="Arial Nova" panose="020B0504020202020204" pitchFamily="34"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300"/>
              </a:spcAft>
              <a:buFont typeface="Wingdings" panose="05000000000000000000" pitchFamily="2" charset="2"/>
              <a:buNone/>
            </a:pPr>
            <a:r>
              <a:rPr lang="en-CA" sz="1200" b="1" dirty="0"/>
              <a:t>Alain Lévesque, CPA </a:t>
            </a:r>
            <a:r>
              <a:rPr lang="en-CA" sz="1200" b="1" dirty="0">
                <a:solidFill>
                  <a:srgbClr val="FFC000"/>
                </a:solidFill>
                <a:cs typeface="Calibri" panose="020F0502020204030204" pitchFamily="34" charset="0"/>
              </a:rPr>
              <a:t>│</a:t>
            </a:r>
            <a:r>
              <a:rPr lang="en-CA" sz="1200" b="1" dirty="0">
                <a:cs typeface="Calibri" panose="020F0502020204030204" pitchFamily="34" charset="0"/>
              </a:rPr>
              <a:t> CFO</a:t>
            </a:r>
            <a:endParaRPr lang="en-CA" sz="1200" b="1" dirty="0"/>
          </a:p>
          <a:p>
            <a:pPr marL="176213" indent="-176213">
              <a:spcAft>
                <a:spcPts val="300"/>
              </a:spcAft>
              <a:buClr>
                <a:srgbClr val="FFC000"/>
              </a:buClr>
            </a:pPr>
            <a:r>
              <a:rPr lang="en-US" sz="1000" dirty="0"/>
              <a:t>Accountant with 30 years experience in public listed companies.</a:t>
            </a:r>
          </a:p>
          <a:p>
            <a:pPr marL="176213" indent="-176213">
              <a:spcAft>
                <a:spcPts val="300"/>
              </a:spcAft>
              <a:buClr>
                <a:srgbClr val="FFC000"/>
              </a:buClr>
            </a:pPr>
            <a:r>
              <a:rPr lang="en-US" sz="1000" dirty="0"/>
              <a:t>Has experience in financing, M&amp;A, managing project startup  for public listed mining companies. </a:t>
            </a:r>
          </a:p>
          <a:p>
            <a:pPr marL="176213" indent="-176213">
              <a:spcAft>
                <a:spcPts val="300"/>
              </a:spcAft>
              <a:buClr>
                <a:srgbClr val="FFC000"/>
              </a:buClr>
            </a:pPr>
            <a:r>
              <a:rPr lang="en-US" sz="1000" dirty="0"/>
              <a:t>Holder of a degree in accounting, and member of the Ordre des CPA du Québec.</a:t>
            </a:r>
          </a:p>
        </p:txBody>
      </p:sp>
      <p:pic>
        <p:nvPicPr>
          <p:cNvPr id="3" name="Picture 16" descr="Pascal Hamelin - Crunchbase Person Profile">
            <a:extLst>
              <a:ext uri="{FF2B5EF4-FFF2-40B4-BE49-F238E27FC236}">
                <a16:creationId xmlns:a16="http://schemas.microsoft.com/office/drawing/2014/main" id="{A68D6199-03AA-FB8D-25E7-EA3ED695FA3B}"/>
              </a:ext>
            </a:extLst>
          </p:cNvPr>
          <p:cNvPicPr>
            <a:picLocks noChangeArrowheads="1"/>
          </p:cNvPicPr>
          <p:nvPr/>
        </p:nvPicPr>
        <p:blipFill rotWithShape="1">
          <a:blip r:embed="rId4">
            <a:grayscl/>
            <a:extLst>
              <a:ext uri="{28A0092B-C50C-407E-A947-70E740481C1C}">
                <a14:useLocalDpi xmlns:a14="http://schemas.microsoft.com/office/drawing/2010/main" val="0"/>
              </a:ext>
            </a:extLst>
          </a:blip>
          <a:srcRect l="13388" t="8073" r="13388" b="8073"/>
          <a:stretch/>
        </p:blipFill>
        <p:spPr bwMode="auto">
          <a:xfrm>
            <a:off x="250793" y="1030817"/>
            <a:ext cx="1080000" cy="1301220"/>
          </a:xfrm>
          <a:prstGeom prst="ellipse">
            <a:avLst/>
          </a:prstGeom>
          <a:noFill/>
          <a:extLst>
            <a:ext uri="{909E8E84-426E-40DD-AFC4-6F175D3DCCD1}">
              <a14:hiddenFill xmlns:a14="http://schemas.microsoft.com/office/drawing/2010/main">
                <a:solidFill>
                  <a:srgbClr val="FFFFFF"/>
                </a:solidFill>
              </a14:hiddenFill>
            </a:ext>
          </a:extLst>
        </p:spPr>
      </p:pic>
      <p:pic>
        <p:nvPicPr>
          <p:cNvPr id="9" name="Image 8" descr="Une image contenant Visage humain, personne, cravate, verres&#10;&#10;Description générée automatiquement">
            <a:extLst>
              <a:ext uri="{FF2B5EF4-FFF2-40B4-BE49-F238E27FC236}">
                <a16:creationId xmlns:a16="http://schemas.microsoft.com/office/drawing/2014/main" id="{E704265B-7E25-F93D-6AED-231B8411621E}"/>
              </a:ext>
            </a:extLst>
          </p:cNvPr>
          <p:cNvPicPr>
            <a:picLocks noChangeAspect="1"/>
          </p:cNvPicPr>
          <p:nvPr/>
        </p:nvPicPr>
        <p:blipFill>
          <a:blip r:embed="rId5">
            <a:grayscl/>
            <a:extLst>
              <a:ext uri="{28A0092B-C50C-407E-A947-70E740481C1C}">
                <a14:useLocalDpi xmlns:a14="http://schemas.microsoft.com/office/drawing/2010/main" val="0"/>
              </a:ext>
            </a:extLst>
          </a:blip>
          <a:stretch>
            <a:fillRect/>
          </a:stretch>
        </p:blipFill>
        <p:spPr>
          <a:xfrm>
            <a:off x="250793" y="3806022"/>
            <a:ext cx="1041311" cy="1462372"/>
          </a:xfrm>
          <a:prstGeom prst="ellipse">
            <a:avLst/>
          </a:prstGeom>
          <a:noFill/>
        </p:spPr>
      </p:pic>
      <p:sp>
        <p:nvSpPr>
          <p:cNvPr id="4" name="Content Placeholder 4">
            <a:extLst>
              <a:ext uri="{FF2B5EF4-FFF2-40B4-BE49-F238E27FC236}">
                <a16:creationId xmlns:a16="http://schemas.microsoft.com/office/drawing/2014/main" id="{86A608E0-556C-02D8-ABEF-B26F072A712C}"/>
              </a:ext>
            </a:extLst>
          </p:cNvPr>
          <p:cNvSpPr txBox="1">
            <a:spLocks/>
          </p:cNvSpPr>
          <p:nvPr/>
        </p:nvSpPr>
        <p:spPr>
          <a:xfrm>
            <a:off x="9330602" y="3707959"/>
            <a:ext cx="2610605" cy="1785104"/>
          </a:xfrm>
          <a:prstGeom prst="rect">
            <a:avLst/>
          </a:prstGeom>
        </p:spPr>
        <p:txBody>
          <a:bodyPr vert="horz" wrap="square" lIns="0" tIns="0" rIns="0" bIns="0" rtlCol="0">
            <a:spAutoFit/>
          </a:bodyPr>
          <a:lstStyle>
            <a:lvl1pPr marL="263525" indent="-263525"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sz="2000" kern="1200">
                <a:solidFill>
                  <a:schemeClr val="tx1"/>
                </a:solidFill>
                <a:latin typeface="Arial Nova" panose="020B0504020202020204" pitchFamily="34" charset="0"/>
                <a:ea typeface="+mn-ea"/>
                <a:cs typeface="Times New Roman" panose="02020603050405020304" pitchFamily="18" charset="0"/>
              </a:defRPr>
            </a:lvl1pPr>
            <a:lvl2pPr marL="536575" indent="-273050" algn="l" defTabSz="914400" rtl="0" eaLnBrk="1" latinLnBrk="0" hangingPunct="1">
              <a:lnSpc>
                <a:spcPct val="100000"/>
              </a:lnSpc>
              <a:spcBef>
                <a:spcPts val="0"/>
              </a:spcBef>
              <a:spcAft>
                <a:spcPts val="600"/>
              </a:spcAft>
              <a:buClrTx/>
              <a:buFont typeface="Calibri" panose="020F0502020204030204" pitchFamily="34" charset="0"/>
              <a:buChar char="‒"/>
              <a:defRPr sz="1800" kern="1200">
                <a:solidFill>
                  <a:schemeClr val="tx1"/>
                </a:solidFill>
                <a:latin typeface="Arial Nova" panose="020B0504020202020204" pitchFamily="34" charset="0"/>
                <a:ea typeface="+mn-ea"/>
                <a:cs typeface="Times New Roman" panose="02020603050405020304" pitchFamily="18" charset="0"/>
              </a:defRPr>
            </a:lvl2pPr>
            <a:lvl3pPr marL="811213" indent="-274638" algn="l" defTabSz="914400" rtl="0" eaLnBrk="1" latinLnBrk="0" hangingPunct="1">
              <a:lnSpc>
                <a:spcPct val="100000"/>
              </a:lnSpc>
              <a:spcBef>
                <a:spcPts val="0"/>
              </a:spcBef>
              <a:spcAft>
                <a:spcPts val="600"/>
              </a:spcAft>
              <a:buClrTx/>
              <a:buFont typeface="Wingdings" panose="05000000000000000000" pitchFamily="2" charset="2"/>
              <a:buChar char="§"/>
              <a:defRPr sz="1600" kern="1200">
                <a:solidFill>
                  <a:schemeClr val="tx1"/>
                </a:solidFill>
                <a:latin typeface="Arial Nova" panose="020B0504020202020204" pitchFamily="34" charset="0"/>
                <a:ea typeface="+mn-ea"/>
                <a:cs typeface="Times New Roman" panose="02020603050405020304" pitchFamily="18" charset="0"/>
              </a:defRPr>
            </a:lvl3pPr>
            <a:lvl4pPr marL="1074738" indent="-263525" algn="l" defTabSz="914400" rtl="0" eaLnBrk="1" latinLnBrk="0" hangingPunct="1">
              <a:lnSpc>
                <a:spcPct val="100000"/>
              </a:lnSpc>
              <a:spcBef>
                <a:spcPts val="0"/>
              </a:spcBef>
              <a:spcAft>
                <a:spcPts val="600"/>
              </a:spcAft>
              <a:buClrTx/>
              <a:buFont typeface="Wingdings" panose="05000000000000000000" pitchFamily="2" charset="2"/>
              <a:buChar char="§"/>
              <a:defRPr sz="1400" kern="1200">
                <a:solidFill>
                  <a:schemeClr val="tx1"/>
                </a:solidFill>
                <a:latin typeface="Arial Nova" panose="020B0504020202020204" pitchFamily="34" charset="0"/>
                <a:ea typeface="+mn-ea"/>
                <a:cs typeface="Times New Roman" panose="02020603050405020304" pitchFamily="18" charset="0"/>
              </a:defRPr>
            </a:lvl4pPr>
            <a:lvl5pPr marL="1347788" indent="-273050" algn="l" defTabSz="914400" rtl="0" eaLnBrk="1" latinLnBrk="0" hangingPunct="1">
              <a:lnSpc>
                <a:spcPct val="100000"/>
              </a:lnSpc>
              <a:spcBef>
                <a:spcPts val="0"/>
              </a:spcBef>
              <a:spcAft>
                <a:spcPts val="600"/>
              </a:spcAft>
              <a:buClrTx/>
              <a:buFont typeface="Wingdings" panose="05000000000000000000" pitchFamily="2" charset="2"/>
              <a:buChar char="§"/>
              <a:defRPr sz="1400" kern="1200">
                <a:solidFill>
                  <a:schemeClr val="tx1"/>
                </a:solidFill>
                <a:latin typeface="Arial Nova" panose="020B0504020202020204" pitchFamily="34"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300"/>
              </a:spcAft>
              <a:buFont typeface="Wingdings" panose="05000000000000000000" pitchFamily="2" charset="2"/>
              <a:buNone/>
            </a:pPr>
            <a:r>
              <a:rPr lang="en-CA" sz="1200" b="1" dirty="0"/>
              <a:t>Annie Migneault</a:t>
            </a:r>
            <a:r>
              <a:rPr lang="en-CA" sz="1200" b="1" dirty="0">
                <a:solidFill>
                  <a:srgbClr val="FFC000"/>
                </a:solidFill>
                <a:cs typeface="Calibri" panose="020F0502020204030204" pitchFamily="34" charset="0"/>
              </a:rPr>
              <a:t>│</a:t>
            </a:r>
            <a:r>
              <a:rPr lang="en-CA" sz="1200" b="1" dirty="0">
                <a:cs typeface="Calibri" panose="020F0502020204030204" pitchFamily="34" charset="0"/>
              </a:rPr>
              <a:t> General Manager</a:t>
            </a:r>
            <a:endParaRPr lang="en-CA" sz="1200" b="1" dirty="0"/>
          </a:p>
          <a:p>
            <a:pPr marL="176213" indent="-176213">
              <a:spcAft>
                <a:spcPts val="300"/>
              </a:spcAft>
              <a:buClr>
                <a:srgbClr val="FFC000"/>
              </a:buClr>
            </a:pPr>
            <a:r>
              <a:rPr lang="en-US" sz="1000" dirty="0"/>
              <a:t>Holder of a Bachelor's degree in Business Administration</a:t>
            </a:r>
          </a:p>
          <a:p>
            <a:pPr marL="176213" indent="-176213">
              <a:spcAft>
                <a:spcPts val="300"/>
              </a:spcAft>
              <a:buClr>
                <a:srgbClr val="FFC000"/>
              </a:buClr>
            </a:pPr>
            <a:r>
              <a:rPr lang="en-US" sz="1000" dirty="0"/>
              <a:t>has over 20 years of experience in the entrepreneurial world.</a:t>
            </a:r>
          </a:p>
          <a:p>
            <a:pPr marL="176213" indent="-176213">
              <a:spcAft>
                <a:spcPts val="300"/>
              </a:spcAft>
              <a:buClr>
                <a:srgbClr val="FFC000"/>
              </a:buClr>
            </a:pPr>
            <a:r>
              <a:rPr lang="en-US" sz="1000" dirty="0"/>
              <a:t>Before joining the Abcourt team in 2023, she held a senior executive position at </a:t>
            </a:r>
            <a:r>
              <a:rPr lang="en-US" sz="1000" dirty="0" err="1"/>
              <a:t>Technominex</a:t>
            </a:r>
            <a:r>
              <a:rPr lang="en-US" sz="1000" dirty="0"/>
              <a:t>, an exploration services company in the Abitibi Camp.</a:t>
            </a:r>
          </a:p>
          <a:p>
            <a:pPr marL="176213" indent="-176213">
              <a:spcAft>
                <a:spcPts val="300"/>
              </a:spcAft>
              <a:buClr>
                <a:srgbClr val="FFC000"/>
              </a:buClr>
            </a:pPr>
            <a:endParaRPr lang="en-US" sz="1400" dirty="0"/>
          </a:p>
        </p:txBody>
      </p:sp>
      <p:pic>
        <p:nvPicPr>
          <p:cNvPr id="7" name="Image 6" descr="Une image contenant Visage humain, personne, habits, mur&#10;&#10;Description générée automatiquement">
            <a:extLst>
              <a:ext uri="{FF2B5EF4-FFF2-40B4-BE49-F238E27FC236}">
                <a16:creationId xmlns:a16="http://schemas.microsoft.com/office/drawing/2014/main" id="{D5E286E1-09AA-F53C-D5C9-1FB564B10C90}"/>
              </a:ext>
            </a:extLst>
          </p:cNvPr>
          <p:cNvPicPr>
            <a:picLocks noChangeAspect="1"/>
          </p:cNvPicPr>
          <p:nvPr/>
        </p:nvPicPr>
        <p:blipFill>
          <a:blip r:embed="rId6">
            <a:grayscl/>
            <a:extLst>
              <a:ext uri="{28A0092B-C50C-407E-A947-70E740481C1C}">
                <a14:useLocalDpi xmlns:a14="http://schemas.microsoft.com/office/drawing/2010/main" val="0"/>
              </a:ext>
            </a:extLst>
          </a:blip>
          <a:srcRect l="18776" t="142" r="16047" b="10974"/>
          <a:stretch/>
        </p:blipFill>
        <p:spPr>
          <a:xfrm>
            <a:off x="8157177" y="3720588"/>
            <a:ext cx="1098368" cy="1392689"/>
          </a:xfrm>
          <a:prstGeom prst="ellipse">
            <a:avLst/>
          </a:prstGeom>
          <a:noFill/>
        </p:spPr>
      </p:pic>
      <p:pic>
        <p:nvPicPr>
          <p:cNvPr id="1026" name="Image 1">
            <a:extLst>
              <a:ext uri="{FF2B5EF4-FFF2-40B4-BE49-F238E27FC236}">
                <a16:creationId xmlns:a16="http://schemas.microsoft.com/office/drawing/2014/main" id="{979B7916-293A-93ED-9024-C800ED92F80E}"/>
              </a:ext>
            </a:extLst>
          </p:cNvPr>
          <p:cNvPicPr>
            <a:picLocks noChangeAspect="1" noChangeArrowheads="1"/>
          </p:cNvPicPr>
          <p:nvPr/>
        </p:nvPicPr>
        <p:blipFill>
          <a:blip r:embed="rId7">
            <a:grayscl/>
            <a:extLst>
              <a:ext uri="{28A0092B-C50C-407E-A947-70E740481C1C}">
                <a14:useLocalDpi xmlns:a14="http://schemas.microsoft.com/office/drawing/2010/main" val="0"/>
              </a:ext>
            </a:extLst>
          </a:blip>
          <a:srcRect/>
          <a:stretch>
            <a:fillRect/>
          </a:stretch>
        </p:blipFill>
        <p:spPr bwMode="auto">
          <a:xfrm>
            <a:off x="4472606" y="1030817"/>
            <a:ext cx="1002414" cy="1392689"/>
          </a:xfrm>
          <a:prstGeom prst="ellipse">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descr="Une image contenant personne, homme, complet, portant&#10;&#10;Description générée automatiquement">
            <a:extLst>
              <a:ext uri="{FF2B5EF4-FFF2-40B4-BE49-F238E27FC236}">
                <a16:creationId xmlns:a16="http://schemas.microsoft.com/office/drawing/2014/main" id="{F1DC5D1B-8FC2-3B37-CBE8-FB40F05B33EA}"/>
              </a:ext>
            </a:extLst>
          </p:cNvPr>
          <p:cNvPicPr>
            <a:picLocks noChangeAspect="1"/>
          </p:cNvPicPr>
          <p:nvPr/>
        </p:nvPicPr>
        <p:blipFill rotWithShape="1">
          <a:blip r:embed="rId8">
            <a:grayscl/>
            <a:extLst>
              <a:ext uri="{28A0092B-C50C-407E-A947-70E740481C1C}">
                <a14:useLocalDpi xmlns:a14="http://schemas.microsoft.com/office/drawing/2010/main" val="0"/>
              </a:ext>
            </a:extLst>
          </a:blip>
          <a:srcRect l="24033" t="12595" r="24819" b="44462"/>
          <a:stretch/>
        </p:blipFill>
        <p:spPr>
          <a:xfrm>
            <a:off x="8232234" y="995693"/>
            <a:ext cx="1023311" cy="1286142"/>
          </a:xfrm>
          <a:prstGeom prst="ellipse">
            <a:avLst/>
          </a:prstGeom>
          <a:noFill/>
        </p:spPr>
      </p:pic>
      <p:sp>
        <p:nvSpPr>
          <p:cNvPr id="6" name="Content Placeholder 4">
            <a:extLst>
              <a:ext uri="{FF2B5EF4-FFF2-40B4-BE49-F238E27FC236}">
                <a16:creationId xmlns:a16="http://schemas.microsoft.com/office/drawing/2014/main" id="{5E3B6292-FCAB-3DF3-AD76-6175C0AB58F4}"/>
              </a:ext>
            </a:extLst>
          </p:cNvPr>
          <p:cNvSpPr txBox="1">
            <a:spLocks/>
          </p:cNvSpPr>
          <p:nvPr/>
        </p:nvSpPr>
        <p:spPr>
          <a:xfrm>
            <a:off x="9360340" y="1030817"/>
            <a:ext cx="2580867" cy="1877437"/>
          </a:xfrm>
          <a:prstGeom prst="rect">
            <a:avLst/>
          </a:prstGeom>
        </p:spPr>
        <p:txBody>
          <a:bodyPr vert="horz" wrap="square" lIns="0" tIns="0" rIns="0" bIns="0" rtlCol="0">
            <a:spAutoFit/>
          </a:bodyPr>
          <a:lstStyle>
            <a:lvl1pPr marL="263525" indent="-263525"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sz="2000" kern="1200">
                <a:solidFill>
                  <a:schemeClr val="tx1"/>
                </a:solidFill>
                <a:latin typeface="Arial Nova" panose="020B0504020202020204" pitchFamily="34" charset="0"/>
                <a:ea typeface="+mn-ea"/>
                <a:cs typeface="Times New Roman" panose="02020603050405020304" pitchFamily="18" charset="0"/>
              </a:defRPr>
            </a:lvl1pPr>
            <a:lvl2pPr marL="536575" indent="-273050" algn="l" defTabSz="914400" rtl="0" eaLnBrk="1" latinLnBrk="0" hangingPunct="1">
              <a:lnSpc>
                <a:spcPct val="100000"/>
              </a:lnSpc>
              <a:spcBef>
                <a:spcPts val="0"/>
              </a:spcBef>
              <a:spcAft>
                <a:spcPts val="600"/>
              </a:spcAft>
              <a:buClrTx/>
              <a:buFont typeface="Calibri" panose="020F0502020204030204" pitchFamily="34" charset="0"/>
              <a:buChar char="‒"/>
              <a:defRPr sz="1800" kern="1200">
                <a:solidFill>
                  <a:schemeClr val="tx1"/>
                </a:solidFill>
                <a:latin typeface="Arial Nova" panose="020B0504020202020204" pitchFamily="34" charset="0"/>
                <a:ea typeface="+mn-ea"/>
                <a:cs typeface="Times New Roman" panose="02020603050405020304" pitchFamily="18" charset="0"/>
              </a:defRPr>
            </a:lvl2pPr>
            <a:lvl3pPr marL="811213" indent="-274638" algn="l" defTabSz="914400" rtl="0" eaLnBrk="1" latinLnBrk="0" hangingPunct="1">
              <a:lnSpc>
                <a:spcPct val="100000"/>
              </a:lnSpc>
              <a:spcBef>
                <a:spcPts val="0"/>
              </a:spcBef>
              <a:spcAft>
                <a:spcPts val="600"/>
              </a:spcAft>
              <a:buClrTx/>
              <a:buFont typeface="Wingdings" panose="05000000000000000000" pitchFamily="2" charset="2"/>
              <a:buChar char="§"/>
              <a:defRPr sz="1600" kern="1200">
                <a:solidFill>
                  <a:schemeClr val="tx1"/>
                </a:solidFill>
                <a:latin typeface="Arial Nova" panose="020B0504020202020204" pitchFamily="34" charset="0"/>
                <a:ea typeface="+mn-ea"/>
                <a:cs typeface="Times New Roman" panose="02020603050405020304" pitchFamily="18" charset="0"/>
              </a:defRPr>
            </a:lvl3pPr>
            <a:lvl4pPr marL="1074738" indent="-263525" algn="l" defTabSz="914400" rtl="0" eaLnBrk="1" latinLnBrk="0" hangingPunct="1">
              <a:lnSpc>
                <a:spcPct val="100000"/>
              </a:lnSpc>
              <a:spcBef>
                <a:spcPts val="0"/>
              </a:spcBef>
              <a:spcAft>
                <a:spcPts val="600"/>
              </a:spcAft>
              <a:buClrTx/>
              <a:buFont typeface="Wingdings" panose="05000000000000000000" pitchFamily="2" charset="2"/>
              <a:buChar char="§"/>
              <a:defRPr sz="1400" kern="1200">
                <a:solidFill>
                  <a:schemeClr val="tx1"/>
                </a:solidFill>
                <a:latin typeface="Arial Nova" panose="020B0504020202020204" pitchFamily="34" charset="0"/>
                <a:ea typeface="+mn-ea"/>
                <a:cs typeface="Times New Roman" panose="02020603050405020304" pitchFamily="18" charset="0"/>
              </a:defRPr>
            </a:lvl4pPr>
            <a:lvl5pPr marL="1347788" indent="-273050" algn="l" defTabSz="914400" rtl="0" eaLnBrk="1" latinLnBrk="0" hangingPunct="1">
              <a:lnSpc>
                <a:spcPct val="100000"/>
              </a:lnSpc>
              <a:spcBef>
                <a:spcPts val="0"/>
              </a:spcBef>
              <a:spcAft>
                <a:spcPts val="600"/>
              </a:spcAft>
              <a:buClrTx/>
              <a:buFont typeface="Wingdings" panose="05000000000000000000" pitchFamily="2" charset="2"/>
              <a:buChar char="§"/>
              <a:defRPr sz="1400" kern="1200">
                <a:solidFill>
                  <a:schemeClr val="tx1"/>
                </a:solidFill>
                <a:latin typeface="Arial Nova" panose="020B0504020202020204" pitchFamily="34"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300"/>
              </a:spcAft>
              <a:buClr>
                <a:prstClr val="black"/>
              </a:buClr>
              <a:buSzTx/>
              <a:buFont typeface="Wingdings" panose="05000000000000000000" pitchFamily="2" charset="2"/>
              <a:buNone/>
              <a:tabLst/>
              <a:defRPr/>
            </a:pPr>
            <a:r>
              <a:rPr kumimoji="0" lang="en-CA" sz="1200" b="1" i="0" u="none" strike="noStrike" kern="1200" cap="none" spc="0" normalizeH="0" baseline="0" noProof="0" dirty="0">
                <a:ln>
                  <a:noFill/>
                </a:ln>
                <a:solidFill>
                  <a:prstClr val="black"/>
                </a:solidFill>
                <a:effectLst/>
                <a:uLnTx/>
                <a:uFillTx/>
                <a:latin typeface="Arial Nova" panose="020B0504020202020204" pitchFamily="34" charset="0"/>
                <a:ea typeface="+mn-ea"/>
                <a:cs typeface="Times New Roman" panose="02020603050405020304" pitchFamily="18" charset="0"/>
              </a:rPr>
              <a:t>Loïc Bureau, </a:t>
            </a:r>
            <a:r>
              <a:rPr kumimoji="0" lang="en-CA" sz="1200" b="1" i="0" u="none" strike="noStrike" kern="1200" cap="none" spc="0" normalizeH="0" baseline="0" noProof="0" dirty="0" err="1">
                <a:ln>
                  <a:noFill/>
                </a:ln>
                <a:solidFill>
                  <a:prstClr val="black"/>
                </a:solidFill>
                <a:effectLst/>
                <a:uLnTx/>
                <a:uFillTx/>
                <a:latin typeface="Arial Nova" panose="020B0504020202020204" pitchFamily="34" charset="0"/>
                <a:ea typeface="+mn-ea"/>
                <a:cs typeface="Times New Roman" panose="02020603050405020304" pitchFamily="18" charset="0"/>
              </a:rPr>
              <a:t>ing</a:t>
            </a:r>
            <a:r>
              <a:rPr kumimoji="0" lang="en-CA" sz="1200" b="1" i="0" u="none" strike="noStrike" kern="1200" cap="none" spc="0" normalizeH="0" baseline="0" noProof="0" dirty="0">
                <a:ln>
                  <a:noFill/>
                </a:ln>
                <a:solidFill>
                  <a:prstClr val="black"/>
                </a:solidFill>
                <a:effectLst/>
                <a:uLnTx/>
                <a:uFillTx/>
                <a:latin typeface="Arial Nova" panose="020B0504020202020204" pitchFamily="34" charset="0"/>
                <a:ea typeface="+mn-ea"/>
                <a:cs typeface="Times New Roman" panose="02020603050405020304" pitchFamily="18" charset="0"/>
              </a:rPr>
              <a:t>. </a:t>
            </a:r>
            <a:r>
              <a:rPr kumimoji="0" lang="en-CA" sz="1200" b="1" i="0" u="none" strike="noStrike" kern="1200" cap="none" spc="0" normalizeH="0" baseline="0" noProof="0" dirty="0">
                <a:ln>
                  <a:noFill/>
                </a:ln>
                <a:solidFill>
                  <a:srgbClr val="FFC000"/>
                </a:solidFill>
                <a:effectLst/>
                <a:uLnTx/>
                <a:uFillTx/>
                <a:latin typeface="Arial Nova" panose="020B0504020202020204" pitchFamily="34" charset="0"/>
                <a:ea typeface="+mn-ea"/>
                <a:cs typeface="Calibri" panose="020F0502020204030204" pitchFamily="34" charset="0"/>
              </a:rPr>
              <a:t>│</a:t>
            </a:r>
            <a:r>
              <a:rPr kumimoji="0" lang="en-CA" sz="1200" b="1" i="0" u="none" strike="noStrike" kern="1200" cap="none" spc="0" normalizeH="0" baseline="0" noProof="0" dirty="0">
                <a:ln>
                  <a:noFill/>
                </a:ln>
                <a:solidFill>
                  <a:prstClr val="black"/>
                </a:solidFill>
                <a:effectLst/>
                <a:uLnTx/>
                <a:uFillTx/>
                <a:latin typeface="Arial Nova" panose="020B0504020202020204" pitchFamily="34" charset="0"/>
                <a:ea typeface="+mn-ea"/>
                <a:cs typeface="Calibri" panose="020F0502020204030204" pitchFamily="34" charset="0"/>
              </a:rPr>
              <a:t> COO</a:t>
            </a:r>
            <a:endParaRPr kumimoji="0" lang="en-CA" sz="1200" b="1" i="0" u="none" strike="noStrike" kern="1200" cap="none" spc="0" normalizeH="0" baseline="0" noProof="0" dirty="0">
              <a:ln>
                <a:noFill/>
              </a:ln>
              <a:solidFill>
                <a:prstClr val="black"/>
              </a:solidFill>
              <a:effectLst/>
              <a:uLnTx/>
              <a:uFillTx/>
              <a:latin typeface="Arial Nova" panose="020B0504020202020204" pitchFamily="34" charset="0"/>
              <a:ea typeface="+mn-ea"/>
              <a:cs typeface="Times New Roman" panose="02020603050405020304" pitchFamily="18" charset="0"/>
            </a:endParaRPr>
          </a:p>
          <a:p>
            <a:pPr marL="176213" marR="0" lvl="0" indent="-176213" algn="l" defTabSz="914400" rtl="0" eaLnBrk="1" fontAlgn="auto" latinLnBrk="0" hangingPunct="1">
              <a:lnSpc>
                <a:spcPct val="100000"/>
              </a:lnSpc>
              <a:spcBef>
                <a:spcPts val="0"/>
              </a:spcBef>
              <a:spcAft>
                <a:spcPts val="300"/>
              </a:spcAft>
              <a:buClr>
                <a:srgbClr val="FFC000"/>
              </a:buClr>
              <a:buSzTx/>
              <a:buFont typeface="Wingdings" panose="05000000000000000000" pitchFamily="2" charset="2"/>
              <a:buChar char="§"/>
              <a:tabLst/>
              <a:defRPr/>
            </a:pPr>
            <a:r>
              <a:rPr kumimoji="0" lang="en-US" sz="1000" b="0" i="0" u="none" strike="noStrike" kern="1200" cap="none" spc="0" normalizeH="0" baseline="0" noProof="0" dirty="0">
                <a:ln>
                  <a:noFill/>
                </a:ln>
                <a:solidFill>
                  <a:prstClr val="black"/>
                </a:solidFill>
                <a:effectLst/>
                <a:uLnTx/>
                <a:uFillTx/>
                <a:latin typeface="Arial Nova" panose="020B0504020202020204" pitchFamily="34" charset="0"/>
                <a:ea typeface="+mn-ea"/>
                <a:cs typeface="Times New Roman" panose="02020603050405020304" pitchFamily="18" charset="0"/>
              </a:rPr>
              <a:t>Geological engineer since 2006</a:t>
            </a:r>
          </a:p>
          <a:p>
            <a:pPr marL="176213" marR="0" lvl="0" indent="-176213" algn="l" defTabSz="914400" rtl="0" eaLnBrk="1" fontAlgn="auto" latinLnBrk="0" hangingPunct="1">
              <a:lnSpc>
                <a:spcPct val="100000"/>
              </a:lnSpc>
              <a:spcBef>
                <a:spcPts val="0"/>
              </a:spcBef>
              <a:spcAft>
                <a:spcPts val="300"/>
              </a:spcAft>
              <a:buClr>
                <a:srgbClr val="FFC000"/>
              </a:buClr>
              <a:buSzTx/>
              <a:buFont typeface="Wingdings" panose="05000000000000000000" pitchFamily="2" charset="2"/>
              <a:buChar char="§"/>
              <a:tabLst/>
              <a:defRPr/>
            </a:pPr>
            <a:r>
              <a:rPr lang="en-US" sz="1000" dirty="0">
                <a:solidFill>
                  <a:prstClr val="black"/>
                </a:solidFill>
              </a:rPr>
              <a:t>Was General Manager at </a:t>
            </a:r>
            <a:r>
              <a:rPr lang="en-US" sz="1000" dirty="0" err="1">
                <a:solidFill>
                  <a:prstClr val="black"/>
                </a:solidFill>
              </a:rPr>
              <a:t>Pershimco</a:t>
            </a:r>
            <a:r>
              <a:rPr lang="en-US" sz="1000" dirty="0">
                <a:solidFill>
                  <a:prstClr val="black"/>
                </a:solidFill>
              </a:rPr>
              <a:t> in Mexico, Panama and Canada</a:t>
            </a:r>
            <a:endParaRPr kumimoji="0" lang="en-US" sz="1000" b="0" i="0" u="none" strike="noStrike" kern="1200" cap="none" spc="0" normalizeH="0" baseline="0" noProof="0" dirty="0">
              <a:ln>
                <a:noFill/>
              </a:ln>
              <a:solidFill>
                <a:prstClr val="black"/>
              </a:solidFill>
              <a:effectLst/>
              <a:uLnTx/>
              <a:uFillTx/>
              <a:latin typeface="Arial Nova" panose="020B0504020202020204" pitchFamily="34" charset="0"/>
              <a:ea typeface="+mn-ea"/>
              <a:cs typeface="Times New Roman" panose="02020603050405020304" pitchFamily="18" charset="0"/>
            </a:endParaRPr>
          </a:p>
          <a:p>
            <a:pPr marL="176213" marR="0" lvl="0" indent="-176213" algn="l" defTabSz="914400" rtl="0" eaLnBrk="1" fontAlgn="auto" latinLnBrk="0" hangingPunct="1">
              <a:lnSpc>
                <a:spcPct val="100000"/>
              </a:lnSpc>
              <a:spcBef>
                <a:spcPts val="0"/>
              </a:spcBef>
              <a:spcAft>
                <a:spcPts val="300"/>
              </a:spcAft>
              <a:buClr>
                <a:srgbClr val="FFC000"/>
              </a:buClr>
              <a:buSzTx/>
              <a:buFont typeface="Wingdings" panose="05000000000000000000" pitchFamily="2" charset="2"/>
              <a:buChar char="§"/>
              <a:tabLst/>
              <a:defRPr/>
            </a:pPr>
            <a:r>
              <a:rPr kumimoji="0" lang="en-US" sz="1000" b="0" i="0" u="none" strike="noStrike" kern="1200" cap="none" spc="0" normalizeH="0" baseline="0" noProof="0" dirty="0">
                <a:ln>
                  <a:noFill/>
                </a:ln>
                <a:solidFill>
                  <a:prstClr val="black"/>
                </a:solidFill>
                <a:effectLst/>
                <a:uLnTx/>
                <a:uFillTx/>
                <a:latin typeface="Arial Nova" panose="020B0504020202020204" pitchFamily="34" charset="0"/>
                <a:ea typeface="+mn-ea"/>
                <a:cs typeface="Times New Roman" panose="02020603050405020304" pitchFamily="18" charset="0"/>
              </a:rPr>
              <a:t>Before joining Abcourt operations Team, he was coordinator of activities of the Mineral Technology Department at </a:t>
            </a:r>
            <a:r>
              <a:rPr kumimoji="0" lang="en-US" sz="1000" b="0" i="0" u="none" strike="noStrike" kern="1200" cap="none" spc="0" normalizeH="0" baseline="0" noProof="0" dirty="0" err="1">
                <a:ln>
                  <a:noFill/>
                </a:ln>
                <a:solidFill>
                  <a:prstClr val="black"/>
                </a:solidFill>
                <a:effectLst/>
                <a:uLnTx/>
                <a:uFillTx/>
                <a:latin typeface="Arial Nova" panose="020B0504020202020204" pitchFamily="34" charset="0"/>
                <a:ea typeface="+mn-ea"/>
                <a:cs typeface="Times New Roman" panose="02020603050405020304" pitchFamily="18" charset="0"/>
              </a:rPr>
              <a:t>Cegep</a:t>
            </a:r>
            <a:r>
              <a:rPr kumimoji="0" lang="en-US" sz="1000" b="0" i="0" u="none" strike="noStrike" kern="1200" cap="none" spc="0" normalizeH="0" baseline="0" noProof="0" dirty="0">
                <a:ln>
                  <a:noFill/>
                </a:ln>
                <a:solidFill>
                  <a:prstClr val="black"/>
                </a:solidFill>
                <a:effectLst/>
                <a:uLnTx/>
                <a:uFillTx/>
                <a:latin typeface="Arial Nova" panose="020B0504020202020204" pitchFamily="34" charset="0"/>
                <a:ea typeface="+mn-ea"/>
                <a:cs typeface="Times New Roman" panose="02020603050405020304" pitchFamily="18" charset="0"/>
              </a:rPr>
              <a:t> de </a:t>
            </a:r>
            <a:r>
              <a:rPr kumimoji="0" lang="en-US" sz="1000" b="0" i="0" u="none" strike="noStrike" kern="1200" cap="none" spc="0" normalizeH="0" baseline="0" noProof="0" dirty="0" err="1">
                <a:ln>
                  <a:noFill/>
                </a:ln>
                <a:solidFill>
                  <a:prstClr val="black"/>
                </a:solidFill>
                <a:effectLst/>
                <a:uLnTx/>
                <a:uFillTx/>
                <a:latin typeface="Arial Nova" panose="020B0504020202020204" pitchFamily="34" charset="0"/>
                <a:ea typeface="+mn-ea"/>
                <a:cs typeface="Times New Roman" panose="02020603050405020304" pitchFamily="18" charset="0"/>
              </a:rPr>
              <a:t>l’Abitibi-Temiscamingue</a:t>
            </a:r>
            <a:r>
              <a:rPr kumimoji="0" lang="en-US" sz="1000" b="0" i="0" u="none" strike="noStrike" kern="1200" cap="none" spc="0" normalizeH="0" baseline="0" noProof="0" dirty="0">
                <a:ln>
                  <a:noFill/>
                </a:ln>
                <a:solidFill>
                  <a:prstClr val="black"/>
                </a:solidFill>
                <a:effectLst/>
                <a:uLnTx/>
                <a:uFillTx/>
                <a:latin typeface="Arial Nova" panose="020B0504020202020204" pitchFamily="34" charset="0"/>
                <a:ea typeface="+mn-ea"/>
                <a:cs typeface="Times New Roman" panose="02020603050405020304" pitchFamily="18" charset="0"/>
              </a:rPr>
              <a:t> in Rouyn-Noranda.</a:t>
            </a:r>
          </a:p>
          <a:p>
            <a:pPr marL="176213" marR="0" lvl="0" indent="-176213" algn="l" defTabSz="914400" rtl="0" eaLnBrk="1" fontAlgn="auto" latinLnBrk="0" hangingPunct="1">
              <a:lnSpc>
                <a:spcPct val="100000"/>
              </a:lnSpc>
              <a:spcBef>
                <a:spcPts val="0"/>
              </a:spcBef>
              <a:spcAft>
                <a:spcPts val="300"/>
              </a:spcAft>
              <a:buClr>
                <a:srgbClr val="FFC000"/>
              </a:buClr>
              <a:buSzTx/>
              <a:buFont typeface="Wingdings" panose="05000000000000000000" pitchFamily="2" charset="2"/>
              <a:buChar char="§"/>
              <a:tabLst/>
              <a:defRPr/>
            </a:pPr>
            <a:r>
              <a:rPr kumimoji="0" lang="en-US" sz="1000" b="0" i="0" u="none" strike="noStrike" kern="1200" cap="none" spc="0" normalizeH="0" baseline="0" noProof="0" dirty="0">
                <a:ln>
                  <a:noFill/>
                </a:ln>
                <a:solidFill>
                  <a:prstClr val="black"/>
                </a:solidFill>
                <a:effectLst/>
                <a:uLnTx/>
                <a:uFillTx/>
                <a:latin typeface="Arial Nova" panose="020B0504020202020204" pitchFamily="34" charset="0"/>
                <a:ea typeface="+mn-ea"/>
                <a:cs typeface="Times New Roman" panose="02020603050405020304" pitchFamily="18" charset="0"/>
              </a:rPr>
              <a:t>Director of Abcourt between 2022 and January 2026.  COO since January 2026</a:t>
            </a:r>
          </a:p>
        </p:txBody>
      </p:sp>
      <p:sp>
        <p:nvSpPr>
          <p:cNvPr id="10" name="Content Placeholder 4">
            <a:extLst>
              <a:ext uri="{FF2B5EF4-FFF2-40B4-BE49-F238E27FC236}">
                <a16:creationId xmlns:a16="http://schemas.microsoft.com/office/drawing/2014/main" id="{3D0338E9-2D2E-1C01-BC8F-2EC81AB56643}"/>
              </a:ext>
            </a:extLst>
          </p:cNvPr>
          <p:cNvSpPr txBox="1">
            <a:spLocks/>
          </p:cNvSpPr>
          <p:nvPr/>
        </p:nvSpPr>
        <p:spPr>
          <a:xfrm>
            <a:off x="5579815" y="3802025"/>
            <a:ext cx="2321048" cy="1438855"/>
          </a:xfrm>
          <a:prstGeom prst="rect">
            <a:avLst/>
          </a:prstGeom>
        </p:spPr>
        <p:txBody>
          <a:bodyPr vert="horz" wrap="square" lIns="0" tIns="0" rIns="0" bIns="0" rtlCol="0">
            <a:spAutoFit/>
          </a:bodyPr>
          <a:lstStyle>
            <a:lvl1pPr marL="263525" indent="-263525" algn="l" defTabSz="914400" rtl="0" eaLnBrk="1" latinLnBrk="0" hangingPunct="1">
              <a:lnSpc>
                <a:spcPct val="100000"/>
              </a:lnSpc>
              <a:spcBef>
                <a:spcPts val="0"/>
              </a:spcBef>
              <a:spcAft>
                <a:spcPts val="600"/>
              </a:spcAft>
              <a:buClr>
                <a:schemeClr val="tx1"/>
              </a:buClr>
              <a:buFont typeface="Wingdings" panose="05000000000000000000" pitchFamily="2" charset="2"/>
              <a:buChar char="§"/>
              <a:defRPr sz="2000" kern="1200">
                <a:solidFill>
                  <a:schemeClr val="tx1"/>
                </a:solidFill>
                <a:latin typeface="Arial Nova" panose="020B0504020202020204" pitchFamily="34" charset="0"/>
                <a:ea typeface="+mn-ea"/>
                <a:cs typeface="Times New Roman" panose="02020603050405020304" pitchFamily="18" charset="0"/>
              </a:defRPr>
            </a:lvl1pPr>
            <a:lvl2pPr marL="536575" indent="-273050" algn="l" defTabSz="914400" rtl="0" eaLnBrk="1" latinLnBrk="0" hangingPunct="1">
              <a:lnSpc>
                <a:spcPct val="100000"/>
              </a:lnSpc>
              <a:spcBef>
                <a:spcPts val="0"/>
              </a:spcBef>
              <a:spcAft>
                <a:spcPts val="600"/>
              </a:spcAft>
              <a:buClrTx/>
              <a:buFont typeface="Calibri" panose="020F0502020204030204" pitchFamily="34" charset="0"/>
              <a:buChar char="‒"/>
              <a:defRPr sz="1800" kern="1200">
                <a:solidFill>
                  <a:schemeClr val="tx1"/>
                </a:solidFill>
                <a:latin typeface="Arial Nova" panose="020B0504020202020204" pitchFamily="34" charset="0"/>
                <a:ea typeface="+mn-ea"/>
                <a:cs typeface="Times New Roman" panose="02020603050405020304" pitchFamily="18" charset="0"/>
              </a:defRPr>
            </a:lvl2pPr>
            <a:lvl3pPr marL="811213" indent="-274638" algn="l" defTabSz="914400" rtl="0" eaLnBrk="1" latinLnBrk="0" hangingPunct="1">
              <a:lnSpc>
                <a:spcPct val="100000"/>
              </a:lnSpc>
              <a:spcBef>
                <a:spcPts val="0"/>
              </a:spcBef>
              <a:spcAft>
                <a:spcPts val="600"/>
              </a:spcAft>
              <a:buClrTx/>
              <a:buFont typeface="Wingdings" panose="05000000000000000000" pitchFamily="2" charset="2"/>
              <a:buChar char="§"/>
              <a:defRPr sz="1600" kern="1200">
                <a:solidFill>
                  <a:schemeClr val="tx1"/>
                </a:solidFill>
                <a:latin typeface="Arial Nova" panose="020B0504020202020204" pitchFamily="34" charset="0"/>
                <a:ea typeface="+mn-ea"/>
                <a:cs typeface="Times New Roman" panose="02020603050405020304" pitchFamily="18" charset="0"/>
              </a:defRPr>
            </a:lvl3pPr>
            <a:lvl4pPr marL="1074738" indent="-263525" algn="l" defTabSz="914400" rtl="0" eaLnBrk="1" latinLnBrk="0" hangingPunct="1">
              <a:lnSpc>
                <a:spcPct val="100000"/>
              </a:lnSpc>
              <a:spcBef>
                <a:spcPts val="0"/>
              </a:spcBef>
              <a:spcAft>
                <a:spcPts val="600"/>
              </a:spcAft>
              <a:buClrTx/>
              <a:buFont typeface="Wingdings" panose="05000000000000000000" pitchFamily="2" charset="2"/>
              <a:buChar char="§"/>
              <a:defRPr sz="1400" kern="1200">
                <a:solidFill>
                  <a:schemeClr val="tx1"/>
                </a:solidFill>
                <a:latin typeface="Arial Nova" panose="020B0504020202020204" pitchFamily="34" charset="0"/>
                <a:ea typeface="+mn-ea"/>
                <a:cs typeface="Times New Roman" panose="02020603050405020304" pitchFamily="18" charset="0"/>
              </a:defRPr>
            </a:lvl4pPr>
            <a:lvl5pPr marL="1347788" indent="-273050" algn="l" defTabSz="914400" rtl="0" eaLnBrk="1" latinLnBrk="0" hangingPunct="1">
              <a:lnSpc>
                <a:spcPct val="100000"/>
              </a:lnSpc>
              <a:spcBef>
                <a:spcPts val="0"/>
              </a:spcBef>
              <a:spcAft>
                <a:spcPts val="600"/>
              </a:spcAft>
              <a:buClrTx/>
              <a:buFont typeface="Wingdings" panose="05000000000000000000" pitchFamily="2" charset="2"/>
              <a:buChar char="§"/>
              <a:defRPr sz="1400" kern="1200">
                <a:solidFill>
                  <a:schemeClr val="tx1"/>
                </a:solidFill>
                <a:latin typeface="Arial Nova" panose="020B0504020202020204" pitchFamily="34"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300"/>
              </a:spcAft>
              <a:buFont typeface="Wingdings" panose="05000000000000000000" pitchFamily="2" charset="2"/>
              <a:buNone/>
            </a:pPr>
            <a:r>
              <a:rPr lang="en-CA" sz="1200" b="1" dirty="0"/>
              <a:t>Dany </a:t>
            </a:r>
            <a:r>
              <a:rPr lang="en-CA" sz="1200" b="1" dirty="0" err="1"/>
              <a:t>Cenac-Robert</a:t>
            </a:r>
            <a:r>
              <a:rPr lang="en-CA" sz="1200" b="1" dirty="0" err="1">
                <a:solidFill>
                  <a:srgbClr val="FFC000"/>
                </a:solidFill>
                <a:cs typeface="Calibri" panose="020F0502020204030204" pitchFamily="34" charset="0"/>
              </a:rPr>
              <a:t>│</a:t>
            </a:r>
            <a:r>
              <a:rPr lang="en-CA" sz="1200" b="1" dirty="0" err="1">
                <a:cs typeface="Calibri" panose="020F0502020204030204" pitchFamily="34" charset="0"/>
              </a:rPr>
              <a:t>VP</a:t>
            </a:r>
            <a:r>
              <a:rPr lang="en-CA" sz="1200" b="1" dirty="0">
                <a:cs typeface="Calibri" panose="020F0502020204030204" pitchFamily="34" charset="0"/>
              </a:rPr>
              <a:t> Corporate Dev. &amp; Communication</a:t>
            </a:r>
            <a:endParaRPr lang="en-CA" sz="1200" b="1" dirty="0"/>
          </a:p>
          <a:p>
            <a:pPr marL="176213" indent="-176213">
              <a:spcAft>
                <a:spcPts val="300"/>
              </a:spcAft>
              <a:buClr>
                <a:srgbClr val="FFC000"/>
              </a:buClr>
            </a:pPr>
            <a:r>
              <a:rPr lang="en-US" sz="1000" dirty="0"/>
              <a:t>Over 20 years of experience in strategic communications and financial markets.</a:t>
            </a:r>
          </a:p>
          <a:p>
            <a:pPr marL="176213" indent="-176213">
              <a:spcAft>
                <a:spcPts val="300"/>
              </a:spcAft>
              <a:buClr>
                <a:srgbClr val="FFC000"/>
              </a:buClr>
            </a:pPr>
            <a:r>
              <a:rPr lang="en-US" sz="1000" dirty="0"/>
              <a:t>With the company since 2018</a:t>
            </a:r>
          </a:p>
          <a:p>
            <a:pPr marL="176213" indent="-176213">
              <a:spcAft>
                <a:spcPts val="300"/>
              </a:spcAft>
              <a:buClr>
                <a:srgbClr val="FFC000"/>
              </a:buClr>
            </a:pPr>
            <a:r>
              <a:rPr lang="en-US" sz="1000" dirty="0"/>
              <a:t>Past director of </a:t>
            </a:r>
            <a:r>
              <a:rPr lang="en-US" sz="1000" dirty="0" err="1"/>
              <a:t>Orex</a:t>
            </a:r>
            <a:r>
              <a:rPr lang="en-US" sz="1000" dirty="0"/>
              <a:t> Exploration</a:t>
            </a:r>
          </a:p>
        </p:txBody>
      </p:sp>
    </p:spTree>
    <p:extLst>
      <p:ext uri="{BB962C8B-B14F-4D97-AF65-F5344CB8AC3E}">
        <p14:creationId xmlns:p14="http://schemas.microsoft.com/office/powerpoint/2010/main" val="15627657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F048140-E1D5-81AA-C564-CA4499DEE933}"/>
              </a:ext>
            </a:extLst>
          </p:cNvPr>
          <p:cNvSpPr>
            <a:spLocks noGrp="1"/>
          </p:cNvSpPr>
          <p:nvPr>
            <p:ph type="title"/>
          </p:nvPr>
        </p:nvSpPr>
        <p:spPr>
          <a:xfrm>
            <a:off x="2239347" y="13211"/>
            <a:ext cx="8621041" cy="842500"/>
          </a:xfrm>
        </p:spPr>
        <p:txBody>
          <a:bodyPr>
            <a:normAutofit/>
          </a:bodyPr>
          <a:lstStyle/>
          <a:p>
            <a:r>
              <a:rPr lang="en-US" sz="4000" dirty="0"/>
              <a:t>Capital Structure</a:t>
            </a:r>
            <a:endParaRPr lang="en-CA" sz="4000" dirty="0"/>
          </a:p>
        </p:txBody>
      </p:sp>
      <p:graphicFrame>
        <p:nvGraphicFramePr>
          <p:cNvPr id="6" name="Graphique 5">
            <a:extLst>
              <a:ext uri="{FF2B5EF4-FFF2-40B4-BE49-F238E27FC236}">
                <a16:creationId xmlns:a16="http://schemas.microsoft.com/office/drawing/2014/main" id="{2E310892-B761-DA1D-D070-85A3C0D5D9A9}"/>
              </a:ext>
            </a:extLst>
          </p:cNvPr>
          <p:cNvGraphicFramePr>
            <a:graphicFrameLocks/>
          </p:cNvGraphicFramePr>
          <p:nvPr>
            <p:extLst>
              <p:ext uri="{D42A27DB-BD31-4B8C-83A1-F6EECF244321}">
                <p14:modId xmlns:p14="http://schemas.microsoft.com/office/powerpoint/2010/main" val="3181644350"/>
              </p:ext>
            </p:extLst>
          </p:nvPr>
        </p:nvGraphicFramePr>
        <p:xfrm>
          <a:off x="5673013" y="1108325"/>
          <a:ext cx="6158204" cy="2985955"/>
        </p:xfrm>
        <a:graphic>
          <a:graphicData uri="http://schemas.openxmlformats.org/drawingml/2006/chart">
            <c:chart xmlns:c="http://schemas.openxmlformats.org/drawingml/2006/chart" xmlns:r="http://schemas.openxmlformats.org/officeDocument/2006/relationships" r:id="rId2"/>
          </a:graphicData>
        </a:graphic>
      </p:graphicFrame>
      <p:sp>
        <p:nvSpPr>
          <p:cNvPr id="7" name="ZoneTexte 6">
            <a:extLst>
              <a:ext uri="{FF2B5EF4-FFF2-40B4-BE49-F238E27FC236}">
                <a16:creationId xmlns:a16="http://schemas.microsoft.com/office/drawing/2014/main" id="{FF2D4206-A224-D412-641B-6FF6D1E8620E}"/>
              </a:ext>
            </a:extLst>
          </p:cNvPr>
          <p:cNvSpPr txBox="1"/>
          <p:nvPr/>
        </p:nvSpPr>
        <p:spPr>
          <a:xfrm>
            <a:off x="513183" y="907653"/>
            <a:ext cx="5444557" cy="4894160"/>
          </a:xfrm>
          <a:prstGeom prst="rect">
            <a:avLst/>
          </a:prstGeom>
          <a:noFill/>
        </p:spPr>
        <p:txBody>
          <a:bodyPr wrap="square" rtlCol="0">
            <a:spAutoFit/>
          </a:bodyPr>
          <a:lstStyle/>
          <a:p>
            <a:pPr>
              <a:lnSpc>
                <a:spcPct val="150000"/>
              </a:lnSpc>
            </a:pPr>
            <a:r>
              <a:rPr lang="fr-CA" sz="2000" b="1" dirty="0">
                <a:latin typeface="Arial" panose="020B0604020202020204" pitchFamily="34" charset="0"/>
                <a:cs typeface="Arial" panose="020B0604020202020204" pitchFamily="34" charset="0"/>
              </a:rPr>
              <a:t>Capital Structure</a:t>
            </a:r>
          </a:p>
          <a:p>
            <a:pPr>
              <a:lnSpc>
                <a:spcPct val="150000"/>
              </a:lnSpc>
            </a:pPr>
            <a:r>
              <a:rPr lang="fr-CA" sz="1400" b="1" dirty="0">
                <a:latin typeface="Arial" panose="020B0604020202020204" pitchFamily="34" charset="0"/>
                <a:cs typeface="Arial" panose="020B0604020202020204" pitchFamily="34" charset="0"/>
              </a:rPr>
              <a:t>As of 2026-02-14</a:t>
            </a:r>
            <a:endParaRPr lang="fr-CA" sz="2000" b="1" dirty="0">
              <a:latin typeface="Arial" panose="020B0604020202020204" pitchFamily="34" charset="0"/>
              <a:cs typeface="Arial" panose="020B0604020202020204" pitchFamily="34" charset="0"/>
            </a:endParaRPr>
          </a:p>
          <a:p>
            <a:pPr>
              <a:lnSpc>
                <a:spcPct val="150000"/>
              </a:lnSpc>
            </a:pPr>
            <a:r>
              <a:rPr lang="fr-CA" sz="1600" b="1" dirty="0" err="1">
                <a:latin typeface="Arial" panose="020B0604020202020204" pitchFamily="34" charset="0"/>
                <a:cs typeface="Arial" panose="020B0604020202020204" pitchFamily="34" charset="0"/>
              </a:rPr>
              <a:t>Shares</a:t>
            </a:r>
            <a:r>
              <a:rPr lang="fr-CA" sz="1600" b="1" dirty="0">
                <a:latin typeface="Arial" panose="020B0604020202020204" pitchFamily="34" charset="0"/>
                <a:cs typeface="Arial" panose="020B0604020202020204" pitchFamily="34" charset="0"/>
              </a:rPr>
              <a:t> </a:t>
            </a:r>
            <a:r>
              <a:rPr lang="fr-CA" sz="1600" b="1" dirty="0" err="1">
                <a:latin typeface="Arial" panose="020B0604020202020204" pitchFamily="34" charset="0"/>
                <a:cs typeface="Arial" panose="020B0604020202020204" pitchFamily="34" charset="0"/>
              </a:rPr>
              <a:t>Outstanding</a:t>
            </a:r>
            <a:r>
              <a:rPr lang="fr-CA" sz="1600" b="1" dirty="0">
                <a:latin typeface="Arial" panose="020B0604020202020204" pitchFamily="34" charset="0"/>
                <a:cs typeface="Arial" panose="020B0604020202020204" pitchFamily="34" charset="0"/>
              </a:rPr>
              <a:t>:	        1,192,393,720</a:t>
            </a:r>
          </a:p>
          <a:p>
            <a:pPr>
              <a:lnSpc>
                <a:spcPct val="150000"/>
              </a:lnSpc>
            </a:pPr>
            <a:r>
              <a:rPr lang="fr-CA" sz="1600" b="1" dirty="0">
                <a:latin typeface="Arial" panose="020B0604020202020204" pitchFamily="34" charset="0"/>
                <a:cs typeface="Arial" panose="020B0604020202020204" pitchFamily="34" charset="0"/>
              </a:rPr>
              <a:t>Warrants:			           742,057,894 (</a:t>
            </a:r>
            <a:r>
              <a:rPr lang="fr-CA" sz="1600" b="1" dirty="0" err="1">
                <a:latin typeface="Arial" panose="020B0604020202020204" pitchFamily="34" charset="0"/>
                <a:cs typeface="Arial" panose="020B0604020202020204" pitchFamily="34" charset="0"/>
              </a:rPr>
              <a:t>avg</a:t>
            </a:r>
            <a:r>
              <a:rPr lang="fr-CA" sz="1600" b="1" dirty="0">
                <a:latin typeface="Arial" panose="020B0604020202020204" pitchFamily="34" charset="0"/>
                <a:cs typeface="Arial" panose="020B0604020202020204" pitchFamily="34" charset="0"/>
              </a:rPr>
              <a:t> 0,09)</a:t>
            </a:r>
          </a:p>
          <a:p>
            <a:pPr>
              <a:lnSpc>
                <a:spcPct val="150000"/>
              </a:lnSpc>
            </a:pPr>
            <a:r>
              <a:rPr lang="fr-CA" sz="1600" b="1" dirty="0">
                <a:latin typeface="Arial" panose="020B0604020202020204" pitchFamily="34" charset="0"/>
                <a:cs typeface="Arial" panose="020B0604020202020204" pitchFamily="34" charset="0"/>
              </a:rPr>
              <a:t>Options:				      	     44,456,800 (</a:t>
            </a:r>
            <a:r>
              <a:rPr lang="fr-CA" sz="1600" b="1" dirty="0" err="1">
                <a:latin typeface="Arial" panose="020B0604020202020204" pitchFamily="34" charset="0"/>
                <a:cs typeface="Arial" panose="020B0604020202020204" pitchFamily="34" charset="0"/>
              </a:rPr>
              <a:t>avg</a:t>
            </a:r>
            <a:r>
              <a:rPr lang="fr-CA" sz="1600" b="1" dirty="0">
                <a:latin typeface="Arial" panose="020B0604020202020204" pitchFamily="34" charset="0"/>
                <a:cs typeface="Arial" panose="020B0604020202020204" pitchFamily="34" charset="0"/>
              </a:rPr>
              <a:t> 0,075)</a:t>
            </a:r>
          </a:p>
          <a:p>
            <a:pPr>
              <a:lnSpc>
                <a:spcPct val="150000"/>
              </a:lnSpc>
            </a:pPr>
            <a:r>
              <a:rPr lang="fr-CA" sz="1600" b="1" dirty="0" err="1">
                <a:latin typeface="Arial" panose="020B0604020202020204" pitchFamily="34" charset="0"/>
                <a:cs typeface="Arial" panose="020B0604020202020204" pitchFamily="34" charset="0"/>
              </a:rPr>
              <a:t>Fully</a:t>
            </a:r>
            <a:r>
              <a:rPr lang="fr-CA" sz="1600" b="1" dirty="0">
                <a:latin typeface="Arial" panose="020B0604020202020204" pitchFamily="34" charset="0"/>
                <a:cs typeface="Arial" panose="020B0604020202020204" pitchFamily="34" charset="0"/>
              </a:rPr>
              <a:t> </a:t>
            </a:r>
            <a:r>
              <a:rPr lang="fr-CA" sz="1600" b="1" dirty="0" err="1">
                <a:latin typeface="Arial" panose="020B0604020202020204" pitchFamily="34" charset="0"/>
                <a:cs typeface="Arial" panose="020B0604020202020204" pitchFamily="34" charset="0"/>
              </a:rPr>
              <a:t>Diluted</a:t>
            </a:r>
            <a:r>
              <a:rPr lang="fr-CA" sz="1600" b="1" dirty="0">
                <a:latin typeface="Arial" panose="020B0604020202020204" pitchFamily="34" charset="0"/>
                <a:cs typeface="Arial" panose="020B0604020202020204" pitchFamily="34" charset="0"/>
              </a:rPr>
              <a:t>:			        1,978,908,414 </a:t>
            </a:r>
          </a:p>
          <a:p>
            <a:pPr>
              <a:lnSpc>
                <a:spcPct val="150000"/>
              </a:lnSpc>
            </a:pPr>
            <a:endParaRPr lang="fr-CA" sz="1600" b="1" dirty="0">
              <a:latin typeface="Arial" panose="020B0604020202020204" pitchFamily="34" charset="0"/>
              <a:cs typeface="Arial" panose="020B0604020202020204" pitchFamily="34" charset="0"/>
            </a:endParaRPr>
          </a:p>
          <a:p>
            <a:pPr>
              <a:lnSpc>
                <a:spcPct val="150000"/>
              </a:lnSpc>
            </a:pPr>
            <a:r>
              <a:rPr lang="fr-CA" sz="1600" b="1" dirty="0">
                <a:latin typeface="Arial" panose="020B0604020202020204" pitchFamily="34" charset="0"/>
                <a:cs typeface="Arial" panose="020B0604020202020204" pitchFamily="34" charset="0"/>
              </a:rPr>
              <a:t>52w high/</a:t>
            </a:r>
            <a:r>
              <a:rPr lang="fr-CA" sz="1600" b="1" dirty="0" err="1">
                <a:latin typeface="Arial" panose="020B0604020202020204" pitchFamily="34" charset="0"/>
                <a:cs typeface="Arial" panose="020B0604020202020204" pitchFamily="34" charset="0"/>
              </a:rPr>
              <a:t>low</a:t>
            </a:r>
            <a:r>
              <a:rPr lang="fr-CA" sz="1600" b="1" dirty="0">
                <a:latin typeface="Arial" panose="020B0604020202020204" pitchFamily="34" charset="0"/>
                <a:cs typeface="Arial" panose="020B0604020202020204" pitchFamily="34" charset="0"/>
              </a:rPr>
              <a:t> S.P.</a:t>
            </a:r>
            <a:r>
              <a:rPr lang="fr-CA" sz="1600" b="1" baseline="30000" dirty="0">
                <a:latin typeface="Arial" panose="020B0604020202020204" pitchFamily="34" charset="0"/>
                <a:cs typeface="Arial" panose="020B0604020202020204" pitchFamily="34" charset="0"/>
              </a:rPr>
              <a:t> </a:t>
            </a:r>
            <a:r>
              <a:rPr lang="fr-CA" sz="1600" b="1" dirty="0">
                <a:latin typeface="Arial" panose="020B0604020202020204" pitchFamily="34" charset="0"/>
                <a:cs typeface="Arial" panose="020B0604020202020204" pitchFamily="34" charset="0"/>
              </a:rPr>
              <a:t>:		          $ 0.04-$0.125</a:t>
            </a:r>
          </a:p>
          <a:p>
            <a:pPr>
              <a:lnSpc>
                <a:spcPct val="150000"/>
              </a:lnSpc>
            </a:pPr>
            <a:r>
              <a:rPr lang="fr-CA" sz="1600" b="1" dirty="0">
                <a:latin typeface="Arial" panose="020B0604020202020204" pitchFamily="34" charset="0"/>
                <a:cs typeface="Arial" panose="020B0604020202020204" pitchFamily="34" charset="0"/>
              </a:rPr>
              <a:t>3M </a:t>
            </a:r>
            <a:r>
              <a:rPr lang="fr-CA" sz="1600" b="1" dirty="0" err="1">
                <a:latin typeface="Arial" panose="020B0604020202020204" pitchFamily="34" charset="0"/>
                <a:cs typeface="Arial" panose="020B0604020202020204" pitchFamily="34" charset="0"/>
              </a:rPr>
              <a:t>daily</a:t>
            </a:r>
            <a:r>
              <a:rPr lang="fr-CA" sz="1600" b="1" dirty="0">
                <a:latin typeface="Arial" panose="020B0604020202020204" pitchFamily="34" charset="0"/>
                <a:cs typeface="Arial" panose="020B0604020202020204" pitchFamily="34" charset="0"/>
              </a:rPr>
              <a:t> volume </a:t>
            </a:r>
            <a:r>
              <a:rPr lang="fr-CA" sz="1600" b="1" dirty="0" err="1">
                <a:latin typeface="Arial" panose="020B0604020202020204" pitchFamily="34" charset="0"/>
                <a:cs typeface="Arial" panose="020B0604020202020204" pitchFamily="34" charset="0"/>
              </a:rPr>
              <a:t>avg</a:t>
            </a:r>
            <a:r>
              <a:rPr lang="fr-CA" sz="1600" b="1" dirty="0">
                <a:latin typeface="Arial" panose="020B0604020202020204" pitchFamily="34" charset="0"/>
                <a:cs typeface="Arial" panose="020B0604020202020204" pitchFamily="34" charset="0"/>
              </a:rPr>
              <a:t>:	            +/- 2,0 M</a:t>
            </a:r>
          </a:p>
          <a:p>
            <a:pPr>
              <a:lnSpc>
                <a:spcPct val="150000"/>
              </a:lnSpc>
            </a:pPr>
            <a:endParaRPr lang="fr-CA" sz="1600" b="1" dirty="0">
              <a:latin typeface="Arial" panose="020B0604020202020204" pitchFamily="34" charset="0"/>
              <a:cs typeface="Arial" panose="020B0604020202020204" pitchFamily="34" charset="0"/>
            </a:endParaRPr>
          </a:p>
          <a:p>
            <a:pPr>
              <a:lnSpc>
                <a:spcPct val="150000"/>
              </a:lnSpc>
            </a:pPr>
            <a:r>
              <a:rPr lang="fr-CA" sz="1600" b="1" dirty="0">
                <a:latin typeface="Arial" panose="020B0604020202020204" pitchFamily="34" charset="0"/>
                <a:cs typeface="Arial" panose="020B0604020202020204" pitchFamily="34" charset="0"/>
              </a:rPr>
              <a:t>Cash </a:t>
            </a:r>
            <a:r>
              <a:rPr lang="fr-CA" sz="1600" b="1" dirty="0" err="1">
                <a:latin typeface="Arial" panose="020B0604020202020204" pitchFamily="34" charset="0"/>
                <a:cs typeface="Arial" panose="020B0604020202020204" pitchFamily="34" charset="0"/>
              </a:rPr>
              <a:t>available</a:t>
            </a:r>
            <a:r>
              <a:rPr lang="fr-CA" sz="1600" b="1" dirty="0">
                <a:latin typeface="Arial" panose="020B0604020202020204" pitchFamily="34" charset="0"/>
                <a:cs typeface="Arial" panose="020B0604020202020204" pitchFamily="34" charset="0"/>
              </a:rPr>
              <a:t>:      </a:t>
            </a:r>
            <a:r>
              <a:rPr lang="fr-CA" sz="1400" b="1" dirty="0">
                <a:latin typeface="Arial" panose="020B0604020202020204" pitchFamily="34" charset="0"/>
                <a:cs typeface="Arial" panose="020B0604020202020204" pitchFamily="34" charset="0"/>
              </a:rPr>
              <a:t>+/- 23M CAD as of 2026-02-01</a:t>
            </a:r>
            <a:endParaRPr lang="fr-CA" sz="1600" b="1" dirty="0">
              <a:latin typeface="Arial" panose="020B0604020202020204" pitchFamily="34" charset="0"/>
              <a:cs typeface="Arial" panose="020B0604020202020204" pitchFamily="34" charset="0"/>
            </a:endParaRPr>
          </a:p>
          <a:p>
            <a:pPr>
              <a:lnSpc>
                <a:spcPct val="150000"/>
              </a:lnSpc>
            </a:pPr>
            <a:r>
              <a:rPr lang="fr-CA" sz="1600" b="1" dirty="0" err="1">
                <a:latin typeface="Arial" panose="020B0604020202020204" pitchFamily="34" charset="0"/>
                <a:cs typeface="Arial" panose="020B0604020202020204" pitchFamily="34" charset="0"/>
              </a:rPr>
              <a:t>Market</a:t>
            </a:r>
            <a:r>
              <a:rPr lang="fr-CA" sz="1600" b="1" dirty="0">
                <a:latin typeface="Arial" panose="020B0604020202020204" pitchFamily="34" charset="0"/>
                <a:cs typeface="Arial" panose="020B0604020202020204" pitchFamily="34" charset="0"/>
              </a:rPr>
              <a:t> Cap:		   120M CAD </a:t>
            </a:r>
            <a:r>
              <a:rPr lang="fr-CA" sz="1200" b="1" dirty="0">
                <a:latin typeface="Arial" panose="020B0604020202020204" pitchFamily="34" charset="0"/>
                <a:cs typeface="Arial" panose="020B0604020202020204" pitchFamily="34" charset="0"/>
              </a:rPr>
              <a:t>as of 2026-02-01</a:t>
            </a:r>
            <a:endParaRPr lang="fr-CA" sz="1600" b="1" dirty="0">
              <a:latin typeface="Arial" panose="020B0604020202020204" pitchFamily="34" charset="0"/>
              <a:cs typeface="Arial" panose="020B0604020202020204" pitchFamily="34" charset="0"/>
            </a:endParaRPr>
          </a:p>
          <a:p>
            <a:pPr>
              <a:lnSpc>
                <a:spcPct val="150000"/>
              </a:lnSpc>
            </a:pPr>
            <a:endParaRPr lang="fr-CA" sz="1600" b="1" dirty="0">
              <a:latin typeface="Arial" panose="020B0604020202020204" pitchFamily="34" charset="0"/>
              <a:cs typeface="Arial" panose="020B0604020202020204" pitchFamily="34" charset="0"/>
            </a:endParaRPr>
          </a:p>
        </p:txBody>
      </p:sp>
      <p:sp>
        <p:nvSpPr>
          <p:cNvPr id="2" name="ZoneTexte 1">
            <a:extLst>
              <a:ext uri="{FF2B5EF4-FFF2-40B4-BE49-F238E27FC236}">
                <a16:creationId xmlns:a16="http://schemas.microsoft.com/office/drawing/2014/main" id="{97726CA7-A06C-6E3C-8670-91D3C29A8B26}"/>
              </a:ext>
            </a:extLst>
          </p:cNvPr>
          <p:cNvSpPr txBox="1"/>
          <p:nvPr/>
        </p:nvSpPr>
        <p:spPr>
          <a:xfrm>
            <a:off x="5537192" y="4094280"/>
            <a:ext cx="2424107" cy="2173031"/>
          </a:xfrm>
          <a:prstGeom prst="rect">
            <a:avLst/>
          </a:prstGeom>
          <a:noFill/>
        </p:spPr>
        <p:txBody>
          <a:bodyPr wrap="square" numCol="1" rtlCol="0">
            <a:spAutoFit/>
          </a:bodyPr>
          <a:lstStyle/>
          <a:p>
            <a:pPr>
              <a:lnSpc>
                <a:spcPct val="150000"/>
              </a:lnSpc>
            </a:pPr>
            <a:r>
              <a:rPr lang="fr-CA" sz="2000" b="1" dirty="0" err="1"/>
              <a:t>Analyst</a:t>
            </a:r>
            <a:r>
              <a:rPr lang="fr-CA" sz="2000" b="1" dirty="0"/>
              <a:t> </a:t>
            </a:r>
            <a:r>
              <a:rPr lang="fr-CA" sz="2000" b="1" dirty="0" err="1"/>
              <a:t>Coverage</a:t>
            </a:r>
            <a:r>
              <a:rPr lang="fr-CA" sz="2000" b="1" dirty="0"/>
              <a:t>	</a:t>
            </a:r>
          </a:p>
          <a:p>
            <a:pPr marL="285750" indent="-285750">
              <a:lnSpc>
                <a:spcPct val="150000"/>
              </a:lnSpc>
              <a:buFont typeface="Arial" panose="020B0604020202020204" pitchFamily="34" charset="0"/>
              <a:buChar char="•"/>
            </a:pPr>
            <a:r>
              <a:rPr lang="fr-CA" dirty="0"/>
              <a:t>Red Cloud Securities</a:t>
            </a:r>
          </a:p>
          <a:p>
            <a:pPr marL="285750" indent="-285750">
              <a:lnSpc>
                <a:spcPct val="150000"/>
              </a:lnSpc>
              <a:buFont typeface="Arial" panose="020B0604020202020204" pitchFamily="34" charset="0"/>
              <a:buChar char="•"/>
            </a:pPr>
            <a:r>
              <a:rPr lang="fr-CA" dirty="0"/>
              <a:t>Couloir Capital</a:t>
            </a:r>
          </a:p>
          <a:p>
            <a:pPr marL="285750" indent="-285750">
              <a:lnSpc>
                <a:spcPct val="150000"/>
              </a:lnSpc>
              <a:buFont typeface="Arial" panose="020B0604020202020204" pitchFamily="34" charset="0"/>
              <a:buChar char="•"/>
            </a:pPr>
            <a:r>
              <a:rPr lang="fr-CA" dirty="0"/>
              <a:t>Eric Lemieux</a:t>
            </a:r>
          </a:p>
          <a:p>
            <a:pPr>
              <a:lnSpc>
                <a:spcPct val="150000"/>
              </a:lnSpc>
            </a:pPr>
            <a:endParaRPr lang="fr-CA" dirty="0"/>
          </a:p>
        </p:txBody>
      </p:sp>
      <p:sp>
        <p:nvSpPr>
          <p:cNvPr id="3" name="ZoneTexte 2">
            <a:extLst>
              <a:ext uri="{FF2B5EF4-FFF2-40B4-BE49-F238E27FC236}">
                <a16:creationId xmlns:a16="http://schemas.microsoft.com/office/drawing/2014/main" id="{19A5F38C-87CB-96C9-353C-EB89555EF8B4}"/>
              </a:ext>
            </a:extLst>
          </p:cNvPr>
          <p:cNvSpPr txBox="1"/>
          <p:nvPr/>
        </p:nvSpPr>
        <p:spPr>
          <a:xfrm>
            <a:off x="8161382" y="4094280"/>
            <a:ext cx="4030618" cy="1342034"/>
          </a:xfrm>
          <a:prstGeom prst="rect">
            <a:avLst/>
          </a:prstGeom>
          <a:noFill/>
        </p:spPr>
        <p:txBody>
          <a:bodyPr wrap="square" numCol="1" rtlCol="0">
            <a:spAutoFit/>
          </a:bodyPr>
          <a:lstStyle/>
          <a:p>
            <a:pPr>
              <a:lnSpc>
                <a:spcPct val="150000"/>
              </a:lnSpc>
            </a:pPr>
            <a:r>
              <a:rPr lang="fr-CA" sz="2000" b="1" dirty="0" err="1"/>
              <a:t>Institutional</a:t>
            </a:r>
            <a:r>
              <a:rPr lang="fr-CA" sz="2000" b="1" dirty="0"/>
              <a:t> </a:t>
            </a:r>
            <a:r>
              <a:rPr lang="fr-CA" sz="2000" b="1" dirty="0" err="1"/>
              <a:t>Investor</a:t>
            </a:r>
            <a:endParaRPr lang="fr-CA" sz="2000" b="1" dirty="0"/>
          </a:p>
          <a:p>
            <a:pPr marL="285750" indent="-285750">
              <a:lnSpc>
                <a:spcPct val="150000"/>
              </a:lnSpc>
              <a:buFont typeface="Arial" panose="020B0604020202020204" pitchFamily="34" charset="0"/>
              <a:buChar char="•"/>
            </a:pPr>
            <a:r>
              <a:rPr lang="fr-CA" dirty="0"/>
              <a:t>NQ Investissement Minier (</a:t>
            </a:r>
            <a:r>
              <a:rPr lang="fr-CA" dirty="0" err="1"/>
              <a:t>Qc</a:t>
            </a:r>
            <a:r>
              <a:rPr lang="fr-CA" dirty="0"/>
              <a:t> </a:t>
            </a:r>
            <a:r>
              <a:rPr lang="fr-CA" dirty="0" err="1"/>
              <a:t>Govt</a:t>
            </a:r>
            <a:r>
              <a:rPr lang="fr-CA" dirty="0"/>
              <a:t>.)</a:t>
            </a:r>
          </a:p>
          <a:p>
            <a:pPr marL="285750" indent="-285750">
              <a:lnSpc>
                <a:spcPct val="150000"/>
              </a:lnSpc>
              <a:buFont typeface="Arial" panose="020B0604020202020204" pitchFamily="34" charset="0"/>
              <a:buChar char="•"/>
            </a:pPr>
            <a:r>
              <a:rPr lang="fr-CA" dirty="0"/>
              <a:t>Glencore</a:t>
            </a:r>
          </a:p>
        </p:txBody>
      </p:sp>
    </p:spTree>
    <p:extLst>
      <p:ext uri="{BB962C8B-B14F-4D97-AF65-F5344CB8AC3E}">
        <p14:creationId xmlns:p14="http://schemas.microsoft.com/office/powerpoint/2010/main" val="42380140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A20AC3-AED7-5982-9B47-7579784E2952}"/>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20677753-3BD8-0B0B-B3E3-F33C5B11BD4B}"/>
              </a:ext>
            </a:extLst>
          </p:cNvPr>
          <p:cNvSpPr>
            <a:spLocks noGrp="1"/>
          </p:cNvSpPr>
          <p:nvPr>
            <p:ph type="title"/>
          </p:nvPr>
        </p:nvSpPr>
        <p:spPr>
          <a:xfrm>
            <a:off x="2239347" y="13211"/>
            <a:ext cx="8621041" cy="842500"/>
          </a:xfrm>
        </p:spPr>
        <p:txBody>
          <a:bodyPr>
            <a:normAutofit/>
          </a:bodyPr>
          <a:lstStyle/>
          <a:p>
            <a:r>
              <a:rPr lang="en-US" sz="4000" dirty="0"/>
              <a:t>Strong financial Partnership</a:t>
            </a:r>
            <a:endParaRPr lang="en-CA" sz="4000" dirty="0"/>
          </a:p>
        </p:txBody>
      </p:sp>
      <p:sp>
        <p:nvSpPr>
          <p:cNvPr id="7" name="ZoneTexte 6">
            <a:extLst>
              <a:ext uri="{FF2B5EF4-FFF2-40B4-BE49-F238E27FC236}">
                <a16:creationId xmlns:a16="http://schemas.microsoft.com/office/drawing/2014/main" id="{10850DB0-70C5-089F-EFCA-70CB81CBAAC1}"/>
              </a:ext>
            </a:extLst>
          </p:cNvPr>
          <p:cNvSpPr txBox="1"/>
          <p:nvPr/>
        </p:nvSpPr>
        <p:spPr>
          <a:xfrm>
            <a:off x="513183" y="907653"/>
            <a:ext cx="11242042" cy="5777031"/>
          </a:xfrm>
          <a:prstGeom prst="rect">
            <a:avLst/>
          </a:prstGeom>
          <a:noFill/>
        </p:spPr>
        <p:txBody>
          <a:bodyPr wrap="square" rtlCol="0">
            <a:spAutoFit/>
          </a:bodyPr>
          <a:lstStyle/>
          <a:p>
            <a:pPr>
              <a:lnSpc>
                <a:spcPct val="150000"/>
              </a:lnSpc>
            </a:pPr>
            <a:r>
              <a:rPr lang="en-CA" sz="2400" b="1" noProof="0" dirty="0">
                <a:latin typeface="Arial" panose="020B0604020202020204" pitchFamily="34" charset="0"/>
                <a:cs typeface="Arial" panose="020B0604020202020204" pitchFamily="34" charset="0"/>
              </a:rPr>
              <a:t>Abcourt has 2 significant financial partners. </a:t>
            </a:r>
          </a:p>
          <a:p>
            <a:pPr>
              <a:lnSpc>
                <a:spcPct val="150000"/>
              </a:lnSpc>
            </a:pPr>
            <a:r>
              <a:rPr lang="en-CA" sz="2000" b="1" dirty="0">
                <a:latin typeface="Arial" panose="020B0604020202020204" pitchFamily="34" charset="0"/>
                <a:cs typeface="Arial" panose="020B0604020202020204" pitchFamily="34" charset="0"/>
              </a:rPr>
              <a:t>Glencore</a:t>
            </a:r>
          </a:p>
          <a:p>
            <a:pPr marL="285750" indent="-285750">
              <a:lnSpc>
                <a:spcPct val="150000"/>
              </a:lnSpc>
              <a:buFont typeface="Arial" panose="020B0604020202020204" pitchFamily="34" charset="0"/>
              <a:buChar char="•"/>
            </a:pPr>
            <a:r>
              <a:rPr lang="en-CA" sz="1400" b="1" dirty="0">
                <a:latin typeface="Arial" panose="020B0604020202020204" pitchFamily="34" charset="0"/>
                <a:cs typeface="Arial" panose="020B0604020202020204" pitchFamily="34" charset="0"/>
              </a:rPr>
              <a:t>30M USD in a credit facility established 2026-01-31,</a:t>
            </a:r>
          </a:p>
          <a:p>
            <a:pPr marL="285750" indent="-285750">
              <a:lnSpc>
                <a:spcPct val="150000"/>
              </a:lnSpc>
              <a:buFont typeface="Arial" panose="020B0604020202020204" pitchFamily="34" charset="0"/>
              <a:buChar char="•"/>
            </a:pPr>
            <a:r>
              <a:rPr lang="en-CA" sz="1400" b="1" dirty="0">
                <a:latin typeface="Arial" panose="020B0604020202020204" pitchFamily="34" charset="0"/>
                <a:cs typeface="Arial" panose="020B0604020202020204" pitchFamily="34" charset="0"/>
              </a:rPr>
              <a:t>Interest: SOFR plus 2.5%,</a:t>
            </a:r>
          </a:p>
          <a:p>
            <a:pPr marL="285750" indent="-285750">
              <a:lnSpc>
                <a:spcPct val="150000"/>
              </a:lnSpc>
              <a:buFont typeface="Arial" panose="020B0604020202020204" pitchFamily="34" charset="0"/>
              <a:buChar char="•"/>
            </a:pPr>
            <a:r>
              <a:rPr lang="en-CA" sz="1400" b="1" dirty="0">
                <a:latin typeface="Arial" panose="020B0604020202020204" pitchFamily="34" charset="0"/>
                <a:cs typeface="Arial" panose="020B0604020202020204" pitchFamily="34" charset="0"/>
              </a:rPr>
              <a:t>First tranche:	18.1M USD transferred to Abcourt on Feb.2</a:t>
            </a:r>
            <a:r>
              <a:rPr lang="en-CA" sz="1400" b="1" baseline="30000" dirty="0">
                <a:latin typeface="Arial" panose="020B0604020202020204" pitchFamily="34" charset="0"/>
                <a:cs typeface="Arial" panose="020B0604020202020204" pitchFamily="34" charset="0"/>
              </a:rPr>
              <a:t>nd </a:t>
            </a:r>
            <a:r>
              <a:rPr lang="en-CA" sz="1400" b="1" dirty="0">
                <a:latin typeface="Arial" panose="020B0604020202020204" pitchFamily="34" charset="0"/>
                <a:cs typeface="Arial" panose="020B0604020202020204" pitchFamily="34" charset="0"/>
              </a:rPr>
              <a:t>to advance Sleeping Giant and working capital,</a:t>
            </a:r>
          </a:p>
          <a:p>
            <a:pPr marL="285750" indent="-285750">
              <a:lnSpc>
                <a:spcPct val="150000"/>
              </a:lnSpc>
              <a:buFont typeface="Arial" panose="020B0604020202020204" pitchFamily="34" charset="0"/>
              <a:buChar char="•"/>
            </a:pPr>
            <a:r>
              <a:rPr lang="en-CA" sz="1400" b="1" dirty="0">
                <a:latin typeface="Arial" panose="020B0604020202020204" pitchFamily="34" charset="0"/>
                <a:cs typeface="Arial" panose="020B0604020202020204" pitchFamily="34" charset="0"/>
              </a:rPr>
              <a:t>Second tranche:	11.9M USD to be disbursed in December 2026 to replace the credit facility with Nebari,</a:t>
            </a:r>
          </a:p>
          <a:p>
            <a:pPr marL="285750" indent="-285750">
              <a:lnSpc>
                <a:spcPct val="150000"/>
              </a:lnSpc>
              <a:buFont typeface="Arial" panose="020B0604020202020204" pitchFamily="34" charset="0"/>
              <a:buChar char="•"/>
            </a:pPr>
            <a:r>
              <a:rPr lang="en-CA" sz="1400" b="1" dirty="0">
                <a:latin typeface="Arial" panose="020B0604020202020204" pitchFamily="34" charset="0"/>
                <a:cs typeface="Arial" panose="020B0604020202020204" pitchFamily="34" charset="0"/>
              </a:rPr>
              <a:t>5 years terms with capital repayment to begin in January 2027,</a:t>
            </a:r>
          </a:p>
          <a:p>
            <a:pPr marL="285750" indent="-285750">
              <a:lnSpc>
                <a:spcPct val="150000"/>
              </a:lnSpc>
              <a:buFont typeface="Arial" panose="020B0604020202020204" pitchFamily="34" charset="0"/>
              <a:buChar char="•"/>
            </a:pPr>
            <a:r>
              <a:rPr lang="en-CA" sz="1400" b="1" dirty="0">
                <a:latin typeface="Arial" panose="020B0604020202020204" pitchFamily="34" charset="0"/>
                <a:cs typeface="Arial" panose="020B0604020202020204" pitchFamily="34" charset="0"/>
              </a:rPr>
              <a:t>Right to participate in future project financing,</a:t>
            </a:r>
          </a:p>
          <a:p>
            <a:pPr marL="285750" indent="-285750">
              <a:lnSpc>
                <a:spcPct val="150000"/>
              </a:lnSpc>
              <a:buFont typeface="Arial" panose="020B0604020202020204" pitchFamily="34" charset="0"/>
              <a:buChar char="•"/>
            </a:pPr>
            <a:r>
              <a:rPr lang="en-CA" sz="1400" b="1" dirty="0">
                <a:latin typeface="Arial" panose="020B0604020202020204" pitchFamily="34" charset="0"/>
                <a:cs typeface="Arial" panose="020B0604020202020204" pitchFamily="34" charset="0"/>
              </a:rPr>
              <a:t>Offtake agreement for all future metal production.</a:t>
            </a:r>
          </a:p>
          <a:p>
            <a:pPr>
              <a:lnSpc>
                <a:spcPct val="150000"/>
              </a:lnSpc>
            </a:pPr>
            <a:endParaRPr lang="en-CA" sz="1600" b="1" dirty="0">
              <a:latin typeface="Arial" panose="020B0604020202020204" pitchFamily="34" charset="0"/>
              <a:cs typeface="Arial" panose="020B0604020202020204" pitchFamily="34" charset="0"/>
            </a:endParaRPr>
          </a:p>
          <a:p>
            <a:pPr>
              <a:lnSpc>
                <a:spcPct val="150000"/>
              </a:lnSpc>
            </a:pPr>
            <a:r>
              <a:rPr lang="en-CA" sz="2000" b="1" noProof="0" dirty="0">
                <a:latin typeface="Arial" panose="020B0604020202020204" pitchFamily="34" charset="0"/>
                <a:cs typeface="Arial" panose="020B0604020202020204" pitchFamily="34" charset="0"/>
              </a:rPr>
              <a:t>Nebari</a:t>
            </a:r>
          </a:p>
          <a:p>
            <a:pPr marL="285750" indent="-285750">
              <a:lnSpc>
                <a:spcPct val="150000"/>
              </a:lnSpc>
              <a:buFont typeface="Arial" panose="020B0604020202020204" pitchFamily="34" charset="0"/>
              <a:buChar char="•"/>
            </a:pPr>
            <a:r>
              <a:rPr lang="en-CA" sz="1400" b="1" dirty="0">
                <a:latin typeface="Arial" panose="020B0604020202020204" pitchFamily="34" charset="0"/>
                <a:cs typeface="Arial" panose="020B0604020202020204" pitchFamily="34" charset="0"/>
              </a:rPr>
              <a:t>12M USD in a credit facility set to expire in July 2028,</a:t>
            </a:r>
          </a:p>
          <a:p>
            <a:pPr marL="285750" indent="-285750">
              <a:lnSpc>
                <a:spcPct val="150000"/>
              </a:lnSpc>
              <a:buFont typeface="Arial" panose="020B0604020202020204" pitchFamily="34" charset="0"/>
              <a:buChar char="•"/>
            </a:pPr>
            <a:r>
              <a:rPr lang="en-CA" sz="1400" b="1" dirty="0">
                <a:latin typeface="Arial" panose="020B0604020202020204" pitchFamily="34" charset="0"/>
                <a:cs typeface="Arial" panose="020B0604020202020204" pitchFamily="34" charset="0"/>
              </a:rPr>
              <a:t>Interest: SOFR plus 12%,</a:t>
            </a:r>
          </a:p>
          <a:p>
            <a:pPr marL="285750" indent="-285750">
              <a:lnSpc>
                <a:spcPct val="150000"/>
              </a:lnSpc>
              <a:buFont typeface="Arial" panose="020B0604020202020204" pitchFamily="34" charset="0"/>
              <a:buChar char="•"/>
            </a:pPr>
            <a:r>
              <a:rPr lang="en-CA" sz="1400" b="1" dirty="0">
                <a:latin typeface="Arial" panose="020B0604020202020204" pitchFamily="34" charset="0"/>
                <a:cs typeface="Arial" panose="020B0604020202020204" pitchFamily="34" charset="0"/>
              </a:rPr>
              <a:t>3 years terms with capital repayment to begin on the third year,</a:t>
            </a:r>
          </a:p>
          <a:p>
            <a:pPr marL="285750" indent="-285750">
              <a:lnSpc>
                <a:spcPct val="150000"/>
              </a:lnSpc>
              <a:buFont typeface="Arial" panose="020B0604020202020204" pitchFamily="34" charset="0"/>
              <a:buChar char="•"/>
            </a:pPr>
            <a:r>
              <a:rPr lang="en-CA" sz="1400" b="1" noProof="0" dirty="0">
                <a:latin typeface="Arial" panose="020B0604020202020204" pitchFamily="34" charset="0"/>
                <a:cs typeface="Arial" panose="020B0604020202020204" pitchFamily="34" charset="0"/>
              </a:rPr>
              <a:t>The credit facility is planned to be paid off in December 2026 with the second tranche from Glencore.</a:t>
            </a:r>
            <a:endParaRPr lang="en-CA" sz="1600" b="1" noProof="0" dirty="0">
              <a:latin typeface="Arial" panose="020B0604020202020204" pitchFamily="34" charset="0"/>
              <a:cs typeface="Arial" panose="020B0604020202020204" pitchFamily="34" charset="0"/>
            </a:endParaRPr>
          </a:p>
          <a:p>
            <a:pPr>
              <a:lnSpc>
                <a:spcPct val="150000"/>
              </a:lnSpc>
            </a:pPr>
            <a:endParaRPr lang="en-CA" sz="1600" b="1"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53212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BCDE2-0452-EDE1-A1BC-E702DF9C489A}"/>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8AD71D81-8736-D3CB-08B3-558A4BB56B50}"/>
              </a:ext>
            </a:extLst>
          </p:cNvPr>
          <p:cNvPicPr>
            <a:picLocks noChangeAspect="1"/>
          </p:cNvPicPr>
          <p:nvPr/>
        </p:nvPicPr>
        <p:blipFill rotWithShape="1">
          <a:blip r:embed="rId2"/>
          <a:srcRect l="1621" t="4453" r="5819" b="3373"/>
          <a:stretch>
            <a:fillRect/>
          </a:stretch>
        </p:blipFill>
        <p:spPr>
          <a:xfrm>
            <a:off x="0" y="862306"/>
            <a:ext cx="9469219" cy="5551759"/>
          </a:xfrm>
          <a:prstGeom prst="rect">
            <a:avLst/>
          </a:prstGeom>
        </p:spPr>
      </p:pic>
      <p:sp>
        <p:nvSpPr>
          <p:cNvPr id="21" name="TextBox 20">
            <a:extLst>
              <a:ext uri="{FF2B5EF4-FFF2-40B4-BE49-F238E27FC236}">
                <a16:creationId xmlns:a16="http://schemas.microsoft.com/office/drawing/2014/main" id="{C988B211-CE39-FC4D-5B0E-C23819A543F6}"/>
              </a:ext>
            </a:extLst>
          </p:cNvPr>
          <p:cNvSpPr txBox="1"/>
          <p:nvPr/>
        </p:nvSpPr>
        <p:spPr>
          <a:xfrm>
            <a:off x="3250644" y="4591177"/>
            <a:ext cx="231457" cy="231457"/>
          </a:xfrm>
          <a:prstGeom prst="ellipse">
            <a:avLst/>
          </a:prstGeom>
          <a:solidFill>
            <a:srgbClr val="FFC000"/>
          </a:solidFill>
          <a:ln>
            <a:solidFill>
              <a:schemeClr val="tx1"/>
            </a:solidFill>
          </a:ln>
        </p:spPr>
        <p:txBody>
          <a:bodyPr wrap="square" lIns="0" tIns="0" rIns="0" bIns="0" rtlCol="0" anchor="ctr" anchorCtr="1">
            <a:noAutofit/>
          </a:bodyPr>
          <a:lstStyle/>
          <a:p>
            <a:pPr algn="ctr"/>
            <a:r>
              <a:rPr lang="en-CA" sz="1400"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latin typeface="Impact" panose="020B0806030902050204" pitchFamily="34" charset="0"/>
              </a:rPr>
              <a:t>7</a:t>
            </a:r>
          </a:p>
        </p:txBody>
      </p:sp>
      <p:sp>
        <p:nvSpPr>
          <p:cNvPr id="22" name="TextBox 21">
            <a:extLst>
              <a:ext uri="{FF2B5EF4-FFF2-40B4-BE49-F238E27FC236}">
                <a16:creationId xmlns:a16="http://schemas.microsoft.com/office/drawing/2014/main" id="{EF3976FB-1A9E-B14E-5311-DA2D4A42E9C4}"/>
              </a:ext>
            </a:extLst>
          </p:cNvPr>
          <p:cNvSpPr txBox="1"/>
          <p:nvPr/>
        </p:nvSpPr>
        <p:spPr>
          <a:xfrm>
            <a:off x="6493702" y="3820742"/>
            <a:ext cx="231457" cy="231457"/>
          </a:xfrm>
          <a:prstGeom prst="ellipse">
            <a:avLst/>
          </a:prstGeom>
          <a:solidFill>
            <a:schemeClr val="tx2">
              <a:lumMod val="40000"/>
              <a:lumOff val="60000"/>
            </a:schemeClr>
          </a:solidFill>
          <a:ln>
            <a:solidFill>
              <a:schemeClr val="tx1"/>
            </a:solidFill>
          </a:ln>
        </p:spPr>
        <p:txBody>
          <a:bodyPr wrap="square" lIns="0" tIns="0" rIns="0" bIns="0" rtlCol="0" anchor="ctr" anchorCtr="1">
            <a:noAutofit/>
          </a:bodyPr>
          <a:lstStyle/>
          <a:p>
            <a:pPr algn="ctr"/>
            <a:r>
              <a:rPr lang="en-CA" sz="1400"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latin typeface="Impact" panose="020B0806030902050204" pitchFamily="34" charset="0"/>
              </a:rPr>
              <a:t>9</a:t>
            </a:r>
          </a:p>
        </p:txBody>
      </p:sp>
      <p:sp>
        <p:nvSpPr>
          <p:cNvPr id="23" name="TextBox 22">
            <a:extLst>
              <a:ext uri="{FF2B5EF4-FFF2-40B4-BE49-F238E27FC236}">
                <a16:creationId xmlns:a16="http://schemas.microsoft.com/office/drawing/2014/main" id="{B91426C1-F41A-3237-FAC7-4E966DC65F34}"/>
              </a:ext>
            </a:extLst>
          </p:cNvPr>
          <p:cNvSpPr txBox="1"/>
          <p:nvPr/>
        </p:nvSpPr>
        <p:spPr>
          <a:xfrm>
            <a:off x="6493702" y="4140769"/>
            <a:ext cx="231457" cy="231457"/>
          </a:xfrm>
          <a:prstGeom prst="ellipse">
            <a:avLst/>
          </a:prstGeom>
          <a:solidFill>
            <a:schemeClr val="tx2">
              <a:lumMod val="40000"/>
              <a:lumOff val="60000"/>
            </a:schemeClr>
          </a:solidFill>
          <a:ln>
            <a:solidFill>
              <a:schemeClr val="tx1"/>
            </a:solidFill>
          </a:ln>
        </p:spPr>
        <p:txBody>
          <a:bodyPr wrap="square" lIns="0" tIns="0" rIns="0" bIns="0" rtlCol="0" anchor="ctr" anchorCtr="1">
            <a:noAutofit/>
          </a:bodyPr>
          <a:lstStyle/>
          <a:p>
            <a:pPr algn="ctr"/>
            <a:r>
              <a:rPr lang="en-CA" sz="1400"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latin typeface="Impact" panose="020B0806030902050204" pitchFamily="34" charset="0"/>
              </a:rPr>
              <a:t>10</a:t>
            </a:r>
          </a:p>
        </p:txBody>
      </p:sp>
      <p:sp>
        <p:nvSpPr>
          <p:cNvPr id="24" name="TextBox 23">
            <a:extLst>
              <a:ext uri="{FF2B5EF4-FFF2-40B4-BE49-F238E27FC236}">
                <a16:creationId xmlns:a16="http://schemas.microsoft.com/office/drawing/2014/main" id="{08D62160-0B76-3DD9-909E-997EA35F9052}"/>
              </a:ext>
            </a:extLst>
          </p:cNvPr>
          <p:cNvSpPr txBox="1"/>
          <p:nvPr/>
        </p:nvSpPr>
        <p:spPr>
          <a:xfrm>
            <a:off x="8324344" y="877616"/>
            <a:ext cx="570708" cy="541874"/>
          </a:xfrm>
          <a:prstGeom prst="ellipse">
            <a:avLst/>
          </a:prstGeom>
          <a:solidFill>
            <a:srgbClr val="FFC000"/>
          </a:solidFill>
          <a:ln>
            <a:solidFill>
              <a:schemeClr val="tx1"/>
            </a:solidFill>
          </a:ln>
        </p:spPr>
        <p:txBody>
          <a:bodyPr wrap="square" lIns="0" tIns="0" rIns="0" bIns="0" rtlCol="0" anchor="ctr" anchorCtr="1">
            <a:noAutofit/>
          </a:bodyPr>
          <a:lstStyle/>
          <a:p>
            <a:pPr algn="ctr"/>
            <a:r>
              <a:rPr lang="en-CA" sz="3200"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latin typeface="Impact" panose="020B0806030902050204" pitchFamily="34" charset="0"/>
              </a:rPr>
              <a:t>4</a:t>
            </a:r>
          </a:p>
        </p:txBody>
      </p:sp>
      <p:sp>
        <p:nvSpPr>
          <p:cNvPr id="25" name="TextBox 24">
            <a:extLst>
              <a:ext uri="{FF2B5EF4-FFF2-40B4-BE49-F238E27FC236}">
                <a16:creationId xmlns:a16="http://schemas.microsoft.com/office/drawing/2014/main" id="{B4B1462C-21D6-416A-476D-4DE200426AD4}"/>
              </a:ext>
            </a:extLst>
          </p:cNvPr>
          <p:cNvSpPr txBox="1"/>
          <p:nvPr/>
        </p:nvSpPr>
        <p:spPr>
          <a:xfrm>
            <a:off x="3034990" y="4856365"/>
            <a:ext cx="231457" cy="231457"/>
          </a:xfrm>
          <a:prstGeom prst="ellipse">
            <a:avLst/>
          </a:prstGeom>
          <a:solidFill>
            <a:schemeClr val="accent2">
              <a:lumMod val="50000"/>
            </a:schemeClr>
          </a:solidFill>
          <a:ln>
            <a:solidFill>
              <a:schemeClr val="tx1"/>
            </a:solidFill>
          </a:ln>
        </p:spPr>
        <p:txBody>
          <a:bodyPr wrap="square" lIns="0" tIns="0" rIns="0" bIns="0" rtlCol="0" anchor="ctr" anchorCtr="1">
            <a:noAutofit/>
          </a:bodyPr>
          <a:lstStyle/>
          <a:p>
            <a:pPr algn="ctr"/>
            <a:r>
              <a:rPr lang="en-CA" sz="1400"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latin typeface="Impact" panose="020B0806030902050204" pitchFamily="34" charset="0"/>
              </a:rPr>
              <a:t>8</a:t>
            </a:r>
          </a:p>
        </p:txBody>
      </p:sp>
      <p:sp>
        <p:nvSpPr>
          <p:cNvPr id="26" name="TextBox 25">
            <a:extLst>
              <a:ext uri="{FF2B5EF4-FFF2-40B4-BE49-F238E27FC236}">
                <a16:creationId xmlns:a16="http://schemas.microsoft.com/office/drawing/2014/main" id="{1385448F-1D14-63F2-6D45-5DB2BD1B9E0E}"/>
              </a:ext>
            </a:extLst>
          </p:cNvPr>
          <p:cNvSpPr txBox="1"/>
          <p:nvPr/>
        </p:nvSpPr>
        <p:spPr>
          <a:xfrm>
            <a:off x="5803001" y="3445358"/>
            <a:ext cx="231457" cy="231457"/>
          </a:xfrm>
          <a:prstGeom prst="ellipse">
            <a:avLst/>
          </a:prstGeom>
          <a:solidFill>
            <a:srgbClr val="FFC000"/>
          </a:solidFill>
          <a:ln>
            <a:solidFill>
              <a:schemeClr val="tx1"/>
            </a:solidFill>
          </a:ln>
        </p:spPr>
        <p:txBody>
          <a:bodyPr wrap="square" lIns="0" tIns="0" rIns="0" bIns="0" rtlCol="0" anchor="ctr" anchorCtr="1">
            <a:noAutofit/>
          </a:bodyPr>
          <a:lstStyle/>
          <a:p>
            <a:pPr algn="ctr"/>
            <a:r>
              <a:rPr lang="en-CA" sz="1400"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latin typeface="Impact" panose="020B0806030902050204" pitchFamily="34" charset="0"/>
              </a:rPr>
              <a:t>6</a:t>
            </a:r>
          </a:p>
        </p:txBody>
      </p:sp>
      <p:sp>
        <p:nvSpPr>
          <p:cNvPr id="27" name="TextBox 26">
            <a:extLst>
              <a:ext uri="{FF2B5EF4-FFF2-40B4-BE49-F238E27FC236}">
                <a16:creationId xmlns:a16="http://schemas.microsoft.com/office/drawing/2014/main" id="{D22EAF8F-255C-E3D4-55CA-54F7FABD07DD}"/>
              </a:ext>
            </a:extLst>
          </p:cNvPr>
          <p:cNvSpPr txBox="1"/>
          <p:nvPr/>
        </p:nvSpPr>
        <p:spPr>
          <a:xfrm>
            <a:off x="7214627" y="1497484"/>
            <a:ext cx="231457" cy="231457"/>
          </a:xfrm>
          <a:prstGeom prst="ellipse">
            <a:avLst/>
          </a:prstGeom>
          <a:solidFill>
            <a:srgbClr val="FFC000"/>
          </a:solidFill>
          <a:ln>
            <a:solidFill>
              <a:schemeClr val="tx1"/>
            </a:solidFill>
          </a:ln>
        </p:spPr>
        <p:txBody>
          <a:bodyPr wrap="square" lIns="0" tIns="0" rIns="0" bIns="0" rtlCol="0" anchor="ctr" anchorCtr="1">
            <a:noAutofit/>
          </a:bodyPr>
          <a:lstStyle/>
          <a:p>
            <a:pPr algn="ctr"/>
            <a:r>
              <a:rPr lang="en-CA" sz="1400"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latin typeface="Impact" panose="020B0806030902050204" pitchFamily="34" charset="0"/>
              </a:rPr>
              <a:t>2</a:t>
            </a:r>
          </a:p>
        </p:txBody>
      </p:sp>
      <p:sp>
        <p:nvSpPr>
          <p:cNvPr id="28" name="TextBox 27">
            <a:extLst>
              <a:ext uri="{FF2B5EF4-FFF2-40B4-BE49-F238E27FC236}">
                <a16:creationId xmlns:a16="http://schemas.microsoft.com/office/drawing/2014/main" id="{F62989D7-D82C-A894-19E3-69D88E64D6D5}"/>
              </a:ext>
            </a:extLst>
          </p:cNvPr>
          <p:cNvSpPr txBox="1"/>
          <p:nvPr/>
        </p:nvSpPr>
        <p:spPr>
          <a:xfrm>
            <a:off x="7452517" y="1024352"/>
            <a:ext cx="231457" cy="231457"/>
          </a:xfrm>
          <a:prstGeom prst="ellipse">
            <a:avLst/>
          </a:prstGeom>
          <a:solidFill>
            <a:srgbClr val="FFC000"/>
          </a:solidFill>
          <a:ln>
            <a:solidFill>
              <a:schemeClr val="tx1"/>
            </a:solidFill>
          </a:ln>
        </p:spPr>
        <p:txBody>
          <a:bodyPr wrap="square" lIns="0" tIns="0" rIns="0" bIns="0" rtlCol="0" anchor="ctr" anchorCtr="1">
            <a:noAutofit/>
          </a:bodyPr>
          <a:lstStyle/>
          <a:p>
            <a:pPr algn="ctr"/>
            <a:r>
              <a:rPr lang="en-CA" sz="1400"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latin typeface="Impact" panose="020B0806030902050204" pitchFamily="34" charset="0"/>
              </a:rPr>
              <a:t>3</a:t>
            </a:r>
          </a:p>
        </p:txBody>
      </p:sp>
      <p:sp>
        <p:nvSpPr>
          <p:cNvPr id="29" name="TextBox 28">
            <a:extLst>
              <a:ext uri="{FF2B5EF4-FFF2-40B4-BE49-F238E27FC236}">
                <a16:creationId xmlns:a16="http://schemas.microsoft.com/office/drawing/2014/main" id="{70928A17-63CB-FE84-558C-56B171621ADD}"/>
              </a:ext>
            </a:extLst>
          </p:cNvPr>
          <p:cNvSpPr txBox="1"/>
          <p:nvPr/>
        </p:nvSpPr>
        <p:spPr>
          <a:xfrm>
            <a:off x="6850983" y="4322590"/>
            <a:ext cx="231457" cy="231457"/>
          </a:xfrm>
          <a:prstGeom prst="ellipse">
            <a:avLst/>
          </a:prstGeom>
          <a:solidFill>
            <a:srgbClr val="FFC000"/>
          </a:solidFill>
          <a:ln>
            <a:solidFill>
              <a:schemeClr val="tx1"/>
            </a:solidFill>
          </a:ln>
        </p:spPr>
        <p:txBody>
          <a:bodyPr wrap="square" lIns="0" tIns="0" rIns="0" bIns="0" rtlCol="0" anchor="ctr" anchorCtr="1">
            <a:noAutofit/>
          </a:bodyPr>
          <a:lstStyle/>
          <a:p>
            <a:pPr algn="ctr"/>
            <a:r>
              <a:rPr lang="en-CA" sz="1400"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latin typeface="Impact" panose="020B0806030902050204" pitchFamily="34" charset="0"/>
              </a:rPr>
              <a:t>11</a:t>
            </a:r>
          </a:p>
        </p:txBody>
      </p:sp>
      <p:sp>
        <p:nvSpPr>
          <p:cNvPr id="30" name="TextBox 29">
            <a:extLst>
              <a:ext uri="{FF2B5EF4-FFF2-40B4-BE49-F238E27FC236}">
                <a16:creationId xmlns:a16="http://schemas.microsoft.com/office/drawing/2014/main" id="{DC6D6D68-2706-3C11-5618-88974532A21F}"/>
              </a:ext>
            </a:extLst>
          </p:cNvPr>
          <p:cNvSpPr txBox="1"/>
          <p:nvPr/>
        </p:nvSpPr>
        <p:spPr>
          <a:xfrm>
            <a:off x="7084319" y="4234645"/>
            <a:ext cx="231457" cy="231457"/>
          </a:xfrm>
          <a:prstGeom prst="ellipse">
            <a:avLst/>
          </a:prstGeom>
          <a:solidFill>
            <a:srgbClr val="FFC000"/>
          </a:solidFill>
          <a:ln>
            <a:solidFill>
              <a:schemeClr val="tx1"/>
            </a:solidFill>
          </a:ln>
        </p:spPr>
        <p:txBody>
          <a:bodyPr wrap="square" lIns="0" tIns="0" rIns="0" bIns="0" rtlCol="0" anchor="ctr" anchorCtr="1">
            <a:noAutofit/>
          </a:bodyPr>
          <a:lstStyle/>
          <a:p>
            <a:pPr algn="ctr"/>
            <a:r>
              <a:rPr lang="en-CA" sz="1400"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latin typeface="Impact" panose="020B0806030902050204" pitchFamily="34" charset="0"/>
              </a:rPr>
              <a:t>12</a:t>
            </a:r>
          </a:p>
        </p:txBody>
      </p:sp>
      <p:sp>
        <p:nvSpPr>
          <p:cNvPr id="31" name="TextBox 30">
            <a:extLst>
              <a:ext uri="{FF2B5EF4-FFF2-40B4-BE49-F238E27FC236}">
                <a16:creationId xmlns:a16="http://schemas.microsoft.com/office/drawing/2014/main" id="{F96ED8BF-9467-4D22-B91E-5AFEA1EC1DB4}"/>
              </a:ext>
            </a:extLst>
          </p:cNvPr>
          <p:cNvSpPr txBox="1"/>
          <p:nvPr/>
        </p:nvSpPr>
        <p:spPr>
          <a:xfrm>
            <a:off x="7528015" y="5458043"/>
            <a:ext cx="231457" cy="231457"/>
          </a:xfrm>
          <a:prstGeom prst="ellipse">
            <a:avLst/>
          </a:prstGeom>
          <a:solidFill>
            <a:srgbClr val="FFC000"/>
          </a:solidFill>
          <a:ln>
            <a:solidFill>
              <a:schemeClr val="tx1"/>
            </a:solidFill>
          </a:ln>
        </p:spPr>
        <p:txBody>
          <a:bodyPr wrap="square" lIns="0" tIns="0" rIns="0" bIns="0" rtlCol="0" anchor="ctr" anchorCtr="1">
            <a:noAutofit/>
          </a:bodyPr>
          <a:lstStyle/>
          <a:p>
            <a:pPr algn="ctr"/>
            <a:r>
              <a:rPr lang="en-CA" sz="1400"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latin typeface="Impact" panose="020B0806030902050204" pitchFamily="34" charset="0"/>
              </a:rPr>
              <a:t>15</a:t>
            </a:r>
          </a:p>
        </p:txBody>
      </p:sp>
      <p:sp>
        <p:nvSpPr>
          <p:cNvPr id="32" name="TextBox 31">
            <a:extLst>
              <a:ext uri="{FF2B5EF4-FFF2-40B4-BE49-F238E27FC236}">
                <a16:creationId xmlns:a16="http://schemas.microsoft.com/office/drawing/2014/main" id="{4E8E1DD4-876A-53E1-2A1B-27F6443AE810}"/>
              </a:ext>
            </a:extLst>
          </p:cNvPr>
          <p:cNvSpPr txBox="1"/>
          <p:nvPr/>
        </p:nvSpPr>
        <p:spPr>
          <a:xfrm>
            <a:off x="7412287" y="5880628"/>
            <a:ext cx="231457" cy="231457"/>
          </a:xfrm>
          <a:prstGeom prst="ellipse">
            <a:avLst/>
          </a:prstGeom>
          <a:solidFill>
            <a:srgbClr val="FFC000"/>
          </a:solidFill>
          <a:ln>
            <a:solidFill>
              <a:schemeClr val="tx1"/>
            </a:solidFill>
          </a:ln>
        </p:spPr>
        <p:txBody>
          <a:bodyPr wrap="square" lIns="0" tIns="0" rIns="0" bIns="0" rtlCol="0" anchor="ctr" anchorCtr="1">
            <a:noAutofit/>
          </a:bodyPr>
          <a:lstStyle/>
          <a:p>
            <a:pPr algn="ctr"/>
            <a:r>
              <a:rPr lang="en-CA" sz="1400"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latin typeface="Impact" panose="020B0806030902050204" pitchFamily="34" charset="0"/>
              </a:rPr>
              <a:t>14</a:t>
            </a:r>
          </a:p>
        </p:txBody>
      </p:sp>
      <p:sp>
        <p:nvSpPr>
          <p:cNvPr id="33" name="TextBox 32">
            <a:extLst>
              <a:ext uri="{FF2B5EF4-FFF2-40B4-BE49-F238E27FC236}">
                <a16:creationId xmlns:a16="http://schemas.microsoft.com/office/drawing/2014/main" id="{B69B6728-3172-3173-B175-8E67B131D079}"/>
              </a:ext>
            </a:extLst>
          </p:cNvPr>
          <p:cNvSpPr txBox="1"/>
          <p:nvPr/>
        </p:nvSpPr>
        <p:spPr>
          <a:xfrm>
            <a:off x="5400590" y="4856365"/>
            <a:ext cx="231457" cy="231457"/>
          </a:xfrm>
          <a:prstGeom prst="ellipse">
            <a:avLst/>
          </a:prstGeom>
          <a:solidFill>
            <a:srgbClr val="FFC000"/>
          </a:solidFill>
          <a:ln>
            <a:solidFill>
              <a:schemeClr val="tx1"/>
            </a:solidFill>
          </a:ln>
        </p:spPr>
        <p:txBody>
          <a:bodyPr wrap="square" lIns="0" tIns="0" rIns="0" bIns="0" rtlCol="0" anchor="ctr" anchorCtr="1">
            <a:noAutofit/>
          </a:bodyPr>
          <a:lstStyle/>
          <a:p>
            <a:pPr algn="ctr"/>
            <a:r>
              <a:rPr lang="en-CA" sz="1400"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latin typeface="Impact" panose="020B0806030902050204" pitchFamily="34" charset="0"/>
              </a:rPr>
              <a:t>13</a:t>
            </a:r>
          </a:p>
        </p:txBody>
      </p:sp>
      <p:sp>
        <p:nvSpPr>
          <p:cNvPr id="35" name="TextBox 34">
            <a:extLst>
              <a:ext uri="{FF2B5EF4-FFF2-40B4-BE49-F238E27FC236}">
                <a16:creationId xmlns:a16="http://schemas.microsoft.com/office/drawing/2014/main" id="{1ABAEBFA-CEC7-43E8-E53A-ADD4F9092D2C}"/>
              </a:ext>
            </a:extLst>
          </p:cNvPr>
          <p:cNvSpPr txBox="1"/>
          <p:nvPr/>
        </p:nvSpPr>
        <p:spPr>
          <a:xfrm>
            <a:off x="4799712" y="2197593"/>
            <a:ext cx="1974234" cy="420496"/>
          </a:xfrm>
          <a:prstGeom prst="rect">
            <a:avLst/>
          </a:prstGeom>
          <a:noFill/>
        </p:spPr>
        <p:txBody>
          <a:bodyPr wrap="square" rtlCol="0">
            <a:spAutoFit/>
          </a:bodyPr>
          <a:lstStyle/>
          <a:p>
            <a:pPr algn="ctr"/>
            <a:r>
              <a:rPr lang="en-CA" sz="1400" dirty="0">
                <a:latin typeface="Impact" panose="020B0806030902050204" pitchFamily="34" charset="0"/>
              </a:rPr>
              <a:t>Sleeping Giant Mine &amp; 950 </a:t>
            </a:r>
            <a:r>
              <a:rPr lang="en-CA" sz="1400" dirty="0" err="1">
                <a:latin typeface="Impact" panose="020B0806030902050204" pitchFamily="34" charset="0"/>
              </a:rPr>
              <a:t>tpd</a:t>
            </a:r>
            <a:r>
              <a:rPr lang="en-CA" sz="1400" dirty="0">
                <a:latin typeface="Impact" panose="020B0806030902050204" pitchFamily="34" charset="0"/>
              </a:rPr>
              <a:t> Mill</a:t>
            </a:r>
          </a:p>
        </p:txBody>
      </p:sp>
      <p:sp>
        <p:nvSpPr>
          <p:cNvPr id="44" name="Étoile : 5 branches 1">
            <a:extLst>
              <a:ext uri="{FF2B5EF4-FFF2-40B4-BE49-F238E27FC236}">
                <a16:creationId xmlns:a16="http://schemas.microsoft.com/office/drawing/2014/main" id="{6E1AEED1-F327-1F46-8C1D-8D0A18A3CDBF}"/>
              </a:ext>
            </a:extLst>
          </p:cNvPr>
          <p:cNvSpPr/>
          <p:nvPr/>
        </p:nvSpPr>
        <p:spPr>
          <a:xfrm>
            <a:off x="5213056" y="1347339"/>
            <a:ext cx="902458" cy="828199"/>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2400" b="1" dirty="0"/>
              <a:t>1</a:t>
            </a:r>
          </a:p>
        </p:txBody>
      </p:sp>
      <p:sp>
        <p:nvSpPr>
          <p:cNvPr id="49" name="TextBox 103">
            <a:extLst>
              <a:ext uri="{FF2B5EF4-FFF2-40B4-BE49-F238E27FC236}">
                <a16:creationId xmlns:a16="http://schemas.microsoft.com/office/drawing/2014/main" id="{09DA74A3-D796-2494-8582-98202C49AB9F}"/>
              </a:ext>
            </a:extLst>
          </p:cNvPr>
          <p:cNvSpPr txBox="1"/>
          <p:nvPr/>
        </p:nvSpPr>
        <p:spPr>
          <a:xfrm>
            <a:off x="7894190" y="1289494"/>
            <a:ext cx="231457" cy="231457"/>
          </a:xfrm>
          <a:prstGeom prst="ellipse">
            <a:avLst/>
          </a:prstGeom>
          <a:solidFill>
            <a:srgbClr val="FFC000"/>
          </a:solidFill>
          <a:ln>
            <a:solidFill>
              <a:schemeClr val="tx1"/>
            </a:solidFill>
          </a:ln>
        </p:spPr>
        <p:txBody>
          <a:bodyPr wrap="square" lIns="0" tIns="0" rIns="0" bIns="0" rtlCol="0" anchor="ctr" anchorCtr="1">
            <a:noAutofit/>
          </a:bodyPr>
          <a:lstStyle/>
          <a:p>
            <a:pPr algn="ctr"/>
            <a:r>
              <a:rPr lang="en-CA" sz="1400"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latin typeface="Impact" panose="020B0806030902050204" pitchFamily="34" charset="0"/>
              </a:rPr>
              <a:t>5</a:t>
            </a:r>
          </a:p>
        </p:txBody>
      </p:sp>
      <p:sp>
        <p:nvSpPr>
          <p:cNvPr id="45" name="TextBox 100">
            <a:extLst>
              <a:ext uri="{FF2B5EF4-FFF2-40B4-BE49-F238E27FC236}">
                <a16:creationId xmlns:a16="http://schemas.microsoft.com/office/drawing/2014/main" id="{34D6C216-4F55-ED4B-2B99-0049A1ACF51B}"/>
              </a:ext>
            </a:extLst>
          </p:cNvPr>
          <p:cNvSpPr txBox="1"/>
          <p:nvPr/>
        </p:nvSpPr>
        <p:spPr>
          <a:xfrm>
            <a:off x="9692460" y="1137869"/>
            <a:ext cx="196690" cy="178368"/>
          </a:xfrm>
          <a:prstGeom prst="ellipse">
            <a:avLst/>
          </a:prstGeom>
          <a:solidFill>
            <a:srgbClr val="FFC000"/>
          </a:solidFill>
          <a:ln>
            <a:solidFill>
              <a:schemeClr val="tx1"/>
            </a:solidFill>
          </a:ln>
        </p:spPr>
        <p:txBody>
          <a:bodyPr wrap="square" lIns="0" tIns="0" rIns="0" bIns="0" rtlCol="0" anchor="ctr" anchorCtr="1">
            <a:noAutofit/>
          </a:bodyPr>
          <a:lstStyle/>
          <a:p>
            <a:pPr algn="ctr"/>
            <a:endParaRPr lang="en-CA" sz="1200"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latin typeface="Impact" panose="020B0806030902050204" pitchFamily="34" charset="0"/>
            </a:endParaRPr>
          </a:p>
        </p:txBody>
      </p:sp>
      <p:sp>
        <p:nvSpPr>
          <p:cNvPr id="46" name="TextBox 101">
            <a:extLst>
              <a:ext uri="{FF2B5EF4-FFF2-40B4-BE49-F238E27FC236}">
                <a16:creationId xmlns:a16="http://schemas.microsoft.com/office/drawing/2014/main" id="{D2AB01CA-11CD-9EBE-65CD-AA983102773F}"/>
              </a:ext>
            </a:extLst>
          </p:cNvPr>
          <p:cNvSpPr txBox="1"/>
          <p:nvPr/>
        </p:nvSpPr>
        <p:spPr>
          <a:xfrm>
            <a:off x="9692460" y="1410314"/>
            <a:ext cx="196690" cy="178368"/>
          </a:xfrm>
          <a:prstGeom prst="ellipse">
            <a:avLst/>
          </a:prstGeom>
          <a:solidFill>
            <a:schemeClr val="tx2">
              <a:lumMod val="40000"/>
              <a:lumOff val="60000"/>
            </a:schemeClr>
          </a:solidFill>
          <a:ln>
            <a:solidFill>
              <a:schemeClr val="tx1"/>
            </a:solidFill>
          </a:ln>
        </p:spPr>
        <p:txBody>
          <a:bodyPr wrap="square" lIns="0" tIns="0" rIns="0" bIns="0" rtlCol="0" anchor="ctr" anchorCtr="1">
            <a:noAutofit/>
          </a:bodyPr>
          <a:lstStyle/>
          <a:p>
            <a:pPr algn="ctr"/>
            <a:endParaRPr lang="en-CA" sz="1200"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latin typeface="Impact" panose="020B0806030902050204" pitchFamily="34" charset="0"/>
            </a:endParaRPr>
          </a:p>
        </p:txBody>
      </p:sp>
      <p:sp>
        <p:nvSpPr>
          <p:cNvPr id="47" name="ZoneTexte 5">
            <a:extLst>
              <a:ext uri="{FF2B5EF4-FFF2-40B4-BE49-F238E27FC236}">
                <a16:creationId xmlns:a16="http://schemas.microsoft.com/office/drawing/2014/main" id="{0D94C63C-82B1-95FE-414A-15D186F86A3D}"/>
              </a:ext>
            </a:extLst>
          </p:cNvPr>
          <p:cNvSpPr txBox="1"/>
          <p:nvPr/>
        </p:nvSpPr>
        <p:spPr>
          <a:xfrm>
            <a:off x="9935781" y="1063209"/>
            <a:ext cx="894321" cy="275151"/>
          </a:xfrm>
          <a:prstGeom prst="rect">
            <a:avLst/>
          </a:prstGeom>
          <a:noFill/>
        </p:spPr>
        <p:txBody>
          <a:bodyPr wrap="none" rtlCol="0">
            <a:spAutoFit/>
          </a:bodyPr>
          <a:lstStyle/>
          <a:p>
            <a:r>
              <a:rPr lang="fr-CA" sz="1600" dirty="0"/>
              <a:t>Gold asset</a:t>
            </a:r>
          </a:p>
        </p:txBody>
      </p:sp>
      <p:sp>
        <p:nvSpPr>
          <p:cNvPr id="48" name="ZoneTexte 6">
            <a:extLst>
              <a:ext uri="{FF2B5EF4-FFF2-40B4-BE49-F238E27FC236}">
                <a16:creationId xmlns:a16="http://schemas.microsoft.com/office/drawing/2014/main" id="{D0C1F385-04EE-2723-6C65-8CCAFAD8350B}"/>
              </a:ext>
            </a:extLst>
          </p:cNvPr>
          <p:cNvSpPr txBox="1"/>
          <p:nvPr/>
        </p:nvSpPr>
        <p:spPr>
          <a:xfrm>
            <a:off x="9935781" y="1336360"/>
            <a:ext cx="1203543" cy="275151"/>
          </a:xfrm>
          <a:prstGeom prst="rect">
            <a:avLst/>
          </a:prstGeom>
          <a:noFill/>
        </p:spPr>
        <p:txBody>
          <a:bodyPr wrap="none" rtlCol="0">
            <a:spAutoFit/>
          </a:bodyPr>
          <a:lstStyle/>
          <a:p>
            <a:r>
              <a:rPr lang="fr-CA" sz="1600" dirty="0"/>
              <a:t>Zn-Pb-Ag asset</a:t>
            </a:r>
          </a:p>
        </p:txBody>
      </p:sp>
      <p:sp>
        <p:nvSpPr>
          <p:cNvPr id="50" name="ZoneTexte 8">
            <a:extLst>
              <a:ext uri="{FF2B5EF4-FFF2-40B4-BE49-F238E27FC236}">
                <a16:creationId xmlns:a16="http://schemas.microsoft.com/office/drawing/2014/main" id="{0C547F8C-2223-66AA-B4EF-D43510D0A25D}"/>
              </a:ext>
            </a:extLst>
          </p:cNvPr>
          <p:cNvSpPr txBox="1"/>
          <p:nvPr/>
        </p:nvSpPr>
        <p:spPr>
          <a:xfrm>
            <a:off x="9935781" y="1604706"/>
            <a:ext cx="744478" cy="275151"/>
          </a:xfrm>
          <a:prstGeom prst="rect">
            <a:avLst/>
          </a:prstGeom>
          <a:noFill/>
        </p:spPr>
        <p:txBody>
          <a:bodyPr wrap="none" rtlCol="0">
            <a:spAutoFit/>
          </a:bodyPr>
          <a:lstStyle/>
          <a:p>
            <a:r>
              <a:rPr lang="fr-CA" sz="1600" dirty="0"/>
              <a:t>Cu asset</a:t>
            </a:r>
          </a:p>
        </p:txBody>
      </p:sp>
      <p:sp>
        <p:nvSpPr>
          <p:cNvPr id="51" name="TextBox 101">
            <a:extLst>
              <a:ext uri="{FF2B5EF4-FFF2-40B4-BE49-F238E27FC236}">
                <a16:creationId xmlns:a16="http://schemas.microsoft.com/office/drawing/2014/main" id="{223AC74B-D93B-8EC5-4697-EC99203C8104}"/>
              </a:ext>
            </a:extLst>
          </p:cNvPr>
          <p:cNvSpPr txBox="1"/>
          <p:nvPr/>
        </p:nvSpPr>
        <p:spPr>
          <a:xfrm>
            <a:off x="9687334" y="1666766"/>
            <a:ext cx="196690" cy="178368"/>
          </a:xfrm>
          <a:prstGeom prst="ellipse">
            <a:avLst/>
          </a:prstGeom>
          <a:solidFill>
            <a:schemeClr val="accent2">
              <a:lumMod val="50000"/>
            </a:schemeClr>
          </a:solidFill>
          <a:ln>
            <a:solidFill>
              <a:schemeClr val="tx1"/>
            </a:solidFill>
          </a:ln>
        </p:spPr>
        <p:txBody>
          <a:bodyPr wrap="square" lIns="0" tIns="0" rIns="0" bIns="0" rtlCol="0" anchor="ctr" anchorCtr="1">
            <a:noAutofit/>
          </a:bodyPr>
          <a:lstStyle/>
          <a:p>
            <a:pPr algn="ctr"/>
            <a:endParaRPr lang="en-CA" sz="1200"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latin typeface="Impact" panose="020B0806030902050204" pitchFamily="34" charset="0"/>
            </a:endParaRPr>
          </a:p>
        </p:txBody>
      </p:sp>
      <p:sp>
        <p:nvSpPr>
          <p:cNvPr id="12" name="Rectangle 11">
            <a:extLst>
              <a:ext uri="{FF2B5EF4-FFF2-40B4-BE49-F238E27FC236}">
                <a16:creationId xmlns:a16="http://schemas.microsoft.com/office/drawing/2014/main" id="{AAD91786-DD2F-9D59-EE94-E069F95D25E1}"/>
              </a:ext>
            </a:extLst>
          </p:cNvPr>
          <p:cNvSpPr/>
          <p:nvPr/>
        </p:nvSpPr>
        <p:spPr>
          <a:xfrm>
            <a:off x="-11953" y="-65741"/>
            <a:ext cx="12215985" cy="918425"/>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Espace réservé du numéro de diapositive 1">
            <a:extLst>
              <a:ext uri="{FF2B5EF4-FFF2-40B4-BE49-F238E27FC236}">
                <a16:creationId xmlns:a16="http://schemas.microsoft.com/office/drawing/2014/main" id="{7D516BF1-C7EE-A8EC-7338-43AD5754437F}"/>
              </a:ext>
            </a:extLst>
          </p:cNvPr>
          <p:cNvSpPr>
            <a:spLocks noGrp="1"/>
          </p:cNvSpPr>
          <p:nvPr>
            <p:ph type="sldNum" sz="quarter" idx="12"/>
          </p:nvPr>
        </p:nvSpPr>
        <p:spPr>
          <a:xfrm>
            <a:off x="5158467" y="6416544"/>
            <a:ext cx="2743200" cy="365125"/>
          </a:xfrm>
        </p:spPr>
        <p:txBody>
          <a:bodyPr/>
          <a:lstStyle/>
          <a:p>
            <a:pPr algn="ctr"/>
            <a:fld id="{CE1475D9-A000-4E7F-A703-1E0B83252F48}" type="slidenum">
              <a:rPr lang="en-CA" sz="1800" b="1" smtClean="0"/>
              <a:pPr algn="ctr"/>
              <a:t>8</a:t>
            </a:fld>
            <a:endParaRPr lang="en-CA" sz="1800" b="1"/>
          </a:p>
        </p:txBody>
      </p:sp>
      <p:pic>
        <p:nvPicPr>
          <p:cNvPr id="4" name="Picture 3">
            <a:extLst>
              <a:ext uri="{FF2B5EF4-FFF2-40B4-BE49-F238E27FC236}">
                <a16:creationId xmlns:a16="http://schemas.microsoft.com/office/drawing/2014/main" id="{1DA868B9-E2B0-12D2-3824-FBCC0431822B}"/>
              </a:ext>
            </a:extLst>
          </p:cNvPr>
          <p:cNvPicPr>
            <a:picLocks noChangeAspect="1"/>
          </p:cNvPicPr>
          <p:nvPr/>
        </p:nvPicPr>
        <p:blipFill rotWithShape="1">
          <a:blip r:embed="rId3"/>
          <a:srcRect t="9092" b="58149"/>
          <a:stretch/>
        </p:blipFill>
        <p:spPr>
          <a:xfrm>
            <a:off x="1436795" y="-31830"/>
            <a:ext cx="10186544" cy="850606"/>
          </a:xfrm>
          <a:prstGeom prst="rect">
            <a:avLst/>
          </a:prstGeom>
        </p:spPr>
      </p:pic>
      <p:sp>
        <p:nvSpPr>
          <p:cNvPr id="5" name="Rectangle: Rounded Corners 4">
            <a:extLst>
              <a:ext uri="{FF2B5EF4-FFF2-40B4-BE49-F238E27FC236}">
                <a16:creationId xmlns:a16="http://schemas.microsoft.com/office/drawing/2014/main" id="{E0DB9188-8B32-3606-E1A8-FB9922F9E504}"/>
              </a:ext>
            </a:extLst>
          </p:cNvPr>
          <p:cNvSpPr/>
          <p:nvPr/>
        </p:nvSpPr>
        <p:spPr>
          <a:xfrm>
            <a:off x="11027362" y="-31830"/>
            <a:ext cx="1176670" cy="850606"/>
          </a:xfrm>
          <a:prstGeom prst="roundRect">
            <a:avLst/>
          </a:prstGeom>
          <a:gradFill flip="none" rotWithShape="1">
            <a:gsLst>
              <a:gs pos="0">
                <a:schemeClr val="tx1"/>
              </a:gs>
              <a:gs pos="48000">
                <a:schemeClr val="tx1"/>
              </a:gs>
              <a:gs pos="100000">
                <a:schemeClr val="accent4">
                  <a:lumMod val="50000"/>
                  <a:alpha val="4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0" name="Straight Connector 9">
            <a:extLst>
              <a:ext uri="{FF2B5EF4-FFF2-40B4-BE49-F238E27FC236}">
                <a16:creationId xmlns:a16="http://schemas.microsoft.com/office/drawing/2014/main" id="{600CA39D-4264-F271-A8D9-501ADC82A18F}"/>
              </a:ext>
            </a:extLst>
          </p:cNvPr>
          <p:cNvCxnSpPr/>
          <p:nvPr/>
        </p:nvCxnSpPr>
        <p:spPr>
          <a:xfrm>
            <a:off x="379893" y="6392446"/>
            <a:ext cx="11471212" cy="0"/>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190F9C3-3B8F-654B-8CB2-A8361BB8850B}"/>
              </a:ext>
            </a:extLst>
          </p:cNvPr>
          <p:cNvSpPr txBox="1"/>
          <p:nvPr/>
        </p:nvSpPr>
        <p:spPr>
          <a:xfrm>
            <a:off x="265575" y="6428543"/>
            <a:ext cx="11788548" cy="369332"/>
          </a:xfrm>
          <a:prstGeom prst="rect">
            <a:avLst/>
          </a:prstGeom>
          <a:noFill/>
        </p:spPr>
        <p:txBody>
          <a:bodyPr wrap="none" rtlCol="0">
            <a:spAutoFit/>
          </a:bodyPr>
          <a:lstStyle/>
          <a:p>
            <a:r>
              <a:rPr lang="en-CA" b="1" dirty="0"/>
              <a:t>Abcourt.ca                                                                                                                                                                                      TSX-V: ABI</a:t>
            </a:r>
          </a:p>
        </p:txBody>
      </p:sp>
      <p:sp>
        <p:nvSpPr>
          <p:cNvPr id="9" name="Rectangle 8">
            <a:extLst>
              <a:ext uri="{FF2B5EF4-FFF2-40B4-BE49-F238E27FC236}">
                <a16:creationId xmlns:a16="http://schemas.microsoft.com/office/drawing/2014/main" id="{CB3F9D61-D158-6FC5-D9FB-344C02512B3C}"/>
              </a:ext>
            </a:extLst>
          </p:cNvPr>
          <p:cNvSpPr/>
          <p:nvPr/>
        </p:nvSpPr>
        <p:spPr>
          <a:xfrm>
            <a:off x="-12238" y="-31831"/>
            <a:ext cx="12215985" cy="838042"/>
          </a:xfrm>
          <a:prstGeom prst="rect">
            <a:avLst/>
          </a:prstGeom>
          <a:solidFill>
            <a:schemeClr val="bg1">
              <a:alpha val="4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CA" dirty="0">
              <a:solidFill>
                <a:schemeClr val="tx1"/>
              </a:solidFill>
            </a:endParaRPr>
          </a:p>
        </p:txBody>
      </p:sp>
      <p:sp>
        <p:nvSpPr>
          <p:cNvPr id="8" name="Freeform: Shape 7">
            <a:extLst>
              <a:ext uri="{FF2B5EF4-FFF2-40B4-BE49-F238E27FC236}">
                <a16:creationId xmlns:a16="http://schemas.microsoft.com/office/drawing/2014/main" id="{DCBAC848-A665-9BC6-6A89-B1C8AAD5CE9F}"/>
              </a:ext>
            </a:extLst>
          </p:cNvPr>
          <p:cNvSpPr/>
          <p:nvPr/>
        </p:nvSpPr>
        <p:spPr>
          <a:xfrm>
            <a:off x="-7760" y="-31832"/>
            <a:ext cx="1429149" cy="838042"/>
          </a:xfrm>
          <a:custGeom>
            <a:avLst/>
            <a:gdLst>
              <a:gd name="connsiteX0" fmla="*/ 0 w 1936377"/>
              <a:gd name="connsiteY0" fmla="*/ 5976 h 884517"/>
              <a:gd name="connsiteX1" fmla="*/ 1518024 w 1936377"/>
              <a:gd name="connsiteY1" fmla="*/ 0 h 884517"/>
              <a:gd name="connsiteX2" fmla="*/ 1936377 w 1936377"/>
              <a:gd name="connsiteY2" fmla="*/ 418353 h 884517"/>
              <a:gd name="connsiteX3" fmla="*/ 1930400 w 1936377"/>
              <a:gd name="connsiteY3" fmla="*/ 884517 h 884517"/>
              <a:gd name="connsiteX4" fmla="*/ 460188 w 1936377"/>
              <a:gd name="connsiteY4" fmla="*/ 872565 h 884517"/>
              <a:gd name="connsiteX5" fmla="*/ 11953 w 1936377"/>
              <a:gd name="connsiteY5" fmla="*/ 406400 h 884517"/>
              <a:gd name="connsiteX6" fmla="*/ 0 w 1936377"/>
              <a:gd name="connsiteY6" fmla="*/ 5976 h 884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6377" h="884517">
                <a:moveTo>
                  <a:pt x="0" y="5976"/>
                </a:moveTo>
                <a:lnTo>
                  <a:pt x="1518024" y="0"/>
                </a:lnTo>
                <a:lnTo>
                  <a:pt x="1936377" y="418353"/>
                </a:lnTo>
                <a:cubicBezTo>
                  <a:pt x="1934385" y="573741"/>
                  <a:pt x="1932392" y="729129"/>
                  <a:pt x="1930400" y="884517"/>
                </a:cubicBezTo>
                <a:lnTo>
                  <a:pt x="460188" y="872565"/>
                </a:lnTo>
                <a:lnTo>
                  <a:pt x="11953" y="406400"/>
                </a:lnTo>
                <a:lnTo>
                  <a:pt x="0" y="5976"/>
                </a:lnTo>
                <a:close/>
              </a:path>
            </a:pathLst>
          </a:custGeom>
          <a:solidFill>
            <a:schemeClr val="accent4">
              <a:lumMod val="40000"/>
              <a:lumOff val="60000"/>
            </a:schemeClr>
          </a:solidFill>
          <a:ln w="22225">
            <a:solidFill>
              <a:srgbClr val="FFC000">
                <a:alpha val="31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 name="Picture 12" descr="A black and white logo&#10;&#10;Description automatically generated">
            <a:extLst>
              <a:ext uri="{FF2B5EF4-FFF2-40B4-BE49-F238E27FC236}">
                <a16:creationId xmlns:a16="http://schemas.microsoft.com/office/drawing/2014/main" id="{BFED370C-7D45-5AC0-A587-9011C0A6DB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2903" y="76973"/>
            <a:ext cx="1171220" cy="62060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9" name="ZoneTexte 18">
            <a:extLst>
              <a:ext uri="{FF2B5EF4-FFF2-40B4-BE49-F238E27FC236}">
                <a16:creationId xmlns:a16="http://schemas.microsoft.com/office/drawing/2014/main" id="{1D5028BA-04FE-1552-E8E5-5D3AE8420FE5}"/>
              </a:ext>
            </a:extLst>
          </p:cNvPr>
          <p:cNvSpPr txBox="1"/>
          <p:nvPr/>
        </p:nvSpPr>
        <p:spPr>
          <a:xfrm>
            <a:off x="379893" y="203943"/>
            <a:ext cx="8735960" cy="646331"/>
          </a:xfrm>
          <a:prstGeom prst="rect">
            <a:avLst/>
          </a:prstGeom>
          <a:noFill/>
        </p:spPr>
        <p:txBody>
          <a:bodyPr wrap="square" rtlCol="0">
            <a:spAutoFit/>
          </a:bodyPr>
          <a:lstStyle/>
          <a:p>
            <a:r>
              <a:rPr lang="fr-CA" sz="3600" b="1" dirty="0" err="1"/>
              <a:t>Projects</a:t>
            </a:r>
            <a:r>
              <a:rPr lang="fr-CA" sz="3600" b="1" dirty="0"/>
              <a:t> Portfolio</a:t>
            </a:r>
          </a:p>
        </p:txBody>
      </p:sp>
      <p:sp>
        <p:nvSpPr>
          <p:cNvPr id="41" name="Rectangle: Rounded Corners 40">
            <a:extLst>
              <a:ext uri="{FF2B5EF4-FFF2-40B4-BE49-F238E27FC236}">
                <a16:creationId xmlns:a16="http://schemas.microsoft.com/office/drawing/2014/main" id="{6F18E70C-8F15-7379-A107-23DD3BF55ECF}"/>
              </a:ext>
            </a:extLst>
          </p:cNvPr>
          <p:cNvSpPr/>
          <p:nvPr/>
        </p:nvSpPr>
        <p:spPr>
          <a:xfrm>
            <a:off x="180497" y="1358922"/>
            <a:ext cx="2578380" cy="4550553"/>
          </a:xfrm>
          <a:prstGeom prst="roundRect">
            <a:avLst/>
          </a:prstGeom>
          <a:solidFill>
            <a:schemeClr val="bg1"/>
          </a:solidFill>
          <a:ln w="158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aphicFrame>
        <p:nvGraphicFramePr>
          <p:cNvPr id="42" name="Table 41">
            <a:extLst>
              <a:ext uri="{FF2B5EF4-FFF2-40B4-BE49-F238E27FC236}">
                <a16:creationId xmlns:a16="http://schemas.microsoft.com/office/drawing/2014/main" id="{2C37948C-0174-F294-806B-714424A484FC}"/>
              </a:ext>
            </a:extLst>
          </p:cNvPr>
          <p:cNvGraphicFramePr>
            <a:graphicFrameLocks noGrp="1"/>
          </p:cNvGraphicFramePr>
          <p:nvPr>
            <p:extLst>
              <p:ext uri="{D42A27DB-BD31-4B8C-83A1-F6EECF244321}">
                <p14:modId xmlns:p14="http://schemas.microsoft.com/office/powerpoint/2010/main" val="540924569"/>
              </p:ext>
            </p:extLst>
          </p:nvPr>
        </p:nvGraphicFramePr>
        <p:xfrm>
          <a:off x="383515" y="1617722"/>
          <a:ext cx="2266471" cy="4181223"/>
        </p:xfrm>
        <a:graphic>
          <a:graphicData uri="http://schemas.openxmlformats.org/drawingml/2006/table">
            <a:tbl>
              <a:tblPr bandRow="1">
                <a:tableStyleId>{073A0DAA-6AF3-43AB-8588-CEC1D06C72B9}</a:tableStyleId>
              </a:tblPr>
              <a:tblGrid>
                <a:gridCol w="236917">
                  <a:extLst>
                    <a:ext uri="{9D8B030D-6E8A-4147-A177-3AD203B41FA5}">
                      <a16:colId xmlns:a16="http://schemas.microsoft.com/office/drawing/2014/main" val="1359002943"/>
                    </a:ext>
                  </a:extLst>
                </a:gridCol>
                <a:gridCol w="2029554">
                  <a:extLst>
                    <a:ext uri="{9D8B030D-6E8A-4147-A177-3AD203B41FA5}">
                      <a16:colId xmlns:a16="http://schemas.microsoft.com/office/drawing/2014/main" val="2561933778"/>
                    </a:ext>
                  </a:extLst>
                </a:gridCol>
              </a:tblGrid>
              <a:tr h="196434">
                <a:tc>
                  <a:txBody>
                    <a:bodyPr/>
                    <a:lstStyle/>
                    <a:p>
                      <a:pPr algn="ctr">
                        <a:lnSpc>
                          <a:spcPct val="110000"/>
                        </a:lnSpc>
                      </a:pPr>
                      <a:endParaRPr lang="en-CA" sz="1000" b="0" dirty="0">
                        <a:solidFill>
                          <a:schemeClr val="tx1"/>
                        </a:solidFill>
                        <a:latin typeface="Impact" panose="020B0806030902050204" pitchFamily="34" charset="0"/>
                      </a:endParaRPr>
                    </a:p>
                  </a:txBody>
                  <a:tcPr marL="32312" marR="32312" marT="12923" marB="12923">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9050" cap="flat" cmpd="sng" algn="ctr">
                      <a:solidFill>
                        <a:srgbClr val="FFC000"/>
                      </a:solidFill>
                      <a:prstDash val="solid"/>
                      <a:round/>
                      <a:headEnd type="none" w="med" len="med"/>
                      <a:tailEnd type="none" w="med" len="med"/>
                    </a:lnB>
                    <a:noFill/>
                  </a:tcPr>
                </a:tc>
                <a:tc>
                  <a:txBody>
                    <a:bodyPr/>
                    <a:lstStyle/>
                    <a:p>
                      <a:pPr marL="0" marR="0" lvl="0" indent="0" algn="l" defTabSz="1019175" rtl="0" eaLnBrk="1" fontAlgn="auto" latinLnBrk="0" hangingPunct="1">
                        <a:lnSpc>
                          <a:spcPct val="110000"/>
                        </a:lnSpc>
                        <a:spcBef>
                          <a:spcPts val="0"/>
                        </a:spcBef>
                        <a:spcAft>
                          <a:spcPts val="0"/>
                        </a:spcAft>
                        <a:buClr>
                          <a:srgbClr val="FFC000"/>
                        </a:buClr>
                        <a:buSzTx/>
                        <a:buFont typeface="Wingdings" panose="05000000000000000000" pitchFamily="2" charset="2"/>
                        <a:buNone/>
                        <a:tabLst/>
                        <a:defRPr/>
                      </a:pPr>
                      <a:endParaRPr kumimoji="0" lang="en-US" altLang="en-US" sz="1000" b="0" i="0" u="none" strike="noStrike" kern="1200" cap="none" spc="0" normalizeH="0" baseline="0" noProof="0" dirty="0">
                        <a:ln>
                          <a:noFill/>
                        </a:ln>
                        <a:solidFill>
                          <a:prstClr val="black"/>
                        </a:solidFill>
                        <a:effectLst/>
                        <a:uLnTx/>
                        <a:uFillTx/>
                        <a:latin typeface="Arial Nova" panose="020B0504020202020204" pitchFamily="34" charset="0"/>
                        <a:ea typeface="+mn-ea"/>
                        <a:cs typeface="Arial" panose="020B0604020202020204" pitchFamily="34" charset="0"/>
                      </a:endParaRPr>
                    </a:p>
                  </a:txBody>
                  <a:tcPr marL="32312" marR="32312" marT="12923" marB="12923">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9050" cap="flat" cmpd="sng" algn="ctr">
                      <a:solidFill>
                        <a:srgbClr val="FFC000"/>
                      </a:solidFill>
                      <a:prstDash val="solid"/>
                      <a:round/>
                      <a:headEnd type="none" w="med" len="med"/>
                      <a:tailEnd type="none" w="med" len="med"/>
                    </a:lnB>
                    <a:noFill/>
                  </a:tcPr>
                </a:tc>
                <a:extLst>
                  <a:ext uri="{0D108BD9-81ED-4DB2-BD59-A6C34878D82A}">
                    <a16:rowId xmlns:a16="http://schemas.microsoft.com/office/drawing/2014/main" val="2285722425"/>
                  </a:ext>
                </a:extLst>
              </a:tr>
              <a:tr h="247151">
                <a:tc>
                  <a:txBody>
                    <a:bodyPr/>
                    <a:lstStyle/>
                    <a:p>
                      <a:pPr algn="ctr">
                        <a:lnSpc>
                          <a:spcPct val="110000"/>
                        </a:lnSpc>
                      </a:pPr>
                      <a:r>
                        <a:rPr lang="en-CA" sz="1200" b="0" dirty="0">
                          <a:solidFill>
                            <a:schemeClr val="tx1"/>
                          </a:solidFill>
                          <a:latin typeface="Impact" panose="020B0806030902050204" pitchFamily="34" charset="0"/>
                        </a:rPr>
                        <a:t>1</a:t>
                      </a:r>
                    </a:p>
                  </a:txBody>
                  <a:tcPr marL="32312" marR="32312" marT="12923" marB="12923">
                    <a:lnL w="3175"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19050" cap="flat" cmpd="sng" algn="ctr">
                      <a:solidFill>
                        <a:srgbClr val="FFC000"/>
                      </a:solid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pPr marL="0" marR="0" lvl="0" indent="0" algn="l" defTabSz="1019175" rtl="0" eaLnBrk="1" fontAlgn="auto" latinLnBrk="0" hangingPunct="1">
                        <a:lnSpc>
                          <a:spcPct val="110000"/>
                        </a:lnSpc>
                        <a:spcBef>
                          <a:spcPts val="0"/>
                        </a:spcBef>
                        <a:spcAft>
                          <a:spcPts val="0"/>
                        </a:spcAft>
                        <a:buClr>
                          <a:srgbClr val="FFC000"/>
                        </a:buClr>
                        <a:buSzTx/>
                        <a:buFont typeface="Wingdings" panose="05000000000000000000" pitchFamily="2" charset="2"/>
                        <a:buNone/>
                        <a:tabLst/>
                        <a:defRPr/>
                      </a:pPr>
                      <a:r>
                        <a:rPr kumimoji="0" lang="en-US" altLang="en-US" sz="1400" b="1" i="0" u="none" strike="noStrike" kern="1200" cap="none" spc="0" normalizeH="0" baseline="0" noProof="0" dirty="0">
                          <a:ln>
                            <a:noFill/>
                          </a:ln>
                          <a:solidFill>
                            <a:prstClr val="black"/>
                          </a:solidFill>
                          <a:effectLst/>
                          <a:uLnTx/>
                          <a:uFillTx/>
                          <a:latin typeface="Arial Nova" panose="020B0504020202020204" pitchFamily="34" charset="0"/>
                          <a:ea typeface="+mn-ea"/>
                          <a:cs typeface="Arial" panose="020B0604020202020204" pitchFamily="34" charset="0"/>
                        </a:rPr>
                        <a:t>Sleeping Giant (100%)</a:t>
                      </a:r>
                    </a:p>
                  </a:txBody>
                  <a:tcPr marL="32312" marR="32312" marT="12923" marB="12923">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19050" cap="flat" cmpd="sng" algn="ctr">
                      <a:solidFill>
                        <a:srgbClr val="FFC000"/>
                      </a:solidFill>
                      <a:prstDash val="solid"/>
                      <a:round/>
                      <a:headEnd type="none" w="med" len="med"/>
                      <a:tailEnd type="none" w="med" len="med"/>
                    </a:lnT>
                    <a:lnB w="3175" cap="flat" cmpd="sng" algn="ctr">
                      <a:noFill/>
                      <a:prstDash val="solid"/>
                      <a:round/>
                      <a:headEnd type="none" w="med" len="med"/>
                      <a:tailEnd type="none" w="med" len="med"/>
                    </a:lnB>
                    <a:noFill/>
                  </a:tcPr>
                </a:tc>
                <a:extLst>
                  <a:ext uri="{0D108BD9-81ED-4DB2-BD59-A6C34878D82A}">
                    <a16:rowId xmlns:a16="http://schemas.microsoft.com/office/drawing/2014/main" val="2494471902"/>
                  </a:ext>
                </a:extLst>
              </a:tr>
              <a:tr h="247151">
                <a:tc>
                  <a:txBody>
                    <a:bodyPr/>
                    <a:lstStyle/>
                    <a:p>
                      <a:pPr algn="ctr">
                        <a:lnSpc>
                          <a:spcPct val="110000"/>
                        </a:lnSpc>
                      </a:pPr>
                      <a:r>
                        <a:rPr lang="en-CA" sz="1100" b="0" dirty="0">
                          <a:solidFill>
                            <a:schemeClr val="tx1"/>
                          </a:solidFill>
                          <a:latin typeface="Impact" panose="020B0806030902050204" pitchFamily="34" charset="0"/>
                        </a:rPr>
                        <a:t>2</a:t>
                      </a:r>
                    </a:p>
                  </a:txBody>
                  <a:tcPr marL="32312" marR="32312" marT="12923" marB="12923">
                    <a:lnL w="3175"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pPr marL="0" marR="0" lvl="0" indent="0" algn="l" defTabSz="1019175" rtl="0" eaLnBrk="1" fontAlgn="auto" latinLnBrk="0" hangingPunct="1">
                        <a:lnSpc>
                          <a:spcPct val="110000"/>
                        </a:lnSpc>
                        <a:spcBef>
                          <a:spcPts val="0"/>
                        </a:spcBef>
                        <a:spcAft>
                          <a:spcPts val="0"/>
                        </a:spcAft>
                        <a:buClr>
                          <a:srgbClr val="FFC000"/>
                        </a:buClr>
                        <a:buSzTx/>
                        <a:buFont typeface="Wingdings" panose="05000000000000000000" pitchFamily="2" charset="2"/>
                        <a:buNone/>
                        <a:tabLst/>
                        <a:defRPr/>
                      </a:pPr>
                      <a:r>
                        <a:rPr kumimoji="0" lang="en-US" altLang="en-US" sz="1100" b="0" i="0" u="none" strike="noStrike" kern="1200" cap="none" spc="0" normalizeH="0" baseline="0" noProof="0" dirty="0">
                          <a:ln>
                            <a:noFill/>
                          </a:ln>
                          <a:solidFill>
                            <a:prstClr val="black"/>
                          </a:solidFill>
                          <a:effectLst/>
                          <a:uLnTx/>
                          <a:uFillTx/>
                          <a:latin typeface="Arial Nova" panose="020B0504020202020204" pitchFamily="34" charset="0"/>
                          <a:ea typeface="+mn-ea"/>
                          <a:cs typeface="Arial" panose="020B0604020202020204" pitchFamily="34" charset="0"/>
                        </a:rPr>
                        <a:t>Laflamme (22%)</a:t>
                      </a:r>
                    </a:p>
                  </a:txBody>
                  <a:tcPr marL="32312" marR="32312" marT="12923" marB="12923">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extLst>
                  <a:ext uri="{0D108BD9-81ED-4DB2-BD59-A6C34878D82A}">
                    <a16:rowId xmlns:a16="http://schemas.microsoft.com/office/drawing/2014/main" val="3855166054"/>
                  </a:ext>
                </a:extLst>
              </a:tr>
              <a:tr h="247151">
                <a:tc>
                  <a:txBody>
                    <a:bodyPr/>
                    <a:lstStyle/>
                    <a:p>
                      <a:pPr algn="ctr">
                        <a:lnSpc>
                          <a:spcPct val="110000"/>
                        </a:lnSpc>
                      </a:pPr>
                      <a:r>
                        <a:rPr lang="en-CA" sz="1100" b="0" dirty="0">
                          <a:solidFill>
                            <a:schemeClr val="tx1"/>
                          </a:solidFill>
                          <a:latin typeface="Impact" panose="020B0806030902050204" pitchFamily="34" charset="0"/>
                        </a:rPr>
                        <a:t>3</a:t>
                      </a:r>
                    </a:p>
                  </a:txBody>
                  <a:tcPr marL="32312" marR="32312" marT="12923" marB="12923">
                    <a:lnL w="3175"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pPr marL="0" marR="0" lvl="0" indent="0" algn="l" defTabSz="1019175" rtl="0" eaLnBrk="1" fontAlgn="auto" latinLnBrk="0" hangingPunct="1">
                        <a:lnSpc>
                          <a:spcPct val="110000"/>
                        </a:lnSpc>
                        <a:spcBef>
                          <a:spcPts val="0"/>
                        </a:spcBef>
                        <a:spcAft>
                          <a:spcPts val="0"/>
                        </a:spcAft>
                        <a:buClr>
                          <a:srgbClr val="FFC000"/>
                        </a:buClr>
                        <a:buSzTx/>
                        <a:buFont typeface="Wingdings" panose="05000000000000000000" pitchFamily="2" charset="2"/>
                        <a:buNone/>
                        <a:tabLst/>
                        <a:defRPr/>
                      </a:pPr>
                      <a:r>
                        <a:rPr kumimoji="0" lang="en-US" altLang="en-US" sz="1100" b="0" i="0" u="none" strike="noStrike" kern="1200" cap="none" spc="0" normalizeH="0" baseline="0" noProof="0" dirty="0">
                          <a:ln>
                            <a:noFill/>
                          </a:ln>
                          <a:solidFill>
                            <a:prstClr val="black"/>
                          </a:solidFill>
                          <a:effectLst/>
                          <a:uLnTx/>
                          <a:uFillTx/>
                          <a:latin typeface="Arial Nova" panose="020B0504020202020204" pitchFamily="34" charset="0"/>
                          <a:ea typeface="+mn-ea"/>
                          <a:cs typeface="Arial" panose="020B0604020202020204" pitchFamily="34" charset="0"/>
                        </a:rPr>
                        <a:t>Discovery (100%)</a:t>
                      </a:r>
                    </a:p>
                  </a:txBody>
                  <a:tcPr marL="32312" marR="32312" marT="12923" marB="12923">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extLst>
                  <a:ext uri="{0D108BD9-81ED-4DB2-BD59-A6C34878D82A}">
                    <a16:rowId xmlns:a16="http://schemas.microsoft.com/office/drawing/2014/main" val="2725132842"/>
                  </a:ext>
                </a:extLst>
              </a:tr>
              <a:tr h="483337">
                <a:tc>
                  <a:txBody>
                    <a:bodyPr/>
                    <a:lstStyle/>
                    <a:p>
                      <a:pPr algn="ctr">
                        <a:lnSpc>
                          <a:spcPct val="110000"/>
                        </a:lnSpc>
                      </a:pPr>
                      <a:r>
                        <a:rPr lang="en-CA" sz="1100" b="0" dirty="0">
                          <a:solidFill>
                            <a:schemeClr val="tx1"/>
                          </a:solidFill>
                          <a:latin typeface="Impact" panose="020B0806030902050204" pitchFamily="34" charset="0"/>
                        </a:rPr>
                        <a:t>4</a:t>
                      </a:r>
                    </a:p>
                  </a:txBody>
                  <a:tcPr marL="32312" marR="32312" marT="12923" marB="12923">
                    <a:lnL w="3175"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pPr marL="0" marR="0" lvl="0" indent="0" algn="l" defTabSz="1019175" rtl="0" eaLnBrk="1" fontAlgn="auto" latinLnBrk="0" hangingPunct="1">
                        <a:lnSpc>
                          <a:spcPct val="110000"/>
                        </a:lnSpc>
                        <a:spcBef>
                          <a:spcPts val="0"/>
                        </a:spcBef>
                        <a:spcAft>
                          <a:spcPts val="0"/>
                        </a:spcAft>
                        <a:buClr>
                          <a:srgbClr val="FFC000"/>
                        </a:buClr>
                        <a:buSzTx/>
                        <a:buFont typeface="Wingdings" panose="05000000000000000000" pitchFamily="2" charset="2"/>
                        <a:buNone/>
                        <a:tabLst/>
                        <a:defRPr/>
                      </a:pPr>
                      <a:r>
                        <a:rPr kumimoji="0" lang="en-US" altLang="en-US" sz="1400" b="1" i="0" u="none" strike="noStrike" kern="1200" cap="none" spc="0" normalizeH="0" baseline="0" noProof="0" dirty="0">
                          <a:ln>
                            <a:noFill/>
                          </a:ln>
                          <a:solidFill>
                            <a:prstClr val="black"/>
                          </a:solidFill>
                          <a:effectLst/>
                          <a:uLnTx/>
                          <a:uFillTx/>
                          <a:latin typeface="Arial Nova" panose="020B0504020202020204" pitchFamily="34" charset="0"/>
                          <a:ea typeface="+mn-ea"/>
                          <a:cs typeface="Arial" panose="020B0604020202020204" pitchFamily="34" charset="0"/>
                        </a:rPr>
                        <a:t>Flordin-Cartwright (100%)</a:t>
                      </a:r>
                    </a:p>
                  </a:txBody>
                  <a:tcPr marL="32312" marR="32312" marT="12923" marB="12923">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extLst>
                  <a:ext uri="{0D108BD9-81ED-4DB2-BD59-A6C34878D82A}">
                    <a16:rowId xmlns:a16="http://schemas.microsoft.com/office/drawing/2014/main" val="368690473"/>
                  </a:ext>
                </a:extLst>
              </a:tr>
              <a:tr h="247151">
                <a:tc>
                  <a:txBody>
                    <a:bodyPr/>
                    <a:lstStyle/>
                    <a:p>
                      <a:pPr algn="ctr">
                        <a:lnSpc>
                          <a:spcPct val="110000"/>
                        </a:lnSpc>
                      </a:pPr>
                      <a:r>
                        <a:rPr lang="en-CA" sz="1100" b="0" dirty="0">
                          <a:solidFill>
                            <a:schemeClr val="tx1"/>
                          </a:solidFill>
                          <a:latin typeface="Impact" panose="020B0806030902050204" pitchFamily="34" charset="0"/>
                        </a:rPr>
                        <a:t>5</a:t>
                      </a:r>
                    </a:p>
                  </a:txBody>
                  <a:tcPr marL="32312" marR="32312" marT="12923" marB="12923">
                    <a:lnL w="3175"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pPr marL="0" marR="0" lvl="0" indent="0" algn="l" defTabSz="1019175" rtl="0" eaLnBrk="1" fontAlgn="auto" latinLnBrk="0" hangingPunct="1">
                        <a:lnSpc>
                          <a:spcPct val="110000"/>
                        </a:lnSpc>
                        <a:spcBef>
                          <a:spcPts val="0"/>
                        </a:spcBef>
                        <a:spcAft>
                          <a:spcPts val="0"/>
                        </a:spcAft>
                        <a:buClr>
                          <a:srgbClr val="FFC000"/>
                        </a:buClr>
                        <a:buSzTx/>
                        <a:buFont typeface="Wingdings" panose="05000000000000000000" pitchFamily="2" charset="2"/>
                        <a:buNone/>
                        <a:tabLst/>
                        <a:defRPr/>
                      </a:pPr>
                      <a:r>
                        <a:rPr kumimoji="0" lang="en-US" altLang="en-US" sz="1100" b="0" i="0" u="none" strike="noStrike" kern="1200" cap="none" spc="0" normalizeH="0" baseline="0" noProof="0" dirty="0">
                          <a:ln>
                            <a:noFill/>
                          </a:ln>
                          <a:solidFill>
                            <a:prstClr val="black"/>
                          </a:solidFill>
                          <a:effectLst/>
                          <a:uLnTx/>
                          <a:uFillTx/>
                          <a:latin typeface="Arial Nova" panose="020B0504020202020204" pitchFamily="34" charset="0"/>
                          <a:ea typeface="+mn-ea"/>
                          <a:cs typeface="Arial" panose="020B0604020202020204" pitchFamily="34" charset="0"/>
                        </a:rPr>
                        <a:t>Cameron Shear (51%)</a:t>
                      </a:r>
                    </a:p>
                  </a:txBody>
                  <a:tcPr marL="32312" marR="32312" marT="12923" marB="12923">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extLst>
                  <a:ext uri="{0D108BD9-81ED-4DB2-BD59-A6C34878D82A}">
                    <a16:rowId xmlns:a16="http://schemas.microsoft.com/office/drawing/2014/main" val="3044259780"/>
                  </a:ext>
                </a:extLst>
              </a:tr>
              <a:tr h="247151">
                <a:tc>
                  <a:txBody>
                    <a:bodyPr/>
                    <a:lstStyle/>
                    <a:p>
                      <a:pPr algn="ctr">
                        <a:lnSpc>
                          <a:spcPct val="110000"/>
                        </a:lnSpc>
                      </a:pPr>
                      <a:r>
                        <a:rPr lang="en-CA" sz="1100" b="0" dirty="0">
                          <a:solidFill>
                            <a:schemeClr val="tx1"/>
                          </a:solidFill>
                          <a:latin typeface="Impact" panose="020B0806030902050204" pitchFamily="34" charset="0"/>
                        </a:rPr>
                        <a:t>6</a:t>
                      </a:r>
                    </a:p>
                  </a:txBody>
                  <a:tcPr marL="32312" marR="32312" marT="12923" marB="12923">
                    <a:lnL w="3175"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pPr marL="0" marR="0" lvl="0" indent="0" algn="l" defTabSz="1019175" rtl="0" eaLnBrk="1" fontAlgn="auto" latinLnBrk="0" hangingPunct="1">
                        <a:lnSpc>
                          <a:spcPct val="110000"/>
                        </a:lnSpc>
                        <a:spcBef>
                          <a:spcPts val="0"/>
                        </a:spcBef>
                        <a:spcAft>
                          <a:spcPts val="0"/>
                        </a:spcAft>
                        <a:buClr>
                          <a:srgbClr val="FFC000"/>
                        </a:buClr>
                        <a:buSzTx/>
                        <a:buFont typeface="Wingdings" panose="05000000000000000000" pitchFamily="2" charset="2"/>
                        <a:buNone/>
                        <a:tabLst/>
                        <a:defRPr/>
                      </a:pPr>
                      <a:r>
                        <a:rPr kumimoji="0" lang="en-US" altLang="en-US" sz="1100" b="0" i="0" u="none" strike="noStrike" kern="1200" cap="none" spc="0" normalizeH="0" baseline="0" noProof="0" dirty="0" err="1">
                          <a:ln>
                            <a:noFill/>
                          </a:ln>
                          <a:solidFill>
                            <a:prstClr val="black"/>
                          </a:solidFill>
                          <a:effectLst/>
                          <a:uLnTx/>
                          <a:uFillTx/>
                          <a:latin typeface="Arial Nova" panose="020B0504020202020204" pitchFamily="34" charset="0"/>
                          <a:ea typeface="+mn-ea"/>
                          <a:cs typeface="Arial" panose="020B0604020202020204" pitchFamily="34" charset="0"/>
                        </a:rPr>
                        <a:t>Jonpol</a:t>
                      </a:r>
                      <a:r>
                        <a:rPr kumimoji="0" lang="en-US" altLang="en-US" sz="1100" b="0" i="0" u="none" strike="noStrike" kern="1200" cap="none" spc="0" normalizeH="0" baseline="0" noProof="0" dirty="0">
                          <a:ln>
                            <a:noFill/>
                          </a:ln>
                          <a:solidFill>
                            <a:prstClr val="black"/>
                          </a:solidFill>
                          <a:effectLst/>
                          <a:uLnTx/>
                          <a:uFillTx/>
                          <a:latin typeface="Arial Nova" panose="020B0504020202020204" pitchFamily="34" charset="0"/>
                          <a:ea typeface="+mn-ea"/>
                          <a:cs typeface="Arial" panose="020B0604020202020204" pitchFamily="34" charset="0"/>
                        </a:rPr>
                        <a:t> (100%)</a:t>
                      </a:r>
                    </a:p>
                  </a:txBody>
                  <a:tcPr marL="32312" marR="32312" marT="12923" marB="12923">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extLst>
                  <a:ext uri="{0D108BD9-81ED-4DB2-BD59-A6C34878D82A}">
                    <a16:rowId xmlns:a16="http://schemas.microsoft.com/office/drawing/2014/main" val="2306349141"/>
                  </a:ext>
                </a:extLst>
              </a:tr>
              <a:tr h="247151">
                <a:tc>
                  <a:txBody>
                    <a:bodyPr/>
                    <a:lstStyle/>
                    <a:p>
                      <a:pPr algn="ctr">
                        <a:lnSpc>
                          <a:spcPct val="110000"/>
                        </a:lnSpc>
                      </a:pPr>
                      <a:r>
                        <a:rPr lang="en-CA" sz="1100" b="0" dirty="0">
                          <a:solidFill>
                            <a:schemeClr val="tx1"/>
                          </a:solidFill>
                          <a:latin typeface="Impact" panose="020B0806030902050204" pitchFamily="34" charset="0"/>
                        </a:rPr>
                        <a:t>7</a:t>
                      </a:r>
                    </a:p>
                  </a:txBody>
                  <a:tcPr marL="32312" marR="32312" marT="12923" marB="12923">
                    <a:lnL w="3175"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pPr marL="0" marR="0" lvl="0" indent="0" algn="l" defTabSz="1019175" rtl="0" eaLnBrk="1" fontAlgn="auto" latinLnBrk="0" hangingPunct="1">
                        <a:lnSpc>
                          <a:spcPct val="110000"/>
                        </a:lnSpc>
                        <a:spcBef>
                          <a:spcPts val="0"/>
                        </a:spcBef>
                        <a:spcAft>
                          <a:spcPts val="0"/>
                        </a:spcAft>
                        <a:buClr>
                          <a:srgbClr val="FFC000"/>
                        </a:buClr>
                        <a:buSzTx/>
                        <a:buFont typeface="Wingdings" panose="05000000000000000000" pitchFamily="2" charset="2"/>
                        <a:buNone/>
                        <a:tabLst/>
                        <a:defRPr/>
                      </a:pPr>
                      <a:r>
                        <a:rPr kumimoji="0" lang="en-US" altLang="en-US" sz="1100" b="0" i="0" u="none" strike="noStrike" kern="1200" cap="none" spc="0" normalizeH="0" baseline="0" noProof="0" dirty="0">
                          <a:ln>
                            <a:noFill/>
                          </a:ln>
                          <a:solidFill>
                            <a:prstClr val="black"/>
                          </a:solidFill>
                          <a:effectLst/>
                          <a:uLnTx/>
                          <a:uFillTx/>
                          <a:latin typeface="Arial Nova" panose="020B0504020202020204" pitchFamily="34" charset="0"/>
                          <a:ea typeface="+mn-ea"/>
                          <a:cs typeface="Arial" panose="020B0604020202020204" pitchFamily="34" charset="0"/>
                        </a:rPr>
                        <a:t>Elder Mine &amp; </a:t>
                      </a:r>
                      <a:r>
                        <a:rPr kumimoji="0" lang="en-US" altLang="en-US" sz="1100" b="0" i="0" u="none" strike="noStrike" kern="1200" cap="none" spc="0" normalizeH="0" baseline="0" noProof="0" dirty="0" err="1">
                          <a:ln>
                            <a:noFill/>
                          </a:ln>
                          <a:solidFill>
                            <a:prstClr val="black"/>
                          </a:solidFill>
                          <a:effectLst/>
                          <a:uLnTx/>
                          <a:uFillTx/>
                          <a:latin typeface="Arial Nova" panose="020B0504020202020204" pitchFamily="34" charset="0"/>
                          <a:ea typeface="+mn-ea"/>
                          <a:cs typeface="Arial" panose="020B0604020202020204" pitchFamily="34" charset="0"/>
                        </a:rPr>
                        <a:t>Tagami</a:t>
                      </a:r>
                      <a:r>
                        <a:rPr kumimoji="0" lang="en-US" altLang="en-US" sz="1100" b="0" i="0" u="none" strike="noStrike" kern="1200" cap="none" spc="0" normalizeH="0" baseline="0" noProof="0" dirty="0">
                          <a:ln>
                            <a:noFill/>
                          </a:ln>
                          <a:solidFill>
                            <a:prstClr val="black"/>
                          </a:solidFill>
                          <a:effectLst/>
                          <a:uLnTx/>
                          <a:uFillTx/>
                          <a:latin typeface="Arial Nova" panose="020B0504020202020204" pitchFamily="34" charset="0"/>
                          <a:ea typeface="+mn-ea"/>
                          <a:cs typeface="Arial" panose="020B0604020202020204" pitchFamily="34" charset="0"/>
                        </a:rPr>
                        <a:t> (100%)</a:t>
                      </a:r>
                    </a:p>
                  </a:txBody>
                  <a:tcPr marL="32312" marR="32312" marT="12923" marB="12923">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extLst>
                  <a:ext uri="{0D108BD9-81ED-4DB2-BD59-A6C34878D82A}">
                    <a16:rowId xmlns:a16="http://schemas.microsoft.com/office/drawing/2014/main" val="674137586"/>
                  </a:ext>
                </a:extLst>
              </a:tr>
              <a:tr h="247151">
                <a:tc>
                  <a:txBody>
                    <a:bodyPr/>
                    <a:lstStyle/>
                    <a:p>
                      <a:pPr algn="ctr">
                        <a:lnSpc>
                          <a:spcPct val="110000"/>
                        </a:lnSpc>
                      </a:pPr>
                      <a:r>
                        <a:rPr lang="en-CA" sz="1100" b="0" dirty="0">
                          <a:solidFill>
                            <a:schemeClr val="tx1"/>
                          </a:solidFill>
                          <a:latin typeface="Impact" panose="020B0806030902050204" pitchFamily="34" charset="0"/>
                        </a:rPr>
                        <a:t>8</a:t>
                      </a:r>
                    </a:p>
                  </a:txBody>
                  <a:tcPr marL="32312" marR="32312" marT="12923" marB="12923">
                    <a:lnL w="3175"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pPr marL="0" marR="0" lvl="0" indent="0" algn="l" defTabSz="1019175" rtl="0" eaLnBrk="1" fontAlgn="auto" latinLnBrk="0" hangingPunct="1">
                        <a:lnSpc>
                          <a:spcPct val="110000"/>
                        </a:lnSpc>
                        <a:spcBef>
                          <a:spcPts val="0"/>
                        </a:spcBef>
                        <a:spcAft>
                          <a:spcPts val="0"/>
                        </a:spcAft>
                        <a:buClr>
                          <a:srgbClr val="FFC000"/>
                        </a:buClr>
                        <a:buSzTx/>
                        <a:buFont typeface="Wingdings" panose="05000000000000000000" pitchFamily="2" charset="2"/>
                        <a:buNone/>
                        <a:tabLst/>
                        <a:defRPr/>
                      </a:pPr>
                      <a:r>
                        <a:rPr kumimoji="0" lang="en-US" altLang="en-US" sz="1100" b="0" i="0" u="none" strike="noStrike" kern="1200" cap="none" spc="0" normalizeH="0" baseline="0" noProof="0" dirty="0">
                          <a:ln>
                            <a:noFill/>
                          </a:ln>
                          <a:solidFill>
                            <a:prstClr val="black"/>
                          </a:solidFill>
                          <a:effectLst/>
                          <a:uLnTx/>
                          <a:uFillTx/>
                          <a:latin typeface="Arial Nova" panose="020B0504020202020204" pitchFamily="34" charset="0"/>
                          <a:ea typeface="+mn-ea"/>
                          <a:cs typeface="Arial" panose="020B0604020202020204" pitchFamily="34" charset="0"/>
                        </a:rPr>
                        <a:t>Aldermac - Cu (100%)</a:t>
                      </a:r>
                    </a:p>
                  </a:txBody>
                  <a:tcPr marL="32312" marR="32312" marT="12923" marB="12923">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extLst>
                  <a:ext uri="{0D108BD9-81ED-4DB2-BD59-A6C34878D82A}">
                    <a16:rowId xmlns:a16="http://schemas.microsoft.com/office/drawing/2014/main" val="1520473818"/>
                  </a:ext>
                </a:extLst>
              </a:tr>
              <a:tr h="247151">
                <a:tc>
                  <a:txBody>
                    <a:bodyPr/>
                    <a:lstStyle/>
                    <a:p>
                      <a:pPr algn="ctr">
                        <a:lnSpc>
                          <a:spcPct val="110000"/>
                        </a:lnSpc>
                      </a:pPr>
                      <a:r>
                        <a:rPr lang="en-CA" sz="1100" b="0" dirty="0">
                          <a:solidFill>
                            <a:schemeClr val="tx1"/>
                          </a:solidFill>
                          <a:latin typeface="Impact" panose="020B0806030902050204" pitchFamily="34" charset="0"/>
                        </a:rPr>
                        <a:t>9</a:t>
                      </a:r>
                    </a:p>
                  </a:txBody>
                  <a:tcPr marL="32312" marR="32312" marT="12923" marB="12923">
                    <a:lnL w="3175"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pPr marL="0" marR="0" lvl="0" indent="0" algn="l" defTabSz="1019175" rtl="0" eaLnBrk="1" fontAlgn="auto" latinLnBrk="0" hangingPunct="1">
                        <a:lnSpc>
                          <a:spcPct val="110000"/>
                        </a:lnSpc>
                        <a:spcBef>
                          <a:spcPts val="0"/>
                        </a:spcBef>
                        <a:spcAft>
                          <a:spcPts val="0"/>
                        </a:spcAft>
                        <a:buClr>
                          <a:srgbClr val="FFC000"/>
                        </a:buClr>
                        <a:buSzTx/>
                        <a:buFont typeface="Wingdings" panose="05000000000000000000" pitchFamily="2" charset="2"/>
                        <a:buNone/>
                        <a:tabLst/>
                        <a:defRPr/>
                      </a:pPr>
                      <a:r>
                        <a:rPr kumimoji="0" lang="en-US" altLang="en-US" sz="1100" b="0" i="0" u="none" strike="noStrike" kern="1200" cap="none" spc="0" normalizeH="0" baseline="0" noProof="0" dirty="0">
                          <a:ln>
                            <a:noFill/>
                          </a:ln>
                          <a:solidFill>
                            <a:prstClr val="black"/>
                          </a:solidFill>
                          <a:effectLst/>
                          <a:uLnTx/>
                          <a:uFillTx/>
                          <a:latin typeface="Arial Nova" panose="020B0504020202020204" pitchFamily="34" charset="0"/>
                          <a:ea typeface="+mn-ea"/>
                          <a:cs typeface="Arial" panose="020B0604020202020204" pitchFamily="34" charset="0"/>
                        </a:rPr>
                        <a:t>Abcourt-Barvue - Zn (100%)</a:t>
                      </a:r>
                    </a:p>
                  </a:txBody>
                  <a:tcPr marL="32312" marR="32312" marT="12923" marB="12923">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extLst>
                  <a:ext uri="{0D108BD9-81ED-4DB2-BD59-A6C34878D82A}">
                    <a16:rowId xmlns:a16="http://schemas.microsoft.com/office/drawing/2014/main" val="2936908736"/>
                  </a:ext>
                </a:extLst>
              </a:tr>
              <a:tr h="1524244">
                <a:tc>
                  <a:txBody>
                    <a:bodyPr/>
                    <a:lstStyle/>
                    <a:p>
                      <a:pPr algn="ctr">
                        <a:lnSpc>
                          <a:spcPct val="150000"/>
                        </a:lnSpc>
                      </a:pPr>
                      <a:r>
                        <a:rPr lang="en-CA" sz="1100" b="0" dirty="0">
                          <a:solidFill>
                            <a:schemeClr val="tx1"/>
                          </a:solidFill>
                          <a:latin typeface="Impact" panose="020B0806030902050204" pitchFamily="34" charset="0"/>
                        </a:rPr>
                        <a:t>10</a:t>
                      </a:r>
                    </a:p>
                    <a:p>
                      <a:pPr algn="ctr">
                        <a:lnSpc>
                          <a:spcPct val="150000"/>
                        </a:lnSpc>
                      </a:pPr>
                      <a:r>
                        <a:rPr lang="en-CA" sz="1100" b="0" dirty="0">
                          <a:solidFill>
                            <a:schemeClr val="tx1"/>
                          </a:solidFill>
                          <a:latin typeface="Impact" panose="020B0806030902050204" pitchFamily="34" charset="0"/>
                        </a:rPr>
                        <a:t>11</a:t>
                      </a:r>
                    </a:p>
                    <a:p>
                      <a:pPr algn="ctr">
                        <a:lnSpc>
                          <a:spcPct val="150000"/>
                        </a:lnSpc>
                      </a:pPr>
                      <a:r>
                        <a:rPr lang="en-CA" sz="1100" b="0" dirty="0">
                          <a:solidFill>
                            <a:schemeClr val="tx1"/>
                          </a:solidFill>
                          <a:latin typeface="Impact" panose="020B0806030902050204" pitchFamily="34" charset="0"/>
                        </a:rPr>
                        <a:t>12</a:t>
                      </a:r>
                    </a:p>
                    <a:p>
                      <a:pPr algn="ctr">
                        <a:lnSpc>
                          <a:spcPct val="150000"/>
                        </a:lnSpc>
                      </a:pPr>
                      <a:r>
                        <a:rPr lang="en-CA" sz="1100" b="0" dirty="0">
                          <a:solidFill>
                            <a:schemeClr val="tx1"/>
                          </a:solidFill>
                          <a:latin typeface="Impact" panose="020B0806030902050204" pitchFamily="34" charset="0"/>
                        </a:rPr>
                        <a:t>13</a:t>
                      </a:r>
                    </a:p>
                    <a:p>
                      <a:pPr algn="ctr">
                        <a:lnSpc>
                          <a:spcPct val="150000"/>
                        </a:lnSpc>
                      </a:pPr>
                      <a:r>
                        <a:rPr lang="en-CA" sz="1100" b="0" dirty="0">
                          <a:solidFill>
                            <a:schemeClr val="tx1"/>
                          </a:solidFill>
                          <a:latin typeface="Impact" panose="020B0806030902050204" pitchFamily="34" charset="0"/>
                        </a:rPr>
                        <a:t>14</a:t>
                      </a:r>
                    </a:p>
                    <a:p>
                      <a:pPr algn="ctr">
                        <a:lnSpc>
                          <a:spcPct val="150000"/>
                        </a:lnSpc>
                      </a:pPr>
                      <a:r>
                        <a:rPr lang="en-CA" sz="1100" b="0" dirty="0">
                          <a:solidFill>
                            <a:schemeClr val="tx1"/>
                          </a:solidFill>
                          <a:latin typeface="Impact" panose="020B0806030902050204" pitchFamily="34" charset="0"/>
                        </a:rPr>
                        <a:t>15</a:t>
                      </a:r>
                    </a:p>
                  </a:txBody>
                  <a:tcPr marL="32312" marR="32312" marT="12923" marB="12923">
                    <a:lnL w="3175"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pPr marL="0" marR="0" lvl="0" indent="0" algn="l" defTabSz="1019175" rtl="0" eaLnBrk="1" fontAlgn="auto" latinLnBrk="0" hangingPunct="1">
                        <a:lnSpc>
                          <a:spcPct val="150000"/>
                        </a:lnSpc>
                        <a:spcBef>
                          <a:spcPts val="0"/>
                        </a:spcBef>
                        <a:spcAft>
                          <a:spcPts val="0"/>
                        </a:spcAft>
                        <a:buClr>
                          <a:srgbClr val="FFC000"/>
                        </a:buClr>
                        <a:buSzTx/>
                        <a:buFont typeface="Wingdings" panose="05000000000000000000" pitchFamily="2" charset="2"/>
                        <a:buNone/>
                        <a:tabLst/>
                        <a:defRPr/>
                      </a:pPr>
                      <a:r>
                        <a:rPr kumimoji="0" lang="en-US" altLang="en-US" sz="1100" b="0" i="0" u="none" strike="noStrike" kern="1200" cap="none" spc="0" normalizeH="0" baseline="0" noProof="0" dirty="0" err="1">
                          <a:ln>
                            <a:noFill/>
                          </a:ln>
                          <a:solidFill>
                            <a:prstClr val="black"/>
                          </a:solidFill>
                          <a:effectLst/>
                          <a:uLnTx/>
                          <a:uFillTx/>
                          <a:latin typeface="Arial Nova" panose="020B0504020202020204" pitchFamily="34" charset="0"/>
                          <a:ea typeface="+mn-ea"/>
                          <a:cs typeface="Arial" panose="020B0604020202020204" pitchFamily="34" charset="0"/>
                        </a:rPr>
                        <a:t>Vendôme</a:t>
                      </a:r>
                      <a:r>
                        <a:rPr kumimoji="0" lang="en-US" altLang="en-US" sz="1100" b="0" i="0" u="none" strike="noStrike" kern="1200" cap="none" spc="0" normalizeH="0" baseline="0" noProof="0" dirty="0">
                          <a:ln>
                            <a:noFill/>
                          </a:ln>
                          <a:solidFill>
                            <a:prstClr val="black"/>
                          </a:solidFill>
                          <a:effectLst/>
                          <a:uLnTx/>
                          <a:uFillTx/>
                          <a:latin typeface="Arial Nova" panose="020B0504020202020204" pitchFamily="34" charset="0"/>
                          <a:ea typeface="+mn-ea"/>
                          <a:cs typeface="Arial" panose="020B0604020202020204" pitchFamily="34" charset="0"/>
                        </a:rPr>
                        <a:t> - Zn (100%)</a:t>
                      </a:r>
                    </a:p>
                    <a:p>
                      <a:pPr marL="0" marR="0" lvl="0" indent="0" algn="l" defTabSz="1019175" rtl="0" eaLnBrk="1" fontAlgn="auto" latinLnBrk="0" hangingPunct="1">
                        <a:lnSpc>
                          <a:spcPct val="150000"/>
                        </a:lnSpc>
                        <a:spcBef>
                          <a:spcPts val="0"/>
                        </a:spcBef>
                        <a:spcAft>
                          <a:spcPts val="0"/>
                        </a:spcAft>
                        <a:buClr>
                          <a:srgbClr val="FFC000"/>
                        </a:buClr>
                        <a:buSzTx/>
                        <a:buFont typeface="Wingdings" panose="05000000000000000000" pitchFamily="2" charset="2"/>
                        <a:buNone/>
                        <a:tabLst/>
                        <a:defRPr/>
                      </a:pPr>
                      <a:r>
                        <a:rPr kumimoji="0" lang="en-US" altLang="en-US" sz="1100" b="0" i="0" u="none" strike="noStrike" kern="1200" cap="none" spc="0" normalizeH="0" baseline="0" noProof="0" dirty="0">
                          <a:ln>
                            <a:noFill/>
                          </a:ln>
                          <a:solidFill>
                            <a:prstClr val="black"/>
                          </a:solidFill>
                          <a:effectLst/>
                          <a:uLnTx/>
                          <a:uFillTx/>
                          <a:latin typeface="Arial Nova" panose="020B0504020202020204" pitchFamily="34" charset="0"/>
                          <a:ea typeface="+mn-ea"/>
                          <a:cs typeface="Arial" panose="020B0604020202020204" pitchFamily="34" charset="0"/>
                        </a:rPr>
                        <a:t>Pershing-Manitou (100%)</a:t>
                      </a:r>
                    </a:p>
                    <a:p>
                      <a:pPr marL="0" marR="0" lvl="0" indent="0" algn="l" defTabSz="1019175" rtl="0" eaLnBrk="1" fontAlgn="auto" latinLnBrk="0" hangingPunct="1">
                        <a:lnSpc>
                          <a:spcPct val="150000"/>
                        </a:lnSpc>
                        <a:spcBef>
                          <a:spcPts val="0"/>
                        </a:spcBef>
                        <a:spcAft>
                          <a:spcPts val="0"/>
                        </a:spcAft>
                        <a:buClr>
                          <a:srgbClr val="FFC000"/>
                        </a:buClr>
                        <a:buSzTx/>
                        <a:buFont typeface="Wingdings" panose="05000000000000000000" pitchFamily="2" charset="2"/>
                        <a:buNone/>
                        <a:tabLst/>
                        <a:defRPr/>
                      </a:pPr>
                      <a:r>
                        <a:rPr kumimoji="0" lang="en-US" altLang="en-US" sz="1100" b="0" i="0" u="none" strike="noStrike" kern="1200" cap="none" spc="0" normalizeH="0" baseline="0" noProof="0" dirty="0">
                          <a:ln>
                            <a:noFill/>
                          </a:ln>
                          <a:solidFill>
                            <a:prstClr val="black"/>
                          </a:solidFill>
                          <a:effectLst/>
                          <a:uLnTx/>
                          <a:uFillTx/>
                          <a:latin typeface="Arial Nova" panose="020B0504020202020204" pitchFamily="34" charset="0"/>
                          <a:ea typeface="+mn-ea"/>
                          <a:cs typeface="Arial" panose="020B0604020202020204" pitchFamily="34" charset="0"/>
                        </a:rPr>
                        <a:t>Courville (100%)</a:t>
                      </a:r>
                    </a:p>
                    <a:p>
                      <a:pPr marL="0" marR="0" lvl="0" indent="0" algn="l" defTabSz="1019175" rtl="0" eaLnBrk="1" fontAlgn="auto" latinLnBrk="0" hangingPunct="1">
                        <a:lnSpc>
                          <a:spcPct val="150000"/>
                        </a:lnSpc>
                        <a:spcBef>
                          <a:spcPts val="0"/>
                        </a:spcBef>
                        <a:spcAft>
                          <a:spcPts val="0"/>
                        </a:spcAft>
                        <a:buClr>
                          <a:srgbClr val="FFC000"/>
                        </a:buClr>
                        <a:buSzTx/>
                        <a:buFont typeface="Wingdings" panose="05000000000000000000" pitchFamily="2" charset="2"/>
                        <a:buNone/>
                        <a:tabLst/>
                        <a:defRPr/>
                      </a:pPr>
                      <a:r>
                        <a:rPr kumimoji="0" lang="en-US" altLang="en-US" sz="1100" b="0" i="0" u="none" strike="noStrike" kern="1200" cap="none" spc="0" normalizeH="0" baseline="0" noProof="0" dirty="0" err="1">
                          <a:ln>
                            <a:noFill/>
                          </a:ln>
                          <a:solidFill>
                            <a:prstClr val="black"/>
                          </a:solidFill>
                          <a:effectLst/>
                          <a:uLnTx/>
                          <a:uFillTx/>
                          <a:latin typeface="Arial Nova" panose="020B0504020202020204" pitchFamily="34" charset="0"/>
                          <a:ea typeface="+mn-ea"/>
                          <a:cs typeface="Arial" panose="020B0604020202020204" pitchFamily="34" charset="0"/>
                        </a:rPr>
                        <a:t>Malartic</a:t>
                      </a:r>
                      <a:r>
                        <a:rPr kumimoji="0" lang="en-US" altLang="en-US" sz="1100" b="0" i="0" u="none" strike="noStrike" kern="1200" cap="none" spc="0" normalizeH="0" baseline="0" noProof="0" dirty="0">
                          <a:ln>
                            <a:noFill/>
                          </a:ln>
                          <a:solidFill>
                            <a:prstClr val="black"/>
                          </a:solidFill>
                          <a:effectLst/>
                          <a:uLnTx/>
                          <a:uFillTx/>
                          <a:latin typeface="Arial Nova" panose="020B0504020202020204" pitchFamily="34" charset="0"/>
                          <a:ea typeface="+mn-ea"/>
                          <a:cs typeface="Arial" panose="020B0604020202020204" pitchFamily="34" charset="0"/>
                        </a:rPr>
                        <a:t> (49%)</a:t>
                      </a:r>
                    </a:p>
                    <a:p>
                      <a:pPr marL="0" marR="0" lvl="0" indent="0" algn="l" defTabSz="1019175" rtl="0" eaLnBrk="1" fontAlgn="auto" latinLnBrk="0" hangingPunct="1">
                        <a:lnSpc>
                          <a:spcPct val="150000"/>
                        </a:lnSpc>
                        <a:spcBef>
                          <a:spcPts val="0"/>
                        </a:spcBef>
                        <a:spcAft>
                          <a:spcPts val="0"/>
                        </a:spcAft>
                        <a:buClr>
                          <a:srgbClr val="FFC000"/>
                        </a:buClr>
                        <a:buSzTx/>
                        <a:buFont typeface="Wingdings" panose="05000000000000000000" pitchFamily="2" charset="2"/>
                        <a:buNone/>
                        <a:tabLst/>
                        <a:defRPr/>
                      </a:pPr>
                      <a:r>
                        <a:rPr kumimoji="0" lang="en-US" altLang="en-US" sz="1100" b="0" i="0" u="none" strike="noStrike" kern="1200" cap="none" spc="0" normalizeH="0" baseline="0" noProof="0" dirty="0" err="1">
                          <a:ln>
                            <a:noFill/>
                          </a:ln>
                          <a:solidFill>
                            <a:prstClr val="black"/>
                          </a:solidFill>
                          <a:effectLst/>
                          <a:uLnTx/>
                          <a:uFillTx/>
                          <a:latin typeface="Arial Nova" panose="020B0504020202020204" pitchFamily="34" charset="0"/>
                          <a:ea typeface="+mn-ea"/>
                          <a:cs typeface="Arial" panose="020B0604020202020204" pitchFamily="34" charset="0"/>
                        </a:rPr>
                        <a:t>Villebon</a:t>
                      </a:r>
                      <a:r>
                        <a:rPr kumimoji="0" lang="en-US" altLang="en-US" sz="1100" b="0" i="0" u="none" strike="noStrike" kern="1200" cap="none" spc="0" normalizeH="0" baseline="0" noProof="0" dirty="0">
                          <a:ln>
                            <a:noFill/>
                          </a:ln>
                          <a:solidFill>
                            <a:prstClr val="black"/>
                          </a:solidFill>
                          <a:effectLst/>
                          <a:uLnTx/>
                          <a:uFillTx/>
                          <a:latin typeface="Arial Nova" panose="020B0504020202020204" pitchFamily="34" charset="0"/>
                          <a:ea typeface="+mn-ea"/>
                          <a:cs typeface="Arial" panose="020B0604020202020204" pitchFamily="34" charset="0"/>
                        </a:rPr>
                        <a:t> (100%)</a:t>
                      </a:r>
                    </a:p>
                    <a:p>
                      <a:pPr marL="0" marR="0" lvl="0" indent="0" algn="l" defTabSz="1019175" rtl="0" eaLnBrk="1" fontAlgn="auto" latinLnBrk="0" hangingPunct="1">
                        <a:lnSpc>
                          <a:spcPct val="150000"/>
                        </a:lnSpc>
                        <a:spcBef>
                          <a:spcPts val="0"/>
                        </a:spcBef>
                        <a:spcAft>
                          <a:spcPts val="0"/>
                        </a:spcAft>
                        <a:buClr>
                          <a:srgbClr val="FFC000"/>
                        </a:buClr>
                        <a:buSzTx/>
                        <a:buFont typeface="Wingdings" panose="05000000000000000000" pitchFamily="2" charset="2"/>
                        <a:buNone/>
                        <a:tabLst/>
                        <a:defRPr/>
                      </a:pPr>
                      <a:r>
                        <a:rPr kumimoji="0" lang="en-US" altLang="en-US" sz="1100" b="0" i="0" u="none" strike="noStrike" kern="1200" cap="none" spc="0" normalizeH="0" baseline="0" noProof="0" dirty="0" err="1">
                          <a:ln>
                            <a:noFill/>
                          </a:ln>
                          <a:solidFill>
                            <a:prstClr val="black"/>
                          </a:solidFill>
                          <a:effectLst/>
                          <a:uLnTx/>
                          <a:uFillTx/>
                          <a:latin typeface="Arial Nova" panose="020B0504020202020204" pitchFamily="34" charset="0"/>
                          <a:ea typeface="+mn-ea"/>
                          <a:cs typeface="Arial" panose="020B0604020202020204" pitchFamily="34" charset="0"/>
                        </a:rPr>
                        <a:t>Forsan</a:t>
                      </a:r>
                      <a:r>
                        <a:rPr kumimoji="0" lang="en-US" altLang="en-US" sz="1100" b="0" i="0" u="none" strike="noStrike" kern="1200" cap="none" spc="0" normalizeH="0" baseline="0" noProof="0" dirty="0">
                          <a:ln>
                            <a:noFill/>
                          </a:ln>
                          <a:solidFill>
                            <a:prstClr val="black"/>
                          </a:solidFill>
                          <a:effectLst/>
                          <a:uLnTx/>
                          <a:uFillTx/>
                          <a:latin typeface="Arial Nova" panose="020B0504020202020204" pitchFamily="34" charset="0"/>
                          <a:ea typeface="+mn-ea"/>
                          <a:cs typeface="Arial" panose="020B0604020202020204" pitchFamily="34" charset="0"/>
                        </a:rPr>
                        <a:t> (100%)</a:t>
                      </a:r>
                    </a:p>
                  </a:txBody>
                  <a:tcPr marL="32312" marR="32312" marT="12923" marB="12923">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noFill/>
                  </a:tcPr>
                </a:tc>
                <a:extLst>
                  <a:ext uri="{0D108BD9-81ED-4DB2-BD59-A6C34878D82A}">
                    <a16:rowId xmlns:a16="http://schemas.microsoft.com/office/drawing/2014/main" val="2710840329"/>
                  </a:ext>
                </a:extLst>
              </a:tr>
            </a:tbl>
          </a:graphicData>
        </a:graphic>
      </p:graphicFrame>
      <p:pic>
        <p:nvPicPr>
          <p:cNvPr id="43" name="Picture 2" descr="Abcourt Mines Inc, an emerging junior gold producer">
            <a:extLst>
              <a:ext uri="{FF2B5EF4-FFF2-40B4-BE49-F238E27FC236}">
                <a16:creationId xmlns:a16="http://schemas.microsoft.com/office/drawing/2014/main" id="{AF866BE2-44D2-EC36-1AD0-39F5C33116A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7078" b="17078"/>
          <a:stretch/>
        </p:blipFill>
        <p:spPr bwMode="auto">
          <a:xfrm>
            <a:off x="973648" y="1409113"/>
            <a:ext cx="898128" cy="369885"/>
          </a:xfrm>
          <a:prstGeom prst="rect">
            <a:avLst/>
          </a:prstGeom>
          <a:noFill/>
          <a:extLst>
            <a:ext uri="{909E8E84-426E-40DD-AFC4-6F175D3DCCD1}">
              <a14:hiddenFill xmlns:a14="http://schemas.microsoft.com/office/drawing/2010/main">
                <a:solidFill>
                  <a:srgbClr val="FFFFFF"/>
                </a:solidFill>
              </a14:hiddenFill>
            </a:ext>
          </a:extLst>
        </p:spPr>
      </p:pic>
      <p:pic>
        <p:nvPicPr>
          <p:cNvPr id="76" name="Image 5">
            <a:extLst>
              <a:ext uri="{FF2B5EF4-FFF2-40B4-BE49-F238E27FC236}">
                <a16:creationId xmlns:a16="http://schemas.microsoft.com/office/drawing/2014/main" id="{26042E0B-DDD2-CE40-A44B-2BD7B9DDF0DD}"/>
              </a:ext>
            </a:extLst>
          </p:cNvPr>
          <p:cNvPicPr>
            <a:picLocks noChangeAspect="1"/>
          </p:cNvPicPr>
          <p:nvPr/>
        </p:nvPicPr>
        <p:blipFill>
          <a:blip r:embed="rId6"/>
          <a:stretch>
            <a:fillRect/>
          </a:stretch>
        </p:blipFill>
        <p:spPr>
          <a:xfrm>
            <a:off x="7559969" y="2145907"/>
            <a:ext cx="4566513" cy="3152057"/>
          </a:xfrm>
          <a:prstGeom prst="rect">
            <a:avLst/>
          </a:prstGeom>
        </p:spPr>
      </p:pic>
      <p:sp>
        <p:nvSpPr>
          <p:cNvPr id="77" name="Rectangle 76">
            <a:extLst>
              <a:ext uri="{FF2B5EF4-FFF2-40B4-BE49-F238E27FC236}">
                <a16:creationId xmlns:a16="http://schemas.microsoft.com/office/drawing/2014/main" id="{667E068D-2B63-9C2B-6A7C-7002D920ECDB}"/>
              </a:ext>
            </a:extLst>
          </p:cNvPr>
          <p:cNvSpPr/>
          <p:nvPr/>
        </p:nvSpPr>
        <p:spPr>
          <a:xfrm>
            <a:off x="7547516" y="2145907"/>
            <a:ext cx="4555929" cy="3152056"/>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78" name="Straight Arrow Connector 77">
            <a:extLst>
              <a:ext uri="{FF2B5EF4-FFF2-40B4-BE49-F238E27FC236}">
                <a16:creationId xmlns:a16="http://schemas.microsoft.com/office/drawing/2014/main" id="{94B47354-7026-E46A-9B16-22B319D781E0}"/>
              </a:ext>
            </a:extLst>
          </p:cNvPr>
          <p:cNvCxnSpPr>
            <a:cxnSpLocks/>
          </p:cNvCxnSpPr>
          <p:nvPr/>
        </p:nvCxnSpPr>
        <p:spPr>
          <a:xfrm flipH="1" flipV="1">
            <a:off x="8814492" y="1386731"/>
            <a:ext cx="501198" cy="75583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BFD0EB54-8E96-AB52-1BF8-A5519AE476B5}"/>
              </a:ext>
            </a:extLst>
          </p:cNvPr>
          <p:cNvSpPr/>
          <p:nvPr/>
        </p:nvSpPr>
        <p:spPr>
          <a:xfrm>
            <a:off x="9595104" y="987776"/>
            <a:ext cx="1770042" cy="996741"/>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4189594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Espace réservé du contenu 4">
            <a:extLst>
              <a:ext uri="{FF2B5EF4-FFF2-40B4-BE49-F238E27FC236}">
                <a16:creationId xmlns:a16="http://schemas.microsoft.com/office/drawing/2014/main" id="{4FB9BBB3-6458-CCFC-120F-32BD97B16412}"/>
              </a:ext>
            </a:extLst>
          </p:cNvPr>
          <p:cNvGraphicFramePr>
            <a:graphicFrameLocks noGrp="1"/>
          </p:cNvGraphicFramePr>
          <p:nvPr>
            <p:ph idx="1"/>
            <p:extLst>
              <p:ext uri="{D42A27DB-BD31-4B8C-83A1-F6EECF244321}">
                <p14:modId xmlns:p14="http://schemas.microsoft.com/office/powerpoint/2010/main" val="526781474"/>
              </p:ext>
            </p:extLst>
          </p:nvPr>
        </p:nvGraphicFramePr>
        <p:xfrm>
          <a:off x="344487" y="961052"/>
          <a:ext cx="6961381" cy="5290461"/>
        </p:xfrm>
        <a:graphic>
          <a:graphicData uri="http://schemas.openxmlformats.org/drawingml/2006/table">
            <a:tbl>
              <a:tblPr firstRow="1" firstCol="1" bandRow="1"/>
              <a:tblGrid>
                <a:gridCol w="4719395">
                  <a:extLst>
                    <a:ext uri="{9D8B030D-6E8A-4147-A177-3AD203B41FA5}">
                      <a16:colId xmlns:a16="http://schemas.microsoft.com/office/drawing/2014/main" val="3215936755"/>
                    </a:ext>
                  </a:extLst>
                </a:gridCol>
                <a:gridCol w="2241986">
                  <a:extLst>
                    <a:ext uri="{9D8B030D-6E8A-4147-A177-3AD203B41FA5}">
                      <a16:colId xmlns:a16="http://schemas.microsoft.com/office/drawing/2014/main" val="112784457"/>
                    </a:ext>
                  </a:extLst>
                </a:gridCol>
              </a:tblGrid>
              <a:tr h="638809">
                <a:tc gridSpan="2">
                  <a:txBody>
                    <a:bodyPr/>
                    <a:lstStyle/>
                    <a:p>
                      <a:pPr>
                        <a:lnSpc>
                          <a:spcPct val="107000"/>
                        </a:lnSpc>
                      </a:pPr>
                      <a:r>
                        <a:rPr lang="en-US" sz="1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Base Case Scenario : Gold Price : </a:t>
                      </a:r>
                      <a:r>
                        <a:rPr lang="en-US" sz="1400" b="1" dirty="0">
                          <a:solidFill>
                            <a:srgbClr val="000000"/>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1800</a:t>
                      </a:r>
                      <a:r>
                        <a:rPr lang="en-US" sz="1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US/oz, </a:t>
                      </a:r>
                      <a:br>
                        <a:rPr lang="en-US" sz="1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en-US" sz="1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Exchange Rate : 1.00 USD = 1.30 CAD, Discount Rate : 5 % </a:t>
                      </a:r>
                      <a:endParaRPr lang="fr-CA" sz="1400" b="1" dirty="0">
                        <a:effectLst/>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fr-CA"/>
                    </a:p>
                  </a:txBody>
                  <a:tcPr/>
                </a:tc>
                <a:extLst>
                  <a:ext uri="{0D108BD9-81ED-4DB2-BD59-A6C34878D82A}">
                    <a16:rowId xmlns:a16="http://schemas.microsoft.com/office/drawing/2014/main" val="985758058"/>
                  </a:ext>
                </a:extLst>
              </a:tr>
              <a:tr h="259847">
                <a:tc>
                  <a:txBody>
                    <a:bodyPr/>
                    <a:lstStyle/>
                    <a:p>
                      <a:pPr>
                        <a:lnSpc>
                          <a:spcPct val="107000"/>
                        </a:lnSpc>
                      </a:pPr>
                      <a:r>
                        <a:rPr lang="en-US" sz="9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fr-CA" sz="1400" b="1">
                        <a:effectLst/>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algn="ctr">
                        <a:lnSpc>
                          <a:spcPct val="107000"/>
                        </a:lnSpc>
                      </a:pPr>
                      <a:r>
                        <a:rPr lang="en-US" sz="14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fr-CA" sz="1400" b="1">
                        <a:effectLst/>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775317553"/>
                  </a:ext>
                </a:extLst>
              </a:tr>
              <a:tr h="399255">
                <a:tc>
                  <a:txBody>
                    <a:bodyPr/>
                    <a:lstStyle/>
                    <a:p>
                      <a:pPr marL="342900" lvl="0" indent="-342900" algn="just">
                        <a:lnSpc>
                          <a:spcPct val="107000"/>
                        </a:lnSpc>
                        <a:buFont typeface="Wingdings" panose="05000000000000000000" pitchFamily="2" charset="2"/>
                        <a:buChar char=""/>
                      </a:pPr>
                      <a:r>
                        <a:rPr lang="en-US" sz="1400" b="1" dirty="0">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NPV</a:t>
                      </a:r>
                      <a:r>
                        <a:rPr lang="en-US" sz="1400" b="1" baseline="-25000" dirty="0">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5%</a:t>
                      </a:r>
                      <a:r>
                        <a:rPr lang="en-US" sz="1400" b="1" dirty="0">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 after taxes and mining duties </a:t>
                      </a:r>
                      <a:r>
                        <a:rPr lang="en-US" sz="1200" b="1" dirty="0">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(M CAD)</a:t>
                      </a:r>
                      <a:endParaRPr lang="fr-CA" sz="1400" b="1" dirty="0">
                        <a:effectLst/>
                        <a:uFill>
                          <a:solidFill>
                            <a:srgbClr val="175844"/>
                          </a:solidFill>
                        </a:uFill>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a:noFill/>
                    </a:lnB>
                    <a:solidFill>
                      <a:srgbClr val="FFFFFF"/>
                    </a:solidFill>
                  </a:tcPr>
                </a:tc>
                <a:tc>
                  <a:txBody>
                    <a:bodyPr/>
                    <a:lstStyle/>
                    <a:p>
                      <a:pPr algn="ctr">
                        <a:lnSpc>
                          <a:spcPct val="107000"/>
                        </a:lnSpc>
                      </a:pPr>
                      <a:r>
                        <a:rPr lang="en-US" sz="1400" b="1" dirty="0">
                          <a:solidFill>
                            <a:srgbClr val="000000"/>
                          </a:solidFill>
                          <a:effectLst/>
                          <a:latin typeface="Arial" panose="020B0604020202020204" pitchFamily="34" charset="0"/>
                          <a:ea typeface="PMingLiU" panose="02020500000000000000" pitchFamily="18" charset="-120"/>
                          <a:cs typeface="Arial" panose="020B0604020202020204" pitchFamily="34" charset="0"/>
                        </a:rPr>
                        <a:t>54.4 </a:t>
                      </a:r>
                      <a:endParaRPr lang="fr-CA" sz="1400" b="1" dirty="0">
                        <a:effectLst/>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a:noFill/>
                    </a:lnB>
                    <a:solidFill>
                      <a:srgbClr val="FFFFFF"/>
                    </a:solidFill>
                  </a:tcPr>
                </a:tc>
                <a:extLst>
                  <a:ext uri="{0D108BD9-81ED-4DB2-BD59-A6C34878D82A}">
                    <a16:rowId xmlns:a16="http://schemas.microsoft.com/office/drawing/2014/main" val="3953212689"/>
                  </a:ext>
                </a:extLst>
              </a:tr>
              <a:tr h="399255">
                <a:tc>
                  <a:txBody>
                    <a:bodyPr/>
                    <a:lstStyle/>
                    <a:p>
                      <a:pPr marL="342900" lvl="0" indent="-342900" algn="just">
                        <a:lnSpc>
                          <a:spcPct val="107000"/>
                        </a:lnSpc>
                        <a:buFont typeface="Wingdings" panose="05000000000000000000" pitchFamily="2" charset="2"/>
                        <a:buChar char=""/>
                      </a:pPr>
                      <a:r>
                        <a:rPr lang="en-US" sz="1400" b="1" dirty="0">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IRR after taxes and mining duties </a:t>
                      </a:r>
                      <a:r>
                        <a:rPr lang="en-US" sz="1200" b="1" dirty="0">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a:t>
                      </a:r>
                      <a:endParaRPr lang="fr-CA" sz="1400" b="1" dirty="0">
                        <a:effectLst/>
                        <a:uFill>
                          <a:solidFill>
                            <a:srgbClr val="175844"/>
                          </a:solidFill>
                        </a:uFill>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a:noFill/>
                    </a:lnB>
                    <a:solidFill>
                      <a:srgbClr val="FFFFFF"/>
                    </a:solidFill>
                  </a:tcPr>
                </a:tc>
                <a:tc>
                  <a:txBody>
                    <a:bodyPr/>
                    <a:lstStyle/>
                    <a:p>
                      <a:pPr algn="ctr">
                        <a:lnSpc>
                          <a:spcPct val="107000"/>
                        </a:lnSpc>
                      </a:pPr>
                      <a:r>
                        <a:rPr lang="en-US" sz="1400" b="1">
                          <a:solidFill>
                            <a:srgbClr val="000000"/>
                          </a:solidFill>
                          <a:effectLst/>
                          <a:latin typeface="Arial" panose="020B0604020202020204" pitchFamily="34" charset="0"/>
                          <a:ea typeface="PMingLiU" panose="02020500000000000000" pitchFamily="18" charset="-120"/>
                          <a:cs typeface="Arial" panose="020B0604020202020204" pitchFamily="34" charset="0"/>
                        </a:rPr>
                        <a:t>33.3 </a:t>
                      </a:r>
                      <a:endParaRPr lang="fr-CA" sz="1400" b="1">
                        <a:effectLst/>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a:noFill/>
                    </a:lnB>
                    <a:solidFill>
                      <a:srgbClr val="FFFFFF"/>
                    </a:solidFill>
                  </a:tcPr>
                </a:tc>
                <a:extLst>
                  <a:ext uri="{0D108BD9-81ED-4DB2-BD59-A6C34878D82A}">
                    <a16:rowId xmlns:a16="http://schemas.microsoft.com/office/drawing/2014/main" val="95124633"/>
                  </a:ext>
                </a:extLst>
              </a:tr>
              <a:tr h="399255">
                <a:tc>
                  <a:txBody>
                    <a:bodyPr/>
                    <a:lstStyle/>
                    <a:p>
                      <a:pPr marL="342900" lvl="0" indent="-342900" algn="just">
                        <a:lnSpc>
                          <a:spcPct val="107000"/>
                        </a:lnSpc>
                        <a:buFont typeface="Wingdings" panose="05000000000000000000" pitchFamily="2" charset="2"/>
                        <a:buChar char=""/>
                      </a:pPr>
                      <a:r>
                        <a:rPr lang="fr-CA" sz="1400" b="1">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Initial Capital Costs </a:t>
                      </a:r>
                      <a:r>
                        <a:rPr lang="fr-CA" sz="1100" b="1">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(preproduction)</a:t>
                      </a:r>
                      <a:r>
                        <a:rPr lang="fr-CA" sz="1200" b="1">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 (M CAD)</a:t>
                      </a:r>
                      <a:endParaRPr lang="fr-CA" sz="1400" b="1">
                        <a:effectLst/>
                        <a:uFill>
                          <a:solidFill>
                            <a:srgbClr val="175844"/>
                          </a:solidFill>
                        </a:uFill>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a:noFill/>
                    </a:lnB>
                    <a:solidFill>
                      <a:srgbClr val="FFFFFF"/>
                    </a:solidFill>
                  </a:tcPr>
                </a:tc>
                <a:tc>
                  <a:txBody>
                    <a:bodyPr/>
                    <a:lstStyle/>
                    <a:p>
                      <a:pPr algn="ctr">
                        <a:lnSpc>
                          <a:spcPct val="107000"/>
                        </a:lnSpc>
                      </a:pPr>
                      <a:r>
                        <a:rPr lang="en-US" sz="1400" b="1">
                          <a:solidFill>
                            <a:srgbClr val="000000"/>
                          </a:solidFill>
                          <a:effectLst/>
                          <a:latin typeface="Arial" panose="020B0604020202020204" pitchFamily="34" charset="0"/>
                          <a:ea typeface="PMingLiU" panose="02020500000000000000" pitchFamily="18" charset="-120"/>
                          <a:cs typeface="Arial" panose="020B0604020202020204" pitchFamily="34" charset="0"/>
                        </a:rPr>
                        <a:t>42.0 </a:t>
                      </a:r>
                      <a:endParaRPr lang="fr-CA" sz="1400" b="1">
                        <a:effectLst/>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a:noFill/>
                    </a:lnB>
                    <a:solidFill>
                      <a:srgbClr val="FFFFFF"/>
                    </a:solidFill>
                  </a:tcPr>
                </a:tc>
                <a:extLst>
                  <a:ext uri="{0D108BD9-81ED-4DB2-BD59-A6C34878D82A}">
                    <a16:rowId xmlns:a16="http://schemas.microsoft.com/office/drawing/2014/main" val="856176947"/>
                  </a:ext>
                </a:extLst>
              </a:tr>
              <a:tr h="399255">
                <a:tc>
                  <a:txBody>
                    <a:bodyPr/>
                    <a:lstStyle/>
                    <a:p>
                      <a:pPr marL="342900" lvl="0" indent="-342900" algn="just">
                        <a:lnSpc>
                          <a:spcPct val="107000"/>
                        </a:lnSpc>
                        <a:buFont typeface="Wingdings" panose="05000000000000000000" pitchFamily="2" charset="2"/>
                        <a:buChar char=""/>
                      </a:pPr>
                      <a:r>
                        <a:rPr lang="fr-CA" sz="1400" b="1">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Average Annual Production </a:t>
                      </a:r>
                      <a:r>
                        <a:rPr lang="fr-CA" sz="1200" b="1">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(oz)</a:t>
                      </a:r>
                      <a:endParaRPr lang="fr-CA" sz="1400" b="1">
                        <a:effectLst/>
                        <a:uFill>
                          <a:solidFill>
                            <a:srgbClr val="175844"/>
                          </a:solidFill>
                        </a:uFill>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a:noFill/>
                    </a:lnB>
                    <a:solidFill>
                      <a:srgbClr val="FFFFFF"/>
                    </a:solidFill>
                  </a:tcPr>
                </a:tc>
                <a:tc>
                  <a:txBody>
                    <a:bodyPr/>
                    <a:lstStyle/>
                    <a:p>
                      <a:pPr algn="ctr">
                        <a:lnSpc>
                          <a:spcPct val="107000"/>
                        </a:lnSpc>
                      </a:pPr>
                      <a:r>
                        <a:rPr lang="en-US" sz="1400" b="1" dirty="0">
                          <a:solidFill>
                            <a:srgbClr val="000000"/>
                          </a:solidFill>
                          <a:effectLst/>
                          <a:latin typeface="Arial" panose="020B0604020202020204" pitchFamily="34" charset="0"/>
                          <a:ea typeface="PMingLiU" panose="02020500000000000000" pitchFamily="18" charset="-120"/>
                          <a:cs typeface="Arial" panose="020B0604020202020204" pitchFamily="34" charset="0"/>
                        </a:rPr>
                        <a:t>30,100 @ avg 340 </a:t>
                      </a:r>
                      <a:r>
                        <a:rPr lang="en-US" sz="1400" b="1" dirty="0" err="1">
                          <a:solidFill>
                            <a:srgbClr val="000000"/>
                          </a:solidFill>
                          <a:effectLst/>
                          <a:latin typeface="Arial" panose="020B0604020202020204" pitchFamily="34" charset="0"/>
                          <a:ea typeface="PMingLiU" panose="02020500000000000000" pitchFamily="18" charset="-120"/>
                          <a:cs typeface="Arial" panose="020B0604020202020204" pitchFamily="34" charset="0"/>
                        </a:rPr>
                        <a:t>tpd</a:t>
                      </a:r>
                      <a:endParaRPr lang="fr-CA" sz="1400" b="1" dirty="0">
                        <a:effectLst/>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a:noFill/>
                    </a:lnB>
                    <a:solidFill>
                      <a:srgbClr val="FFFFFF"/>
                    </a:solidFill>
                  </a:tcPr>
                </a:tc>
                <a:extLst>
                  <a:ext uri="{0D108BD9-81ED-4DB2-BD59-A6C34878D82A}">
                    <a16:rowId xmlns:a16="http://schemas.microsoft.com/office/drawing/2014/main" val="2180739553"/>
                  </a:ext>
                </a:extLst>
              </a:tr>
              <a:tr h="399255">
                <a:tc>
                  <a:txBody>
                    <a:bodyPr/>
                    <a:lstStyle/>
                    <a:p>
                      <a:pPr marL="342900" lvl="0" indent="-342900" algn="just">
                        <a:lnSpc>
                          <a:spcPct val="107000"/>
                        </a:lnSpc>
                        <a:buFont typeface="Wingdings" panose="05000000000000000000" pitchFamily="2" charset="2"/>
                        <a:buChar char=""/>
                      </a:pPr>
                      <a:r>
                        <a:rPr lang="en-CA" sz="1400" b="1" dirty="0">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Mill Net Recovery </a:t>
                      </a:r>
                      <a:r>
                        <a:rPr lang="en-CA" sz="1200" b="1" dirty="0">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a:t>
                      </a:r>
                      <a:endParaRPr lang="fr-CA" sz="1400" b="1" dirty="0">
                        <a:effectLst/>
                        <a:uFill>
                          <a:solidFill>
                            <a:srgbClr val="175844"/>
                          </a:solidFill>
                        </a:uFill>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a:noFill/>
                    </a:lnB>
                    <a:solidFill>
                      <a:srgbClr val="FFFFFF"/>
                    </a:solidFill>
                  </a:tcPr>
                </a:tc>
                <a:tc>
                  <a:txBody>
                    <a:bodyPr/>
                    <a:lstStyle/>
                    <a:p>
                      <a:pPr algn="ctr">
                        <a:lnSpc>
                          <a:spcPct val="107000"/>
                        </a:lnSpc>
                      </a:pPr>
                      <a:r>
                        <a:rPr lang="en-US" sz="1400" b="1" dirty="0">
                          <a:solidFill>
                            <a:srgbClr val="000000"/>
                          </a:solidFill>
                          <a:effectLst/>
                          <a:latin typeface="Arial" panose="020B0604020202020204" pitchFamily="34" charset="0"/>
                          <a:ea typeface="PMingLiU" panose="02020500000000000000" pitchFamily="18" charset="-120"/>
                          <a:cs typeface="Arial" panose="020B0604020202020204" pitchFamily="34" charset="0"/>
                        </a:rPr>
                        <a:t>96.7 </a:t>
                      </a:r>
                      <a:endParaRPr lang="fr-CA" sz="1400" b="1" dirty="0">
                        <a:effectLst/>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a:noFill/>
                    </a:lnB>
                    <a:solidFill>
                      <a:srgbClr val="FFFFFF"/>
                    </a:solidFill>
                  </a:tcPr>
                </a:tc>
                <a:extLst>
                  <a:ext uri="{0D108BD9-81ED-4DB2-BD59-A6C34878D82A}">
                    <a16:rowId xmlns:a16="http://schemas.microsoft.com/office/drawing/2014/main" val="3274035801"/>
                  </a:ext>
                </a:extLst>
              </a:tr>
              <a:tr h="399255">
                <a:tc>
                  <a:txBody>
                    <a:bodyPr/>
                    <a:lstStyle/>
                    <a:p>
                      <a:pPr marL="342900" lvl="0" indent="-342900" algn="just">
                        <a:lnSpc>
                          <a:spcPct val="107000"/>
                        </a:lnSpc>
                        <a:buFont typeface="Wingdings" panose="05000000000000000000" pitchFamily="2" charset="2"/>
                        <a:buChar char=""/>
                      </a:pPr>
                      <a:r>
                        <a:rPr lang="en-US" sz="1400" b="1" dirty="0">
                          <a:solidFill>
                            <a:srgbClr val="000000"/>
                          </a:solidFill>
                          <a:effectLst/>
                          <a:highlight>
                            <a:srgbClr val="FFFF00"/>
                          </a:highligh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Average Diluted Gold Grade </a:t>
                      </a:r>
                      <a:r>
                        <a:rPr lang="en-US" sz="1200" b="1" dirty="0">
                          <a:solidFill>
                            <a:srgbClr val="000000"/>
                          </a:solidFill>
                          <a:effectLst/>
                          <a:highlight>
                            <a:srgbClr val="FFFF00"/>
                          </a:highligh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(g/t Au)</a:t>
                      </a:r>
                      <a:endParaRPr lang="fr-CA" sz="1400" b="1" dirty="0">
                        <a:effectLst/>
                        <a:highlight>
                          <a:srgbClr val="FFFF00"/>
                        </a:highlight>
                        <a:uFill>
                          <a:solidFill>
                            <a:srgbClr val="175844"/>
                          </a:solidFill>
                        </a:uFill>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a:noFill/>
                    </a:lnB>
                    <a:solidFill>
                      <a:srgbClr val="FFFFFF"/>
                    </a:solidFill>
                  </a:tcPr>
                </a:tc>
                <a:tc>
                  <a:txBody>
                    <a:bodyPr/>
                    <a:lstStyle/>
                    <a:p>
                      <a:pPr algn="ctr">
                        <a:lnSpc>
                          <a:spcPct val="107000"/>
                        </a:lnSpc>
                      </a:pPr>
                      <a:r>
                        <a:rPr lang="en-US" sz="1400" b="1" dirty="0">
                          <a:solidFill>
                            <a:srgbClr val="000000"/>
                          </a:solidFill>
                          <a:effectLst/>
                          <a:highlight>
                            <a:srgbClr val="FFFF00"/>
                          </a:highlight>
                          <a:latin typeface="Arial" panose="020B0604020202020204" pitchFamily="34" charset="0"/>
                          <a:ea typeface="PMingLiU" panose="02020500000000000000" pitchFamily="18" charset="-120"/>
                          <a:cs typeface="Arial" panose="020B0604020202020204" pitchFamily="34" charset="0"/>
                        </a:rPr>
                        <a:t>8.10 </a:t>
                      </a:r>
                      <a:endParaRPr lang="fr-CA" sz="1400" b="1" dirty="0">
                        <a:effectLst/>
                        <a:highlight>
                          <a:srgbClr val="FFFF00"/>
                        </a:highlight>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a:noFill/>
                    </a:lnB>
                    <a:solidFill>
                      <a:srgbClr val="FFFFFF"/>
                    </a:solidFill>
                  </a:tcPr>
                </a:tc>
                <a:extLst>
                  <a:ext uri="{0D108BD9-81ED-4DB2-BD59-A6C34878D82A}">
                    <a16:rowId xmlns:a16="http://schemas.microsoft.com/office/drawing/2014/main" val="3899743724"/>
                  </a:ext>
                </a:extLst>
              </a:tr>
              <a:tr h="399255">
                <a:tc>
                  <a:txBody>
                    <a:bodyPr/>
                    <a:lstStyle/>
                    <a:p>
                      <a:pPr marL="342900" lvl="0" indent="-342900" algn="just">
                        <a:lnSpc>
                          <a:spcPct val="107000"/>
                        </a:lnSpc>
                        <a:buFont typeface="Wingdings" panose="05000000000000000000" pitchFamily="2" charset="2"/>
                        <a:buChar char=""/>
                      </a:pPr>
                      <a:r>
                        <a:rPr lang="en-US" sz="1400" b="1">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Life of Mine </a:t>
                      </a:r>
                      <a:r>
                        <a:rPr lang="en-US" sz="1100" b="1">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(excluding preproduction) </a:t>
                      </a:r>
                      <a:r>
                        <a:rPr lang="en-US" sz="1200" b="1">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(years)</a:t>
                      </a:r>
                      <a:endParaRPr lang="fr-CA" sz="1400" b="1">
                        <a:effectLst/>
                        <a:uFill>
                          <a:solidFill>
                            <a:srgbClr val="175844"/>
                          </a:solidFill>
                        </a:uFill>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a:noFill/>
                    </a:lnB>
                    <a:solidFill>
                      <a:srgbClr val="FFFFFF"/>
                    </a:solidFill>
                  </a:tcPr>
                </a:tc>
                <a:tc>
                  <a:txBody>
                    <a:bodyPr/>
                    <a:lstStyle/>
                    <a:p>
                      <a:pPr algn="ctr">
                        <a:lnSpc>
                          <a:spcPct val="107000"/>
                        </a:lnSpc>
                      </a:pPr>
                      <a:r>
                        <a:rPr lang="en-US" sz="1400" b="1">
                          <a:solidFill>
                            <a:srgbClr val="000000"/>
                          </a:solidFill>
                          <a:effectLst/>
                          <a:latin typeface="Arial" panose="020B0604020202020204" pitchFamily="34" charset="0"/>
                          <a:ea typeface="PMingLiU" panose="02020500000000000000" pitchFamily="18" charset="-120"/>
                          <a:cs typeface="Arial" panose="020B0604020202020204" pitchFamily="34" charset="0"/>
                        </a:rPr>
                        <a:t>5.8 </a:t>
                      </a:r>
                      <a:endParaRPr lang="fr-CA" sz="1400" b="1">
                        <a:effectLst/>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a:noFill/>
                    </a:lnB>
                    <a:solidFill>
                      <a:srgbClr val="FFFFFF"/>
                    </a:solidFill>
                  </a:tcPr>
                </a:tc>
                <a:extLst>
                  <a:ext uri="{0D108BD9-81ED-4DB2-BD59-A6C34878D82A}">
                    <a16:rowId xmlns:a16="http://schemas.microsoft.com/office/drawing/2014/main" val="3668037016"/>
                  </a:ext>
                </a:extLst>
              </a:tr>
              <a:tr h="399255">
                <a:tc>
                  <a:txBody>
                    <a:bodyPr/>
                    <a:lstStyle/>
                    <a:p>
                      <a:pPr marL="342900" lvl="0" indent="-342900" algn="just">
                        <a:lnSpc>
                          <a:spcPct val="107000"/>
                        </a:lnSpc>
                        <a:buFont typeface="Wingdings" panose="05000000000000000000" pitchFamily="2" charset="2"/>
                        <a:buChar char=""/>
                      </a:pPr>
                      <a:r>
                        <a:rPr lang="en-CA" sz="1400" b="1">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Gold Produced</a:t>
                      </a:r>
                      <a:r>
                        <a:rPr lang="en-CA" sz="1200" b="1">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 (oz)</a:t>
                      </a:r>
                      <a:endParaRPr lang="fr-CA" sz="1400" b="1">
                        <a:effectLst/>
                        <a:uFill>
                          <a:solidFill>
                            <a:srgbClr val="175844"/>
                          </a:solidFill>
                        </a:uFill>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a:noFill/>
                    </a:lnB>
                    <a:solidFill>
                      <a:srgbClr val="FFFFFF"/>
                    </a:solidFill>
                  </a:tcPr>
                </a:tc>
                <a:tc>
                  <a:txBody>
                    <a:bodyPr/>
                    <a:lstStyle/>
                    <a:p>
                      <a:pPr algn="ctr">
                        <a:lnSpc>
                          <a:spcPct val="107000"/>
                        </a:lnSpc>
                      </a:pPr>
                      <a:r>
                        <a:rPr lang="en-US" sz="1400" b="1" dirty="0">
                          <a:solidFill>
                            <a:srgbClr val="000000"/>
                          </a:solidFill>
                          <a:effectLst/>
                          <a:latin typeface="Arial" panose="020B0604020202020204" pitchFamily="34" charset="0"/>
                          <a:ea typeface="PMingLiU" panose="02020500000000000000" pitchFamily="18" charset="-120"/>
                          <a:cs typeface="Arial" panose="020B0604020202020204" pitchFamily="34" charset="0"/>
                        </a:rPr>
                        <a:t>181,300 </a:t>
                      </a:r>
                      <a:endParaRPr lang="fr-CA" sz="1400" b="1" dirty="0">
                        <a:effectLst/>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a:noFill/>
                    </a:lnB>
                    <a:solidFill>
                      <a:srgbClr val="FFFFFF"/>
                    </a:solidFill>
                  </a:tcPr>
                </a:tc>
                <a:extLst>
                  <a:ext uri="{0D108BD9-81ED-4DB2-BD59-A6C34878D82A}">
                    <a16:rowId xmlns:a16="http://schemas.microsoft.com/office/drawing/2014/main" val="2391197022"/>
                  </a:ext>
                </a:extLst>
              </a:tr>
              <a:tr h="399255">
                <a:tc>
                  <a:txBody>
                    <a:bodyPr/>
                    <a:lstStyle/>
                    <a:p>
                      <a:pPr marL="342900" lvl="0" indent="-342900" algn="just">
                        <a:lnSpc>
                          <a:spcPct val="107000"/>
                        </a:lnSpc>
                        <a:buFont typeface="Wingdings" panose="05000000000000000000" pitchFamily="2" charset="2"/>
                        <a:buChar char=""/>
                      </a:pPr>
                      <a:r>
                        <a:rPr lang="en-US" sz="1400" b="1" dirty="0">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All In Sustaining Cost </a:t>
                      </a:r>
                      <a:r>
                        <a:rPr lang="en-US" sz="1200" b="1" dirty="0">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(USD/oz)</a:t>
                      </a:r>
                      <a:endParaRPr lang="fr-CA" sz="1400" b="1" dirty="0">
                        <a:effectLst/>
                        <a:uFill>
                          <a:solidFill>
                            <a:srgbClr val="175844"/>
                          </a:solidFill>
                        </a:uFill>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a:noFill/>
                    </a:lnB>
                    <a:solidFill>
                      <a:srgbClr val="FFFFFF"/>
                    </a:solidFill>
                  </a:tcPr>
                </a:tc>
                <a:tc>
                  <a:txBody>
                    <a:bodyPr/>
                    <a:lstStyle/>
                    <a:p>
                      <a:pPr algn="ctr">
                        <a:lnSpc>
                          <a:spcPct val="107000"/>
                        </a:lnSpc>
                      </a:pPr>
                      <a:r>
                        <a:rPr lang="en-US" sz="1400" b="1" dirty="0">
                          <a:solidFill>
                            <a:srgbClr val="000000"/>
                          </a:solidFill>
                          <a:effectLst/>
                          <a:highlight>
                            <a:srgbClr val="FFFF00"/>
                          </a:highlight>
                          <a:latin typeface="Arial" panose="020B0604020202020204" pitchFamily="34" charset="0"/>
                          <a:ea typeface="PMingLiU" panose="02020500000000000000" pitchFamily="18" charset="-120"/>
                          <a:cs typeface="Arial" panose="020B0604020202020204" pitchFamily="34" charset="0"/>
                        </a:rPr>
                        <a:t>1,120</a:t>
                      </a:r>
                      <a:r>
                        <a:rPr lang="en-US" sz="1400" b="1" dirty="0">
                          <a:solidFill>
                            <a:srgbClr val="000000"/>
                          </a:solidFill>
                          <a:effectLst/>
                          <a:latin typeface="Arial" panose="020B0604020202020204" pitchFamily="34" charset="0"/>
                          <a:ea typeface="PMingLiU" panose="02020500000000000000" pitchFamily="18" charset="-120"/>
                          <a:cs typeface="Arial" panose="020B0604020202020204" pitchFamily="34" charset="0"/>
                        </a:rPr>
                        <a:t> </a:t>
                      </a:r>
                      <a:endParaRPr lang="fr-CA" sz="1400" b="1" dirty="0">
                        <a:effectLst/>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a:noFill/>
                    </a:lnB>
                    <a:solidFill>
                      <a:srgbClr val="FFFFFF"/>
                    </a:solidFill>
                  </a:tcPr>
                </a:tc>
                <a:extLst>
                  <a:ext uri="{0D108BD9-81ED-4DB2-BD59-A6C34878D82A}">
                    <a16:rowId xmlns:a16="http://schemas.microsoft.com/office/drawing/2014/main" val="3770744371"/>
                  </a:ext>
                </a:extLst>
              </a:tr>
              <a:tr h="399255">
                <a:tc>
                  <a:txBody>
                    <a:bodyPr/>
                    <a:lstStyle/>
                    <a:p>
                      <a:pPr marL="342900" lvl="0" indent="-342900" algn="just">
                        <a:lnSpc>
                          <a:spcPct val="107000"/>
                        </a:lnSpc>
                        <a:buFont typeface="Wingdings" panose="05000000000000000000" pitchFamily="2" charset="2"/>
                        <a:buChar char=""/>
                      </a:pPr>
                      <a:r>
                        <a:rPr lang="en-US" sz="1400" b="1" dirty="0">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Total Unit Operating Cost </a:t>
                      </a:r>
                      <a:r>
                        <a:rPr lang="en-US" sz="1200" b="1" dirty="0">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(CAD/tonne milled)</a:t>
                      </a:r>
                      <a:endParaRPr lang="fr-CA" sz="1400" b="1" dirty="0">
                        <a:effectLst/>
                        <a:uFill>
                          <a:solidFill>
                            <a:srgbClr val="175844"/>
                          </a:solidFill>
                        </a:uFill>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a:noFill/>
                    </a:lnB>
                    <a:solidFill>
                      <a:srgbClr val="FFFFFF"/>
                    </a:solidFill>
                  </a:tcPr>
                </a:tc>
                <a:tc>
                  <a:txBody>
                    <a:bodyPr/>
                    <a:lstStyle/>
                    <a:p>
                      <a:pPr algn="ctr">
                        <a:lnSpc>
                          <a:spcPct val="107000"/>
                        </a:lnSpc>
                      </a:pPr>
                      <a:r>
                        <a:rPr lang="en-US" sz="1400" b="1" dirty="0">
                          <a:solidFill>
                            <a:srgbClr val="000000"/>
                          </a:solidFill>
                          <a:effectLst/>
                          <a:latin typeface="Arial" panose="020B0604020202020204" pitchFamily="34" charset="0"/>
                          <a:ea typeface="PMingLiU" panose="02020500000000000000" pitchFamily="18" charset="-120"/>
                          <a:cs typeface="Arial" panose="020B0604020202020204" pitchFamily="34" charset="0"/>
                        </a:rPr>
                        <a:t>321 </a:t>
                      </a:r>
                      <a:endParaRPr lang="fr-CA" sz="1400" b="1" dirty="0">
                        <a:effectLst/>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a:noFill/>
                    </a:lnB>
                    <a:solidFill>
                      <a:srgbClr val="FFFFFF"/>
                    </a:solidFill>
                  </a:tcPr>
                </a:tc>
                <a:extLst>
                  <a:ext uri="{0D108BD9-81ED-4DB2-BD59-A6C34878D82A}">
                    <a16:rowId xmlns:a16="http://schemas.microsoft.com/office/drawing/2014/main" val="1079305239"/>
                  </a:ext>
                </a:extLst>
              </a:tr>
              <a:tr h="399255">
                <a:tc>
                  <a:txBody>
                    <a:bodyPr/>
                    <a:lstStyle/>
                    <a:p>
                      <a:pPr marL="342900" lvl="0" indent="-342900" algn="just">
                        <a:lnSpc>
                          <a:spcPct val="107000"/>
                        </a:lnSpc>
                        <a:buFont typeface="Wingdings" panose="05000000000000000000" pitchFamily="2" charset="2"/>
                        <a:buChar char=""/>
                      </a:pPr>
                      <a:r>
                        <a:rPr lang="fr-CA" sz="1400" b="1" dirty="0">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Operating Cashflow </a:t>
                      </a:r>
                      <a:r>
                        <a:rPr lang="fr-CA" sz="1200" b="1" dirty="0">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(M CAD)/</a:t>
                      </a:r>
                      <a:r>
                        <a:rPr lang="fr-CA" sz="1200" b="1" dirty="0" err="1">
                          <a:solidFill>
                            <a:srgbClr val="000000"/>
                          </a:solidFill>
                          <a:effectLst/>
                          <a:uFill>
                            <a:solidFill>
                              <a:srgbClr val="175844"/>
                            </a:solidFill>
                          </a:uFill>
                          <a:latin typeface="Arial" panose="020B0604020202020204" pitchFamily="34" charset="0"/>
                          <a:ea typeface="Times New Roman" panose="02020603050405020304" pitchFamily="18" charset="0"/>
                          <a:cs typeface="Arial" panose="020B0604020202020204" pitchFamily="34" charset="0"/>
                        </a:rPr>
                        <a:t>Year</a:t>
                      </a:r>
                      <a:endParaRPr lang="fr-CA" sz="1400" b="1" dirty="0">
                        <a:effectLst/>
                        <a:uFill>
                          <a:solidFill>
                            <a:srgbClr val="175844"/>
                          </a:solidFill>
                        </a:uFill>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a:noFill/>
                    </a:lnB>
                    <a:solidFill>
                      <a:srgbClr val="FFFFFF"/>
                    </a:solidFill>
                  </a:tcPr>
                </a:tc>
                <a:tc>
                  <a:txBody>
                    <a:bodyPr/>
                    <a:lstStyle/>
                    <a:p>
                      <a:pPr algn="ctr">
                        <a:lnSpc>
                          <a:spcPct val="107000"/>
                        </a:lnSpc>
                      </a:pPr>
                      <a:r>
                        <a:rPr lang="en-US" sz="1400" b="1" dirty="0">
                          <a:solidFill>
                            <a:srgbClr val="000000"/>
                          </a:solidFill>
                          <a:effectLst/>
                          <a:latin typeface="Arial" panose="020B0604020202020204" pitchFamily="34" charset="0"/>
                          <a:ea typeface="PMingLiU" panose="02020500000000000000" pitchFamily="18" charset="-120"/>
                          <a:cs typeface="Arial" panose="020B0604020202020204" pitchFamily="34" charset="0"/>
                        </a:rPr>
                        <a:t>30 </a:t>
                      </a:r>
                      <a:endParaRPr lang="fr-CA" sz="1400" b="1" dirty="0">
                        <a:effectLst/>
                        <a:latin typeface="Times New Roman" panose="02020603050405020304" pitchFamily="18" charset="0"/>
                        <a:ea typeface="PMingLiU" panose="02020500000000000000" pitchFamily="18" charset="-120"/>
                        <a:cs typeface="Arial" panose="020B0604020202020204" pitchFamily="34" charset="0"/>
                      </a:endParaRPr>
                    </a:p>
                  </a:txBody>
                  <a:tcPr marL="59307" marR="59307" marT="0" marB="0" anchor="ctr">
                    <a:lnL>
                      <a:noFill/>
                    </a:lnL>
                    <a:lnR>
                      <a:noFill/>
                    </a:lnR>
                    <a:lnT>
                      <a:noFill/>
                    </a:lnT>
                    <a:lnB>
                      <a:noFill/>
                    </a:lnB>
                    <a:solidFill>
                      <a:srgbClr val="FFFFFF"/>
                    </a:solidFill>
                  </a:tcPr>
                </a:tc>
                <a:extLst>
                  <a:ext uri="{0D108BD9-81ED-4DB2-BD59-A6C34878D82A}">
                    <a16:rowId xmlns:a16="http://schemas.microsoft.com/office/drawing/2014/main" val="3424516889"/>
                  </a:ext>
                </a:extLst>
              </a:tr>
            </a:tbl>
          </a:graphicData>
        </a:graphic>
      </p:graphicFrame>
      <p:sp>
        <p:nvSpPr>
          <p:cNvPr id="3" name="Title 2">
            <a:extLst>
              <a:ext uri="{FF2B5EF4-FFF2-40B4-BE49-F238E27FC236}">
                <a16:creationId xmlns:a16="http://schemas.microsoft.com/office/drawing/2014/main" id="{DC9F9DD5-DF88-4B62-614D-4C8BA64E3FF3}"/>
              </a:ext>
            </a:extLst>
          </p:cNvPr>
          <p:cNvSpPr>
            <a:spLocks noGrp="1"/>
          </p:cNvSpPr>
          <p:nvPr>
            <p:ph type="title"/>
          </p:nvPr>
        </p:nvSpPr>
        <p:spPr/>
        <p:txBody>
          <a:bodyPr>
            <a:normAutofit/>
          </a:bodyPr>
          <a:lstStyle/>
          <a:p>
            <a:r>
              <a:rPr lang="en-CA" sz="3200" dirty="0"/>
              <a:t>Sleeping Giant: Positive 2023 PEA leading to construction</a:t>
            </a:r>
          </a:p>
        </p:txBody>
      </p:sp>
      <p:pic>
        <p:nvPicPr>
          <p:cNvPr id="4" name="Picture 3">
            <a:extLst>
              <a:ext uri="{FF2B5EF4-FFF2-40B4-BE49-F238E27FC236}">
                <a16:creationId xmlns:a16="http://schemas.microsoft.com/office/drawing/2014/main" id="{567F598B-907B-88DE-4362-BDA142082916}"/>
              </a:ext>
            </a:extLst>
          </p:cNvPr>
          <p:cNvPicPr>
            <a:picLocks noChangeAspect="1"/>
          </p:cNvPicPr>
          <p:nvPr/>
        </p:nvPicPr>
        <p:blipFill rotWithShape="1">
          <a:blip r:embed="rId2"/>
          <a:srcRect b="15010"/>
          <a:stretch/>
        </p:blipFill>
        <p:spPr>
          <a:xfrm>
            <a:off x="7716415" y="1080654"/>
            <a:ext cx="4130797" cy="2410959"/>
          </a:xfrm>
          <a:prstGeom prst="rect">
            <a:avLst/>
          </a:prstGeom>
        </p:spPr>
      </p:pic>
      <p:sp>
        <p:nvSpPr>
          <p:cNvPr id="2" name="ZoneTexte 1">
            <a:extLst>
              <a:ext uri="{FF2B5EF4-FFF2-40B4-BE49-F238E27FC236}">
                <a16:creationId xmlns:a16="http://schemas.microsoft.com/office/drawing/2014/main" id="{CD8472A8-2654-B576-EEB9-7797E0D5FED4}"/>
              </a:ext>
            </a:extLst>
          </p:cNvPr>
          <p:cNvSpPr txBox="1"/>
          <p:nvPr/>
        </p:nvSpPr>
        <p:spPr>
          <a:xfrm>
            <a:off x="7051041" y="3716556"/>
            <a:ext cx="5049520" cy="2222468"/>
          </a:xfrm>
          <a:prstGeom prst="rect">
            <a:avLst/>
          </a:prstGeom>
          <a:noFill/>
        </p:spPr>
        <p:txBody>
          <a:bodyPr wrap="square" rtlCol="0">
            <a:spAutoFit/>
          </a:bodyPr>
          <a:lstStyle/>
          <a:p>
            <a:pPr algn="ctr">
              <a:lnSpc>
                <a:spcPct val="150000"/>
              </a:lnSpc>
            </a:pPr>
            <a:r>
              <a:rPr lang="fr-CA" b="1" dirty="0"/>
              <a:t>Top of </a:t>
            </a:r>
            <a:r>
              <a:rPr lang="fr-CA" b="1" dirty="0" err="1"/>
              <a:t>sensitivity</a:t>
            </a:r>
            <a:r>
              <a:rPr lang="fr-CA" b="1" dirty="0"/>
              <a:t> </a:t>
            </a:r>
            <a:r>
              <a:rPr lang="fr-CA" b="1" dirty="0" err="1"/>
              <a:t>analysis</a:t>
            </a:r>
            <a:r>
              <a:rPr lang="fr-CA" b="1" dirty="0"/>
              <a:t> in the PEA (2,100USD/oz)</a:t>
            </a:r>
          </a:p>
          <a:p>
            <a:pPr marL="347472" indent="-347472" algn="just" fontAlgn="ctr">
              <a:lnSpc>
                <a:spcPct val="150000"/>
              </a:lnSpc>
              <a:buSzPts val="1400"/>
              <a:buFont typeface="Wingdings" panose="05000000000000000000" pitchFamily="2" charset="2"/>
              <a:buChar char="§"/>
            </a:pPr>
            <a:r>
              <a:rPr lang="en-US" sz="1400" b="1" dirty="0">
                <a:solidFill>
                  <a:srgbClr val="000000"/>
                </a:solidFill>
                <a:latin typeface="Arial" panose="020B0604020202020204" pitchFamily="34" charset="0"/>
                <a:cs typeface="Arial" panose="020B0604020202020204" pitchFamily="34" charset="0"/>
              </a:rPr>
              <a:t>NPV5% after taxes (M CAD)     			90.6</a:t>
            </a:r>
          </a:p>
          <a:p>
            <a:pPr marL="347472" indent="-347472" algn="just" fontAlgn="ctr">
              <a:lnSpc>
                <a:spcPct val="150000"/>
              </a:lnSpc>
              <a:buSzPts val="1400"/>
              <a:buFont typeface="Wingdings" panose="05000000000000000000" pitchFamily="2" charset="2"/>
              <a:buChar char="§"/>
            </a:pPr>
            <a:r>
              <a:rPr lang="en-US" sz="1400" b="1" dirty="0">
                <a:solidFill>
                  <a:srgbClr val="000000"/>
                </a:solidFill>
                <a:latin typeface="Arial" panose="020B0604020202020204" pitchFamily="34" charset="0"/>
                <a:cs typeface="Arial" panose="020B0604020202020204" pitchFamily="34" charset="0"/>
              </a:rPr>
              <a:t>IRR after taxes and mining duties (%)		49.9</a:t>
            </a:r>
          </a:p>
          <a:p>
            <a:pPr marL="347472" indent="-347472" algn="just" rtl="0" eaLnBrk="1" fontAlgn="ctr" latinLnBrk="0" hangingPunct="1">
              <a:lnSpc>
                <a:spcPct val="150000"/>
              </a:lnSpc>
              <a:spcBef>
                <a:spcPts val="0"/>
              </a:spcBef>
              <a:spcAft>
                <a:spcPts val="0"/>
              </a:spcAft>
              <a:buClrTx/>
              <a:buSzPts val="1400"/>
              <a:buFont typeface="Wingdings" panose="05000000000000000000" pitchFamily="2" charset="2"/>
              <a:buChar char="§"/>
            </a:pPr>
            <a:endParaRPr lang="fr-CA" sz="1400" b="0" i="0" u="none" strike="noStrike" dirty="0">
              <a:effectLst/>
              <a:latin typeface="Arial" panose="020B0604020202020204" pitchFamily="34" charset="0"/>
            </a:endParaRPr>
          </a:p>
          <a:p>
            <a:pPr>
              <a:lnSpc>
                <a:spcPct val="150000"/>
              </a:lnSpc>
            </a:pPr>
            <a:endParaRPr lang="fr-CA" sz="3600" dirty="0"/>
          </a:p>
        </p:txBody>
      </p:sp>
    </p:spTree>
    <p:extLst>
      <p:ext uri="{BB962C8B-B14F-4D97-AF65-F5344CB8AC3E}">
        <p14:creationId xmlns:p14="http://schemas.microsoft.com/office/powerpoint/2010/main" val="423545038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509345ce-ffd0-4c10-9664-eb9273d694c5" xsi:nil="true"/>
    <lcf76f155ced4ddcb4097134ff3c332f xmlns="75d5483b-a8f7-4898-8c10-1dfa780a5ed2">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62669E2901E694FB89AE3F3421F0248" ma:contentTypeVersion="21" ma:contentTypeDescription="Create a new document." ma:contentTypeScope="" ma:versionID="7c7834d59bf80e7c4ade750090483215">
  <xsd:schema xmlns:xsd="http://www.w3.org/2001/XMLSchema" xmlns:xs="http://www.w3.org/2001/XMLSchema" xmlns:p="http://schemas.microsoft.com/office/2006/metadata/properties" xmlns:ns1="http://schemas.microsoft.com/sharepoint/v3" xmlns:ns2="509345ce-ffd0-4c10-9664-eb9273d694c5" xmlns:ns3="75d5483b-a8f7-4898-8c10-1dfa780a5ed2" targetNamespace="http://schemas.microsoft.com/office/2006/metadata/properties" ma:root="true" ma:fieldsID="a766617717df1c19e85db9a57f1435f8" ns1:_="" ns2:_="" ns3:_="">
    <xsd:import namespace="http://schemas.microsoft.com/sharepoint/v3"/>
    <xsd:import namespace="509345ce-ffd0-4c10-9664-eb9273d694c5"/>
    <xsd:import namespace="75d5483b-a8f7-4898-8c10-1dfa780a5ed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element ref="ns1:_ip_UnifiedCompliancePolicyProperties" minOccurs="0"/>
                <xsd:element ref="ns1:_ip_UnifiedCompliancePolicyUIAction"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2:TaxCatchAll" minOccurs="0"/>
                <xsd:element ref="ns3:lcf76f155ced4ddcb4097134ff3c332f"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09345ce-ffd0-4c10-9664-eb9273d694c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56b6523-0f89-43ef-b40b-8e38c5c6aa20}" ma:internalName="TaxCatchAll" ma:showField="CatchAllData" ma:web="509345ce-ffd0-4c10-9664-eb9273d694c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5d5483b-a8f7-4898-8c10-1dfa780a5ed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2b2dbd51-43bd-47c2-b565-d8fe1b698398"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EAC0347-D5A9-4947-BFF5-7D3D5FF3903A}">
  <ds:schemaRefs>
    <ds:schemaRef ds:uri="509345ce-ffd0-4c10-9664-eb9273d694c5"/>
    <ds:schemaRef ds:uri="http://schemas.microsoft.com/sharepoint/v3"/>
    <ds:schemaRef ds:uri="http://purl.org/dc/elements/1.1/"/>
    <ds:schemaRef ds:uri="http://schemas.microsoft.com/office/2006/metadata/properties"/>
    <ds:schemaRef ds:uri="http://schemas.microsoft.com/office/infopath/2007/PartnerControls"/>
    <ds:schemaRef ds:uri="http://purl.org/dc/terms/"/>
    <ds:schemaRef ds:uri="75d5483b-a8f7-4898-8c10-1dfa780a5ed2"/>
    <ds:schemaRef ds:uri="http://schemas.microsoft.com/office/2006/documentManagement/type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7F66593C-F80C-411B-BC88-A446A0144D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09345ce-ffd0-4c10-9664-eb9273d694c5"/>
    <ds:schemaRef ds:uri="75d5483b-a8f7-4898-8c10-1dfa780a5e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0B04C98-C5E5-4130-A2E8-1C4C54227AC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26479</TotalTime>
  <Words>5775</Words>
  <Application>Microsoft Office PowerPoint</Application>
  <PresentationFormat>Widescreen</PresentationFormat>
  <Paragraphs>620</Paragraphs>
  <Slides>32</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32</vt:i4>
      </vt:variant>
    </vt:vector>
  </HeadingPairs>
  <TitlesOfParts>
    <vt:vector size="43" baseType="lpstr">
      <vt:lpstr>PMingLiU</vt:lpstr>
      <vt:lpstr>Arial</vt:lpstr>
      <vt:lpstr>Arial Nova</vt:lpstr>
      <vt:lpstr>Calibri</vt:lpstr>
      <vt:lpstr>Calibri Light</vt:lpstr>
      <vt:lpstr>Impact</vt:lpstr>
      <vt:lpstr>Lato</vt:lpstr>
      <vt:lpstr>Symbol</vt:lpstr>
      <vt:lpstr>Times New Roman</vt:lpstr>
      <vt:lpstr>Wingdings</vt:lpstr>
      <vt:lpstr>Office Theme</vt:lpstr>
      <vt:lpstr>PowerPoint Presentation</vt:lpstr>
      <vt:lpstr>FORWARD-LOOKING STATEMENTS</vt:lpstr>
      <vt:lpstr>Why Invest in Abcourt?</vt:lpstr>
      <vt:lpstr>Experienced Board Focused on Shareholder Value</vt:lpstr>
      <vt:lpstr>Experienced Team of Mine Builders &amp; Operators</vt:lpstr>
      <vt:lpstr>Capital Structure</vt:lpstr>
      <vt:lpstr>Strong financial Partnership</vt:lpstr>
      <vt:lpstr>PowerPoint Presentation</vt:lpstr>
      <vt:lpstr>Sleeping Giant: Positive 2023 PEA leading to construction</vt:lpstr>
      <vt:lpstr>Mine XYZ: Economic potential at 4,000 USD/Oz Au</vt:lpstr>
      <vt:lpstr>Rapidly progressing Production Rate</vt:lpstr>
      <vt:lpstr>Some facts supporting the Ramp up in production</vt:lpstr>
      <vt:lpstr>Sleeping Giant: More Resources Upsize Potential</vt:lpstr>
      <vt:lpstr>Sleeping Giant: Demonstrating Resource Upside</vt:lpstr>
      <vt:lpstr>Sleeping Giant Mine: Notes to the 2022 MRE</vt:lpstr>
      <vt:lpstr>Sleeping Giant: Excellent Regional Potential</vt:lpstr>
      <vt:lpstr>New focus in the Abitibi Camp near the Cartwright Deposit </vt:lpstr>
      <vt:lpstr>Flordin-Cartwright: New Gold Discovery in July 2024</vt:lpstr>
      <vt:lpstr>Flordin-Cartwright: Expanding the discovery from October 2024 to September 2025</vt:lpstr>
      <vt:lpstr>Flordin-Cartwright: Exposing a significant gold zone over 300 metres long </vt:lpstr>
      <vt:lpstr>Flordin-Cartwright: Already drill results from 2023 to 2025 along a 2km corridor</vt:lpstr>
      <vt:lpstr>Flordin Deposit: Resources near the Sleeping Giant Mill</vt:lpstr>
      <vt:lpstr>Flordin Deposit: Notes to the 2023 MRE</vt:lpstr>
      <vt:lpstr>2026 Objectives</vt:lpstr>
      <vt:lpstr>Why Abcourt?</vt:lpstr>
      <vt:lpstr>Appendices</vt:lpstr>
      <vt:lpstr>Sleeping Giant Mill: Process Flowsheet</vt:lpstr>
      <vt:lpstr>Discovery Deposit: Building Resources near the Sleeping Giant Mill</vt:lpstr>
      <vt:lpstr>Discovery Deposit: Notes to the 2023 MRE</vt:lpstr>
      <vt:lpstr>PowerPoint Presentation</vt:lpstr>
      <vt:lpstr>Sleeping Giant: Block Model, Plan view</vt:lpstr>
      <vt:lpstr>Courville Property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Alan Lourenco</dc:creator>
  <cp:lastModifiedBy>Dany Cenac Robert</cp:lastModifiedBy>
  <cp:revision>83</cp:revision>
  <cp:lastPrinted>2024-11-26T14:57:55Z</cp:lastPrinted>
  <dcterms:created xsi:type="dcterms:W3CDTF">2021-01-21T04:37:19Z</dcterms:created>
  <dcterms:modified xsi:type="dcterms:W3CDTF">2026-02-17T19:34:46Z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0x010100F62669E2901E694FB89AE3F3421F0248</vt:lpwstr>
  </property>
  <property fmtid="{D5CDD505-2E9C-101B-9397-08002B2CF9AE}" pid="3" name="MediaServiceImageTags">
    <vt:lpwstr/>
  </property>
</Properties>
</file>